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5" r:id="rId1"/>
  </p:sldMasterIdLst>
  <p:notesMasterIdLst>
    <p:notesMasterId r:id="rId8"/>
  </p:notesMasterIdLst>
  <p:sldIdLst>
    <p:sldId id="256" r:id="rId2"/>
    <p:sldId id="271" r:id="rId3"/>
    <p:sldId id="277" r:id="rId4"/>
    <p:sldId id="272" r:id="rId5"/>
    <p:sldId id="275" r:id="rId6"/>
    <p:sldId id="276" r:id="rId7"/>
  </p:sldIdLst>
  <p:sldSz cx="12192000" cy="6858000"/>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67B2"/>
    <a:srgbClr val="76BF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57" autoAdjust="0"/>
    <p:restoredTop sz="94647"/>
  </p:normalViewPr>
  <p:slideViewPr>
    <p:cSldViewPr snapToGrid="0" snapToObjects="1">
      <p:cViewPr varScale="1">
        <p:scale>
          <a:sx n="114" d="100"/>
          <a:sy n="114" d="100"/>
        </p:scale>
        <p:origin x="60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EAA673-2BBF-4A3C-B849-D18EE9965BCB}"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479956C4-D13D-4335-A003-B6E5ADE70A81}">
      <dgm:prSet/>
      <dgm:spPr>
        <a:solidFill>
          <a:srgbClr val="1867B2"/>
        </a:solidFill>
      </dgm:spPr>
      <dgm:t>
        <a:bodyPr/>
        <a:lstStyle/>
        <a:p>
          <a:r>
            <a:rPr lang="en-US" dirty="0"/>
            <a:t>Credit Card Interchange Restriction Attempts</a:t>
          </a:r>
        </a:p>
      </dgm:t>
    </dgm:pt>
    <dgm:pt modelId="{8CACE848-BF47-40F0-9154-33B3DBF78F1D}" type="parTrans" cxnId="{146B2506-EEB5-4E1B-BB68-D22675329896}">
      <dgm:prSet/>
      <dgm:spPr/>
      <dgm:t>
        <a:bodyPr/>
        <a:lstStyle/>
        <a:p>
          <a:endParaRPr lang="en-US"/>
        </a:p>
      </dgm:t>
    </dgm:pt>
    <dgm:pt modelId="{F25B1BA0-EAED-4BDD-A812-C42A2A8A427C}" type="sibTrans" cxnId="{146B2506-EEB5-4E1B-BB68-D22675329896}">
      <dgm:prSet/>
      <dgm:spPr/>
      <dgm:t>
        <a:bodyPr/>
        <a:lstStyle/>
        <a:p>
          <a:endParaRPr lang="en-US"/>
        </a:p>
      </dgm:t>
    </dgm:pt>
    <dgm:pt modelId="{92F5F16D-4AB9-4EC4-A125-864D76AECA6C}">
      <dgm:prSet/>
      <dgm:spPr/>
      <dgm:t>
        <a:bodyPr/>
        <a:lstStyle/>
        <a:p>
          <a:r>
            <a:rPr lang="en-US" dirty="0"/>
            <a:t>Attempts to restrict credit interchange and broaden debit rules to credit; two bipartisan bills in play and heavy merchant action</a:t>
          </a:r>
        </a:p>
      </dgm:t>
    </dgm:pt>
    <dgm:pt modelId="{9E912AB2-1F71-4142-A03F-E676FC147817}" type="parTrans" cxnId="{A7795ACC-5985-4453-BD47-F9AB23DFC6C4}">
      <dgm:prSet/>
      <dgm:spPr/>
      <dgm:t>
        <a:bodyPr/>
        <a:lstStyle/>
        <a:p>
          <a:endParaRPr lang="en-US"/>
        </a:p>
      </dgm:t>
    </dgm:pt>
    <dgm:pt modelId="{85B01E9C-FB72-4350-96E7-1E2A7AB50FCF}" type="sibTrans" cxnId="{A7795ACC-5985-4453-BD47-F9AB23DFC6C4}">
      <dgm:prSet/>
      <dgm:spPr/>
      <dgm:t>
        <a:bodyPr/>
        <a:lstStyle/>
        <a:p>
          <a:endParaRPr lang="en-US"/>
        </a:p>
      </dgm:t>
    </dgm:pt>
    <dgm:pt modelId="{840F6D0B-6525-45D7-8518-4BA372767701}">
      <dgm:prSet/>
      <dgm:spPr>
        <a:solidFill>
          <a:srgbClr val="1867B2"/>
        </a:solidFill>
      </dgm:spPr>
      <dgm:t>
        <a:bodyPr/>
        <a:lstStyle/>
        <a:p>
          <a:r>
            <a:rPr lang="en-US" dirty="0"/>
            <a:t>Overdraft Fee Restrictions</a:t>
          </a:r>
        </a:p>
      </dgm:t>
    </dgm:pt>
    <dgm:pt modelId="{3651A70A-A771-4F5E-9F83-980732B52F10}" type="parTrans" cxnId="{1FD193B6-B6FC-475D-A3F3-06A12BF45C19}">
      <dgm:prSet/>
      <dgm:spPr/>
      <dgm:t>
        <a:bodyPr/>
        <a:lstStyle/>
        <a:p>
          <a:endParaRPr lang="en-US"/>
        </a:p>
      </dgm:t>
    </dgm:pt>
    <dgm:pt modelId="{70C016C2-9605-4C36-870A-6DFDA23599F3}" type="sibTrans" cxnId="{1FD193B6-B6FC-475D-A3F3-06A12BF45C19}">
      <dgm:prSet/>
      <dgm:spPr/>
      <dgm:t>
        <a:bodyPr/>
        <a:lstStyle/>
        <a:p>
          <a:endParaRPr lang="en-US"/>
        </a:p>
      </dgm:t>
    </dgm:pt>
    <dgm:pt modelId="{20832F64-8BBC-4509-8D9D-07635E5A311F}">
      <dgm:prSet/>
      <dgm:spPr/>
      <dgm:t>
        <a:bodyPr/>
        <a:lstStyle/>
        <a:p>
          <a:r>
            <a:rPr lang="en-US" dirty="0"/>
            <a:t>Multiple bills and hearings, limit to 1 a month/6 per year, presently partisan, and White House messaging on issue</a:t>
          </a:r>
        </a:p>
      </dgm:t>
    </dgm:pt>
    <dgm:pt modelId="{D830C51A-D188-41E2-9482-A717AAB25702}" type="parTrans" cxnId="{06F66C6D-58C5-4835-94BB-08E4395EB409}">
      <dgm:prSet/>
      <dgm:spPr/>
      <dgm:t>
        <a:bodyPr/>
        <a:lstStyle/>
        <a:p>
          <a:endParaRPr lang="en-US"/>
        </a:p>
      </dgm:t>
    </dgm:pt>
    <dgm:pt modelId="{1F6B9EE8-37BA-4486-A9F5-54CF3BE155F7}" type="sibTrans" cxnId="{06F66C6D-58C5-4835-94BB-08E4395EB409}">
      <dgm:prSet/>
      <dgm:spPr/>
      <dgm:t>
        <a:bodyPr/>
        <a:lstStyle/>
        <a:p>
          <a:endParaRPr lang="en-US"/>
        </a:p>
      </dgm:t>
    </dgm:pt>
    <dgm:pt modelId="{1DC1D9AB-D5E8-4DC4-BAE9-7E611452BD10}">
      <dgm:prSet/>
      <dgm:spPr>
        <a:solidFill>
          <a:srgbClr val="1867B2"/>
        </a:solidFill>
      </dgm:spPr>
      <dgm:t>
        <a:bodyPr/>
        <a:lstStyle/>
        <a:p>
          <a:r>
            <a:rPr lang="en-US" dirty="0"/>
            <a:t>Nationwide Privacy/Security Standards</a:t>
          </a:r>
        </a:p>
      </dgm:t>
    </dgm:pt>
    <dgm:pt modelId="{DD90BF08-7BA8-4891-99D3-3360BF7B928A}" type="parTrans" cxnId="{1059FB88-5391-48E3-9D26-D7A172583550}">
      <dgm:prSet/>
      <dgm:spPr/>
      <dgm:t>
        <a:bodyPr/>
        <a:lstStyle/>
        <a:p>
          <a:endParaRPr lang="en-US"/>
        </a:p>
      </dgm:t>
    </dgm:pt>
    <dgm:pt modelId="{92378673-C8BB-4B37-AFE6-C17035444F72}" type="sibTrans" cxnId="{1059FB88-5391-48E3-9D26-D7A172583550}">
      <dgm:prSet/>
      <dgm:spPr/>
      <dgm:t>
        <a:bodyPr/>
        <a:lstStyle/>
        <a:p>
          <a:endParaRPr lang="en-US"/>
        </a:p>
      </dgm:t>
    </dgm:pt>
    <dgm:pt modelId="{AFB98484-8708-4372-A772-909E75488E76}">
      <dgm:prSet/>
      <dgm:spPr/>
      <dgm:t>
        <a:bodyPr/>
        <a:lstStyle/>
        <a:p>
          <a:r>
            <a:rPr lang="en-US" dirty="0"/>
            <a:t>Continual struggle on how to address national privacy standards; draft to add new financial data privacy requirements to GLBA</a:t>
          </a:r>
        </a:p>
      </dgm:t>
    </dgm:pt>
    <dgm:pt modelId="{6E41D640-C239-47F5-B6B9-201A8DDD84D5}" type="parTrans" cxnId="{EEB8B4D8-7484-4666-8347-98B3F76FEC08}">
      <dgm:prSet/>
      <dgm:spPr/>
      <dgm:t>
        <a:bodyPr/>
        <a:lstStyle/>
        <a:p>
          <a:endParaRPr lang="en-US"/>
        </a:p>
      </dgm:t>
    </dgm:pt>
    <dgm:pt modelId="{76794ECA-AA20-4395-9F2C-01C01B486CCE}" type="sibTrans" cxnId="{EEB8B4D8-7484-4666-8347-98B3F76FEC08}">
      <dgm:prSet/>
      <dgm:spPr/>
      <dgm:t>
        <a:bodyPr/>
        <a:lstStyle/>
        <a:p>
          <a:endParaRPr lang="en-US"/>
        </a:p>
      </dgm:t>
    </dgm:pt>
    <dgm:pt modelId="{71C61570-B3F6-4419-B2D4-7B4D8EE82CE5}">
      <dgm:prSet/>
      <dgm:spPr>
        <a:solidFill>
          <a:srgbClr val="1867B2"/>
        </a:solidFill>
      </dgm:spPr>
      <dgm:t>
        <a:bodyPr/>
        <a:lstStyle/>
        <a:p>
          <a:r>
            <a:rPr lang="en-US" dirty="0"/>
            <a:t>Digital Asset Regulatory Framework</a:t>
          </a:r>
        </a:p>
      </dgm:t>
    </dgm:pt>
    <dgm:pt modelId="{BBA48D3D-B505-482B-B159-FD1A6EFAD894}" type="parTrans" cxnId="{169018AB-04EE-4993-8C4D-EA738328C7FB}">
      <dgm:prSet/>
      <dgm:spPr/>
      <dgm:t>
        <a:bodyPr/>
        <a:lstStyle/>
        <a:p>
          <a:endParaRPr lang="en-US"/>
        </a:p>
      </dgm:t>
    </dgm:pt>
    <dgm:pt modelId="{5C59BFA7-7EEC-4F00-9F1B-FDC00596E6EA}" type="sibTrans" cxnId="{169018AB-04EE-4993-8C4D-EA738328C7FB}">
      <dgm:prSet/>
      <dgm:spPr/>
      <dgm:t>
        <a:bodyPr/>
        <a:lstStyle/>
        <a:p>
          <a:endParaRPr lang="en-US"/>
        </a:p>
      </dgm:t>
    </dgm:pt>
    <dgm:pt modelId="{9698C370-5FCB-4D95-91D0-A2BE2B7CFFEB}">
      <dgm:prSet/>
      <dgm:spPr/>
      <dgm:t>
        <a:bodyPr/>
        <a:lstStyle/>
        <a:p>
          <a:r>
            <a:rPr lang="en-US" dirty="0"/>
            <a:t>Bipartisan appetite and work to create regulations for stable coins, early drafts omitted credit unions</a:t>
          </a:r>
        </a:p>
      </dgm:t>
    </dgm:pt>
    <dgm:pt modelId="{B6D5973B-2D51-4537-B956-3E2753E722F9}" type="parTrans" cxnId="{9D621E20-E88A-4CF8-AA92-55C5D7514F02}">
      <dgm:prSet/>
      <dgm:spPr/>
      <dgm:t>
        <a:bodyPr/>
        <a:lstStyle/>
        <a:p>
          <a:endParaRPr lang="en-US"/>
        </a:p>
      </dgm:t>
    </dgm:pt>
    <dgm:pt modelId="{16BE9C8F-5709-4816-B3FE-16206E214AFA}" type="sibTrans" cxnId="{9D621E20-E88A-4CF8-AA92-55C5D7514F02}">
      <dgm:prSet/>
      <dgm:spPr/>
      <dgm:t>
        <a:bodyPr/>
        <a:lstStyle/>
        <a:p>
          <a:endParaRPr lang="en-US"/>
        </a:p>
      </dgm:t>
    </dgm:pt>
    <dgm:pt modelId="{55D70B89-067A-554A-A99E-392ACFFF08C9}" type="pres">
      <dgm:prSet presAssocID="{F5EAA673-2BBF-4A3C-B849-D18EE9965BCB}" presName="linear" presStyleCnt="0">
        <dgm:presLayoutVars>
          <dgm:animLvl val="lvl"/>
          <dgm:resizeHandles val="exact"/>
        </dgm:presLayoutVars>
      </dgm:prSet>
      <dgm:spPr/>
    </dgm:pt>
    <dgm:pt modelId="{B076B31D-3C65-A145-896F-8763CE4437E1}" type="pres">
      <dgm:prSet presAssocID="{479956C4-D13D-4335-A003-B6E5ADE70A81}" presName="parentText" presStyleLbl="node1" presStyleIdx="0" presStyleCnt="4">
        <dgm:presLayoutVars>
          <dgm:chMax val="0"/>
          <dgm:bulletEnabled val="1"/>
        </dgm:presLayoutVars>
      </dgm:prSet>
      <dgm:spPr/>
    </dgm:pt>
    <dgm:pt modelId="{E28FB545-B210-9946-9E3F-A6AB4EB97A43}" type="pres">
      <dgm:prSet presAssocID="{479956C4-D13D-4335-A003-B6E5ADE70A81}" presName="childText" presStyleLbl="revTx" presStyleIdx="0" presStyleCnt="4">
        <dgm:presLayoutVars>
          <dgm:bulletEnabled val="1"/>
        </dgm:presLayoutVars>
      </dgm:prSet>
      <dgm:spPr/>
    </dgm:pt>
    <dgm:pt modelId="{9700EEE6-354E-2744-8A7F-F77E83605CB9}" type="pres">
      <dgm:prSet presAssocID="{840F6D0B-6525-45D7-8518-4BA372767701}" presName="parentText" presStyleLbl="node1" presStyleIdx="1" presStyleCnt="4">
        <dgm:presLayoutVars>
          <dgm:chMax val="0"/>
          <dgm:bulletEnabled val="1"/>
        </dgm:presLayoutVars>
      </dgm:prSet>
      <dgm:spPr/>
    </dgm:pt>
    <dgm:pt modelId="{FE6297DA-B801-A146-86AE-B4BFC16B7DC3}" type="pres">
      <dgm:prSet presAssocID="{840F6D0B-6525-45D7-8518-4BA372767701}" presName="childText" presStyleLbl="revTx" presStyleIdx="1" presStyleCnt="4">
        <dgm:presLayoutVars>
          <dgm:bulletEnabled val="1"/>
        </dgm:presLayoutVars>
      </dgm:prSet>
      <dgm:spPr/>
    </dgm:pt>
    <dgm:pt modelId="{01C3A911-A154-9042-8756-4392D7469F74}" type="pres">
      <dgm:prSet presAssocID="{1DC1D9AB-D5E8-4DC4-BAE9-7E611452BD10}" presName="parentText" presStyleLbl="node1" presStyleIdx="2" presStyleCnt="4">
        <dgm:presLayoutVars>
          <dgm:chMax val="0"/>
          <dgm:bulletEnabled val="1"/>
        </dgm:presLayoutVars>
      </dgm:prSet>
      <dgm:spPr/>
    </dgm:pt>
    <dgm:pt modelId="{4B1075B8-F2DD-1D4D-AD17-230B47528C45}" type="pres">
      <dgm:prSet presAssocID="{1DC1D9AB-D5E8-4DC4-BAE9-7E611452BD10}" presName="childText" presStyleLbl="revTx" presStyleIdx="2" presStyleCnt="4">
        <dgm:presLayoutVars>
          <dgm:bulletEnabled val="1"/>
        </dgm:presLayoutVars>
      </dgm:prSet>
      <dgm:spPr/>
    </dgm:pt>
    <dgm:pt modelId="{2720B337-6792-7843-8422-881CA122D663}" type="pres">
      <dgm:prSet presAssocID="{71C61570-B3F6-4419-B2D4-7B4D8EE82CE5}" presName="parentText" presStyleLbl="node1" presStyleIdx="3" presStyleCnt="4">
        <dgm:presLayoutVars>
          <dgm:chMax val="0"/>
          <dgm:bulletEnabled val="1"/>
        </dgm:presLayoutVars>
      </dgm:prSet>
      <dgm:spPr/>
    </dgm:pt>
    <dgm:pt modelId="{01470865-E435-3249-B8AD-C2394CAEB2C2}" type="pres">
      <dgm:prSet presAssocID="{71C61570-B3F6-4419-B2D4-7B4D8EE82CE5}" presName="childText" presStyleLbl="revTx" presStyleIdx="3" presStyleCnt="4">
        <dgm:presLayoutVars>
          <dgm:bulletEnabled val="1"/>
        </dgm:presLayoutVars>
      </dgm:prSet>
      <dgm:spPr/>
    </dgm:pt>
  </dgm:ptLst>
  <dgm:cxnLst>
    <dgm:cxn modelId="{146B2506-EEB5-4E1B-BB68-D22675329896}" srcId="{F5EAA673-2BBF-4A3C-B849-D18EE9965BCB}" destId="{479956C4-D13D-4335-A003-B6E5ADE70A81}" srcOrd="0" destOrd="0" parTransId="{8CACE848-BF47-40F0-9154-33B3DBF78F1D}" sibTransId="{F25B1BA0-EAED-4BDD-A812-C42A2A8A427C}"/>
    <dgm:cxn modelId="{1E5AC312-4BB9-5947-A2BA-5DA012D7B6D2}" type="presOf" srcId="{479956C4-D13D-4335-A003-B6E5ADE70A81}" destId="{B076B31D-3C65-A145-896F-8763CE4437E1}" srcOrd="0" destOrd="0" presId="urn:microsoft.com/office/officeart/2005/8/layout/vList2"/>
    <dgm:cxn modelId="{9D621E20-E88A-4CF8-AA92-55C5D7514F02}" srcId="{71C61570-B3F6-4419-B2D4-7B4D8EE82CE5}" destId="{9698C370-5FCB-4D95-91D0-A2BE2B7CFFEB}" srcOrd="0" destOrd="0" parTransId="{B6D5973B-2D51-4537-B956-3E2753E722F9}" sibTransId="{16BE9C8F-5709-4816-B3FE-16206E214AFA}"/>
    <dgm:cxn modelId="{EBFFD331-00D0-2140-9366-A2512758ECAE}" type="presOf" srcId="{840F6D0B-6525-45D7-8518-4BA372767701}" destId="{9700EEE6-354E-2744-8A7F-F77E83605CB9}" srcOrd="0" destOrd="0" presId="urn:microsoft.com/office/officeart/2005/8/layout/vList2"/>
    <dgm:cxn modelId="{067F4D3C-C10B-9B42-9710-68EF18AEC3AF}" type="presOf" srcId="{9698C370-5FCB-4D95-91D0-A2BE2B7CFFEB}" destId="{01470865-E435-3249-B8AD-C2394CAEB2C2}" srcOrd="0" destOrd="0" presId="urn:microsoft.com/office/officeart/2005/8/layout/vList2"/>
    <dgm:cxn modelId="{06F66C6D-58C5-4835-94BB-08E4395EB409}" srcId="{840F6D0B-6525-45D7-8518-4BA372767701}" destId="{20832F64-8BBC-4509-8D9D-07635E5A311F}" srcOrd="0" destOrd="0" parTransId="{D830C51A-D188-41E2-9482-A717AAB25702}" sibTransId="{1F6B9EE8-37BA-4486-A9F5-54CF3BE155F7}"/>
    <dgm:cxn modelId="{1059FB88-5391-48E3-9D26-D7A172583550}" srcId="{F5EAA673-2BBF-4A3C-B849-D18EE9965BCB}" destId="{1DC1D9AB-D5E8-4DC4-BAE9-7E611452BD10}" srcOrd="2" destOrd="0" parTransId="{DD90BF08-7BA8-4891-99D3-3360BF7B928A}" sibTransId="{92378673-C8BB-4B37-AFE6-C17035444F72}"/>
    <dgm:cxn modelId="{8FE46798-854C-8D42-AC13-65BD979EF908}" type="presOf" srcId="{71C61570-B3F6-4419-B2D4-7B4D8EE82CE5}" destId="{2720B337-6792-7843-8422-881CA122D663}" srcOrd="0" destOrd="0" presId="urn:microsoft.com/office/officeart/2005/8/layout/vList2"/>
    <dgm:cxn modelId="{AC696DA2-47C1-4342-887F-B947A888BA75}" type="presOf" srcId="{92F5F16D-4AB9-4EC4-A125-864D76AECA6C}" destId="{E28FB545-B210-9946-9E3F-A6AB4EB97A43}" srcOrd="0" destOrd="0" presId="urn:microsoft.com/office/officeart/2005/8/layout/vList2"/>
    <dgm:cxn modelId="{169018AB-04EE-4993-8C4D-EA738328C7FB}" srcId="{F5EAA673-2BBF-4A3C-B849-D18EE9965BCB}" destId="{71C61570-B3F6-4419-B2D4-7B4D8EE82CE5}" srcOrd="3" destOrd="0" parTransId="{BBA48D3D-B505-482B-B159-FD1A6EFAD894}" sibTransId="{5C59BFA7-7EEC-4F00-9F1B-FDC00596E6EA}"/>
    <dgm:cxn modelId="{1FD193B6-B6FC-475D-A3F3-06A12BF45C19}" srcId="{F5EAA673-2BBF-4A3C-B849-D18EE9965BCB}" destId="{840F6D0B-6525-45D7-8518-4BA372767701}" srcOrd="1" destOrd="0" parTransId="{3651A70A-A771-4F5E-9F83-980732B52F10}" sibTransId="{70C016C2-9605-4C36-870A-6DFDA23599F3}"/>
    <dgm:cxn modelId="{873259B7-BEE7-9846-AE14-7014AC136193}" type="presOf" srcId="{1DC1D9AB-D5E8-4DC4-BAE9-7E611452BD10}" destId="{01C3A911-A154-9042-8756-4392D7469F74}" srcOrd="0" destOrd="0" presId="urn:microsoft.com/office/officeart/2005/8/layout/vList2"/>
    <dgm:cxn modelId="{A7795ACC-5985-4453-BD47-F9AB23DFC6C4}" srcId="{479956C4-D13D-4335-A003-B6E5ADE70A81}" destId="{92F5F16D-4AB9-4EC4-A125-864D76AECA6C}" srcOrd="0" destOrd="0" parTransId="{9E912AB2-1F71-4142-A03F-E676FC147817}" sibTransId="{85B01E9C-FB72-4350-96E7-1E2A7AB50FCF}"/>
    <dgm:cxn modelId="{EEB8B4D8-7484-4666-8347-98B3F76FEC08}" srcId="{1DC1D9AB-D5E8-4DC4-BAE9-7E611452BD10}" destId="{AFB98484-8708-4372-A772-909E75488E76}" srcOrd="0" destOrd="0" parTransId="{6E41D640-C239-47F5-B6B9-201A8DDD84D5}" sibTransId="{76794ECA-AA20-4395-9F2C-01C01B486CCE}"/>
    <dgm:cxn modelId="{512DEADE-1652-1441-9ABC-15A98B8059F0}" type="presOf" srcId="{F5EAA673-2BBF-4A3C-B849-D18EE9965BCB}" destId="{55D70B89-067A-554A-A99E-392ACFFF08C9}" srcOrd="0" destOrd="0" presId="urn:microsoft.com/office/officeart/2005/8/layout/vList2"/>
    <dgm:cxn modelId="{6FCD0DF8-B790-864C-BAE8-A102D0D766EC}" type="presOf" srcId="{AFB98484-8708-4372-A772-909E75488E76}" destId="{4B1075B8-F2DD-1D4D-AD17-230B47528C45}" srcOrd="0" destOrd="0" presId="urn:microsoft.com/office/officeart/2005/8/layout/vList2"/>
    <dgm:cxn modelId="{738E11FB-6A96-F64C-BC27-2BD3EF3A8FF7}" type="presOf" srcId="{20832F64-8BBC-4509-8D9D-07635E5A311F}" destId="{FE6297DA-B801-A146-86AE-B4BFC16B7DC3}" srcOrd="0" destOrd="0" presId="urn:microsoft.com/office/officeart/2005/8/layout/vList2"/>
    <dgm:cxn modelId="{23DF8846-8678-CD4D-8054-E6E06C9EA0D2}" type="presParOf" srcId="{55D70B89-067A-554A-A99E-392ACFFF08C9}" destId="{B076B31D-3C65-A145-896F-8763CE4437E1}" srcOrd="0" destOrd="0" presId="urn:microsoft.com/office/officeart/2005/8/layout/vList2"/>
    <dgm:cxn modelId="{D51E9DEC-9DE6-9F4E-9CD5-51EF8B972E81}" type="presParOf" srcId="{55D70B89-067A-554A-A99E-392ACFFF08C9}" destId="{E28FB545-B210-9946-9E3F-A6AB4EB97A43}" srcOrd="1" destOrd="0" presId="urn:microsoft.com/office/officeart/2005/8/layout/vList2"/>
    <dgm:cxn modelId="{7A3F7B3A-4945-8046-AA7E-92156D68754F}" type="presParOf" srcId="{55D70B89-067A-554A-A99E-392ACFFF08C9}" destId="{9700EEE6-354E-2744-8A7F-F77E83605CB9}" srcOrd="2" destOrd="0" presId="urn:microsoft.com/office/officeart/2005/8/layout/vList2"/>
    <dgm:cxn modelId="{A7184FAE-41AE-5F47-AF6D-DB83E96F2ABA}" type="presParOf" srcId="{55D70B89-067A-554A-A99E-392ACFFF08C9}" destId="{FE6297DA-B801-A146-86AE-B4BFC16B7DC3}" srcOrd="3" destOrd="0" presId="urn:microsoft.com/office/officeart/2005/8/layout/vList2"/>
    <dgm:cxn modelId="{0648936E-5624-9743-B19B-1B380DC7ACEE}" type="presParOf" srcId="{55D70B89-067A-554A-A99E-392ACFFF08C9}" destId="{01C3A911-A154-9042-8756-4392D7469F74}" srcOrd="4" destOrd="0" presId="urn:microsoft.com/office/officeart/2005/8/layout/vList2"/>
    <dgm:cxn modelId="{41315CA4-C0B0-FC4F-BB9F-523BFC88F1B7}" type="presParOf" srcId="{55D70B89-067A-554A-A99E-392ACFFF08C9}" destId="{4B1075B8-F2DD-1D4D-AD17-230B47528C45}" srcOrd="5" destOrd="0" presId="urn:microsoft.com/office/officeart/2005/8/layout/vList2"/>
    <dgm:cxn modelId="{CD296C14-F086-7742-AD47-037F969A9330}" type="presParOf" srcId="{55D70B89-067A-554A-A99E-392ACFFF08C9}" destId="{2720B337-6792-7843-8422-881CA122D663}" srcOrd="6" destOrd="0" presId="urn:microsoft.com/office/officeart/2005/8/layout/vList2"/>
    <dgm:cxn modelId="{B2D6FBD3-1AB8-9949-AEEB-DEF1A39E53FB}" type="presParOf" srcId="{55D70B89-067A-554A-A99E-392ACFFF08C9}" destId="{01470865-E435-3249-B8AD-C2394CAEB2C2}"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3C5FCB-7734-40D5-B514-258E3F17DBB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DFD04187-D44C-4BB0-B1D5-28B650DEB338}">
      <dgm:prSet/>
      <dgm:spPr>
        <a:solidFill>
          <a:srgbClr val="1867B2"/>
        </a:solidFill>
      </dgm:spPr>
      <dgm:t>
        <a:bodyPr/>
        <a:lstStyle/>
        <a:p>
          <a:r>
            <a:rPr lang="en-US" dirty="0"/>
            <a:t>Third Party Exam Authority</a:t>
          </a:r>
        </a:p>
      </dgm:t>
    </dgm:pt>
    <dgm:pt modelId="{FA8BDD1E-D070-4C46-8D77-AC2F4BF2BB5E}" type="parTrans" cxnId="{0709D78E-E365-4695-8799-A69084CAEF09}">
      <dgm:prSet/>
      <dgm:spPr/>
      <dgm:t>
        <a:bodyPr/>
        <a:lstStyle/>
        <a:p>
          <a:endParaRPr lang="en-US"/>
        </a:p>
      </dgm:t>
    </dgm:pt>
    <dgm:pt modelId="{E23A8B8D-141D-4EDB-B4BC-0C29852E426C}" type="sibTrans" cxnId="{0709D78E-E365-4695-8799-A69084CAEF09}">
      <dgm:prSet/>
      <dgm:spPr/>
      <dgm:t>
        <a:bodyPr/>
        <a:lstStyle/>
        <a:p>
          <a:endParaRPr lang="en-US"/>
        </a:p>
      </dgm:t>
    </dgm:pt>
    <dgm:pt modelId="{091F6F0E-9151-4808-AC17-6C971B847E4D}">
      <dgm:prSet/>
      <dgm:spPr/>
      <dgm:t>
        <a:bodyPr/>
        <a:lstStyle/>
        <a:p>
          <a:r>
            <a:rPr lang="en-US" dirty="0"/>
            <a:t>NCUA has positive traction on their ask for oversight of third-party vendors by tying it to cybersecurity and FHFA; two bills in play and trade opposition</a:t>
          </a:r>
        </a:p>
      </dgm:t>
    </dgm:pt>
    <dgm:pt modelId="{A17CB1E6-36FA-4E82-84F1-5C7C8A3837E8}" type="parTrans" cxnId="{5FEC99E2-45EE-452B-9959-0FCFA5210431}">
      <dgm:prSet/>
      <dgm:spPr/>
      <dgm:t>
        <a:bodyPr/>
        <a:lstStyle/>
        <a:p>
          <a:endParaRPr lang="en-US"/>
        </a:p>
      </dgm:t>
    </dgm:pt>
    <dgm:pt modelId="{5B4517EB-2943-4D66-B476-A82B2FE535EE}" type="sibTrans" cxnId="{5FEC99E2-45EE-452B-9959-0FCFA5210431}">
      <dgm:prSet/>
      <dgm:spPr/>
      <dgm:t>
        <a:bodyPr/>
        <a:lstStyle/>
        <a:p>
          <a:endParaRPr lang="en-US"/>
        </a:p>
      </dgm:t>
    </dgm:pt>
    <dgm:pt modelId="{81AE71BA-6422-47DF-9068-3B8CF48F67BB}">
      <dgm:prSet/>
      <dgm:spPr>
        <a:solidFill>
          <a:srgbClr val="1867B2"/>
        </a:solidFill>
      </dgm:spPr>
      <dgm:t>
        <a:bodyPr/>
        <a:lstStyle/>
        <a:p>
          <a:r>
            <a:rPr lang="en-US" dirty="0"/>
            <a:t>Field of Membership</a:t>
          </a:r>
        </a:p>
      </dgm:t>
    </dgm:pt>
    <dgm:pt modelId="{04DDB452-5E5B-4223-BF2D-ECFC891CAB45}" type="parTrans" cxnId="{4D6645F9-C9CD-48EE-8864-B6ED7BBAC560}">
      <dgm:prSet/>
      <dgm:spPr/>
      <dgm:t>
        <a:bodyPr/>
        <a:lstStyle/>
        <a:p>
          <a:endParaRPr lang="en-US"/>
        </a:p>
      </dgm:t>
    </dgm:pt>
    <dgm:pt modelId="{58CC03A2-205B-4231-8AAE-94A01A5269F4}" type="sibTrans" cxnId="{4D6645F9-C9CD-48EE-8864-B6ED7BBAC560}">
      <dgm:prSet/>
      <dgm:spPr/>
      <dgm:t>
        <a:bodyPr/>
        <a:lstStyle/>
        <a:p>
          <a:endParaRPr lang="en-US"/>
        </a:p>
      </dgm:t>
    </dgm:pt>
    <dgm:pt modelId="{8DE01D9E-F02B-4881-81F2-690C1463BDEA}">
      <dgm:prSet/>
      <dgm:spPr/>
      <dgm:t>
        <a:bodyPr/>
        <a:lstStyle/>
        <a:p>
          <a:r>
            <a:rPr lang="en-US" dirty="0"/>
            <a:t>Two bills to allow FCUs to add underserved areas and exempt related business loans from cap, significant headwinds and has been partisan even though many credit unions can do so today</a:t>
          </a:r>
        </a:p>
      </dgm:t>
    </dgm:pt>
    <dgm:pt modelId="{DB27C12A-D102-4FB9-8AFE-4E05793A992F}" type="parTrans" cxnId="{0361B91B-325A-4304-9760-44686B6AB1B1}">
      <dgm:prSet/>
      <dgm:spPr/>
      <dgm:t>
        <a:bodyPr/>
        <a:lstStyle/>
        <a:p>
          <a:endParaRPr lang="en-US"/>
        </a:p>
      </dgm:t>
    </dgm:pt>
    <dgm:pt modelId="{D6B5A351-AD8E-4513-9C00-EB37260D92F5}" type="sibTrans" cxnId="{0361B91B-325A-4304-9760-44686B6AB1B1}">
      <dgm:prSet/>
      <dgm:spPr/>
      <dgm:t>
        <a:bodyPr/>
        <a:lstStyle/>
        <a:p>
          <a:endParaRPr lang="en-US"/>
        </a:p>
      </dgm:t>
    </dgm:pt>
    <dgm:pt modelId="{073DA996-9B0C-49F5-B2FA-A18B24A0C215}">
      <dgm:prSet/>
      <dgm:spPr>
        <a:solidFill>
          <a:srgbClr val="1867B2"/>
        </a:solidFill>
      </dgm:spPr>
      <dgm:t>
        <a:bodyPr/>
        <a:lstStyle/>
        <a:p>
          <a:r>
            <a:rPr lang="en-US" dirty="0"/>
            <a:t>Board Meeting Modernization</a:t>
          </a:r>
        </a:p>
      </dgm:t>
    </dgm:pt>
    <dgm:pt modelId="{B0AA2C5B-5333-48F0-9537-0A82249EA053}" type="parTrans" cxnId="{5E610887-7C7C-4178-BA57-5F7D92180C0B}">
      <dgm:prSet/>
      <dgm:spPr/>
      <dgm:t>
        <a:bodyPr/>
        <a:lstStyle/>
        <a:p>
          <a:endParaRPr lang="en-US"/>
        </a:p>
      </dgm:t>
    </dgm:pt>
    <dgm:pt modelId="{E811A663-59CF-46BD-931B-26B197BDFA37}" type="sibTrans" cxnId="{5E610887-7C7C-4178-BA57-5F7D92180C0B}">
      <dgm:prSet/>
      <dgm:spPr/>
      <dgm:t>
        <a:bodyPr/>
        <a:lstStyle/>
        <a:p>
          <a:endParaRPr lang="en-US"/>
        </a:p>
      </dgm:t>
    </dgm:pt>
    <dgm:pt modelId="{3437550B-EE66-434F-AC60-F32B19D3E857}">
      <dgm:prSet/>
      <dgm:spPr/>
      <dgm:t>
        <a:bodyPr/>
        <a:lstStyle/>
        <a:p>
          <a:r>
            <a:rPr lang="en-US" dirty="0"/>
            <a:t>Multiple bills to seek flexibility for FCUs by lowering number of required board meetings from 12 to 6 (GA law permits 10, and a potential shift to 4)</a:t>
          </a:r>
        </a:p>
      </dgm:t>
    </dgm:pt>
    <dgm:pt modelId="{5A15D475-A143-422F-BEC0-E9D94A13CB0E}" type="parTrans" cxnId="{31B45709-710B-4795-A11C-BBA7C8BBE38D}">
      <dgm:prSet/>
      <dgm:spPr/>
      <dgm:t>
        <a:bodyPr/>
        <a:lstStyle/>
        <a:p>
          <a:endParaRPr lang="en-US"/>
        </a:p>
      </dgm:t>
    </dgm:pt>
    <dgm:pt modelId="{0F660164-E132-4E6E-A39E-70F23E1259D9}" type="sibTrans" cxnId="{31B45709-710B-4795-A11C-BBA7C8BBE38D}">
      <dgm:prSet/>
      <dgm:spPr/>
      <dgm:t>
        <a:bodyPr/>
        <a:lstStyle/>
        <a:p>
          <a:endParaRPr lang="en-US"/>
        </a:p>
      </dgm:t>
    </dgm:pt>
    <dgm:pt modelId="{9CED9C33-39D5-3D4A-B01E-9AB0ADE89E1C}" type="pres">
      <dgm:prSet presAssocID="{0F3C5FCB-7734-40D5-B514-258E3F17DBB7}" presName="linear" presStyleCnt="0">
        <dgm:presLayoutVars>
          <dgm:dir/>
          <dgm:animLvl val="lvl"/>
          <dgm:resizeHandles val="exact"/>
        </dgm:presLayoutVars>
      </dgm:prSet>
      <dgm:spPr/>
    </dgm:pt>
    <dgm:pt modelId="{EB2F6005-8970-764E-8B7D-55AB030644C9}" type="pres">
      <dgm:prSet presAssocID="{DFD04187-D44C-4BB0-B1D5-28B650DEB338}" presName="parentLin" presStyleCnt="0"/>
      <dgm:spPr/>
    </dgm:pt>
    <dgm:pt modelId="{65BD14B5-794F-CF48-848B-96283EB8C730}" type="pres">
      <dgm:prSet presAssocID="{DFD04187-D44C-4BB0-B1D5-28B650DEB338}" presName="parentLeftMargin" presStyleLbl="node1" presStyleIdx="0" presStyleCnt="3"/>
      <dgm:spPr/>
    </dgm:pt>
    <dgm:pt modelId="{AC11E38C-52D7-9548-BCF4-D061A2D572FC}" type="pres">
      <dgm:prSet presAssocID="{DFD04187-D44C-4BB0-B1D5-28B650DEB338}" presName="parentText" presStyleLbl="node1" presStyleIdx="0" presStyleCnt="3">
        <dgm:presLayoutVars>
          <dgm:chMax val="0"/>
          <dgm:bulletEnabled val="1"/>
        </dgm:presLayoutVars>
      </dgm:prSet>
      <dgm:spPr/>
    </dgm:pt>
    <dgm:pt modelId="{4B568E13-B1B4-A745-9A5B-BCCA3451E769}" type="pres">
      <dgm:prSet presAssocID="{DFD04187-D44C-4BB0-B1D5-28B650DEB338}" presName="negativeSpace" presStyleCnt="0"/>
      <dgm:spPr/>
    </dgm:pt>
    <dgm:pt modelId="{A6A7139D-74F9-0642-A41C-BE3FA4C31762}" type="pres">
      <dgm:prSet presAssocID="{DFD04187-D44C-4BB0-B1D5-28B650DEB338}" presName="childText" presStyleLbl="conFgAcc1" presStyleIdx="0" presStyleCnt="3">
        <dgm:presLayoutVars>
          <dgm:bulletEnabled val="1"/>
        </dgm:presLayoutVars>
      </dgm:prSet>
      <dgm:spPr/>
    </dgm:pt>
    <dgm:pt modelId="{B4D820ED-3F3C-0642-BE0C-5372BB62D1E5}" type="pres">
      <dgm:prSet presAssocID="{E23A8B8D-141D-4EDB-B4BC-0C29852E426C}" presName="spaceBetweenRectangles" presStyleCnt="0"/>
      <dgm:spPr/>
    </dgm:pt>
    <dgm:pt modelId="{CDA3371D-CEB5-F649-BC95-A10E7AEF1001}" type="pres">
      <dgm:prSet presAssocID="{81AE71BA-6422-47DF-9068-3B8CF48F67BB}" presName="parentLin" presStyleCnt="0"/>
      <dgm:spPr/>
    </dgm:pt>
    <dgm:pt modelId="{D9BF1E79-6574-F24E-94B0-91BEAF40176A}" type="pres">
      <dgm:prSet presAssocID="{81AE71BA-6422-47DF-9068-3B8CF48F67BB}" presName="parentLeftMargin" presStyleLbl="node1" presStyleIdx="0" presStyleCnt="3"/>
      <dgm:spPr/>
    </dgm:pt>
    <dgm:pt modelId="{3B2E7C9F-4BBC-024C-8038-BED51914387C}" type="pres">
      <dgm:prSet presAssocID="{81AE71BA-6422-47DF-9068-3B8CF48F67BB}" presName="parentText" presStyleLbl="node1" presStyleIdx="1" presStyleCnt="3">
        <dgm:presLayoutVars>
          <dgm:chMax val="0"/>
          <dgm:bulletEnabled val="1"/>
        </dgm:presLayoutVars>
      </dgm:prSet>
      <dgm:spPr/>
    </dgm:pt>
    <dgm:pt modelId="{2E02F69D-92D8-294A-86BE-224C44EB62F4}" type="pres">
      <dgm:prSet presAssocID="{81AE71BA-6422-47DF-9068-3B8CF48F67BB}" presName="negativeSpace" presStyleCnt="0"/>
      <dgm:spPr/>
    </dgm:pt>
    <dgm:pt modelId="{72357CE6-D07D-404D-B0BA-F76D46F0C067}" type="pres">
      <dgm:prSet presAssocID="{81AE71BA-6422-47DF-9068-3B8CF48F67BB}" presName="childText" presStyleLbl="conFgAcc1" presStyleIdx="1" presStyleCnt="3">
        <dgm:presLayoutVars>
          <dgm:bulletEnabled val="1"/>
        </dgm:presLayoutVars>
      </dgm:prSet>
      <dgm:spPr/>
    </dgm:pt>
    <dgm:pt modelId="{EF1AF354-A867-1C41-B405-74694D8C71BA}" type="pres">
      <dgm:prSet presAssocID="{58CC03A2-205B-4231-8AAE-94A01A5269F4}" presName="spaceBetweenRectangles" presStyleCnt="0"/>
      <dgm:spPr/>
    </dgm:pt>
    <dgm:pt modelId="{66C74AEA-B278-154F-BE9E-468A144BF6E0}" type="pres">
      <dgm:prSet presAssocID="{073DA996-9B0C-49F5-B2FA-A18B24A0C215}" presName="parentLin" presStyleCnt="0"/>
      <dgm:spPr/>
    </dgm:pt>
    <dgm:pt modelId="{3DD5219D-2251-9549-9887-C697968F0111}" type="pres">
      <dgm:prSet presAssocID="{073DA996-9B0C-49F5-B2FA-A18B24A0C215}" presName="parentLeftMargin" presStyleLbl="node1" presStyleIdx="1" presStyleCnt="3"/>
      <dgm:spPr/>
    </dgm:pt>
    <dgm:pt modelId="{0970EF71-E1CF-DC40-AD8E-82AFDA4807D2}" type="pres">
      <dgm:prSet presAssocID="{073DA996-9B0C-49F5-B2FA-A18B24A0C215}" presName="parentText" presStyleLbl="node1" presStyleIdx="2" presStyleCnt="3">
        <dgm:presLayoutVars>
          <dgm:chMax val="0"/>
          <dgm:bulletEnabled val="1"/>
        </dgm:presLayoutVars>
      </dgm:prSet>
      <dgm:spPr/>
    </dgm:pt>
    <dgm:pt modelId="{544FC24A-5CBB-8944-B611-F2A95EB7104A}" type="pres">
      <dgm:prSet presAssocID="{073DA996-9B0C-49F5-B2FA-A18B24A0C215}" presName="negativeSpace" presStyleCnt="0"/>
      <dgm:spPr/>
    </dgm:pt>
    <dgm:pt modelId="{06866B69-4A40-BC4E-8809-C97D3BF7CAB1}" type="pres">
      <dgm:prSet presAssocID="{073DA996-9B0C-49F5-B2FA-A18B24A0C215}" presName="childText" presStyleLbl="conFgAcc1" presStyleIdx="2" presStyleCnt="3">
        <dgm:presLayoutVars>
          <dgm:bulletEnabled val="1"/>
        </dgm:presLayoutVars>
      </dgm:prSet>
      <dgm:spPr/>
    </dgm:pt>
  </dgm:ptLst>
  <dgm:cxnLst>
    <dgm:cxn modelId="{7DF06D09-9696-4942-ABDC-2FC3B8E18BD5}" type="presOf" srcId="{DFD04187-D44C-4BB0-B1D5-28B650DEB338}" destId="{AC11E38C-52D7-9548-BCF4-D061A2D572FC}" srcOrd="1" destOrd="0" presId="urn:microsoft.com/office/officeart/2005/8/layout/list1"/>
    <dgm:cxn modelId="{31B45709-710B-4795-A11C-BBA7C8BBE38D}" srcId="{073DA996-9B0C-49F5-B2FA-A18B24A0C215}" destId="{3437550B-EE66-434F-AC60-F32B19D3E857}" srcOrd="0" destOrd="0" parTransId="{5A15D475-A143-422F-BEC0-E9D94A13CB0E}" sibTransId="{0F660164-E132-4E6E-A39E-70F23E1259D9}"/>
    <dgm:cxn modelId="{0361B91B-325A-4304-9760-44686B6AB1B1}" srcId="{81AE71BA-6422-47DF-9068-3B8CF48F67BB}" destId="{8DE01D9E-F02B-4881-81F2-690C1463BDEA}" srcOrd="0" destOrd="0" parTransId="{DB27C12A-D102-4FB9-8AFE-4E05793A992F}" sibTransId="{D6B5A351-AD8E-4513-9C00-EB37260D92F5}"/>
    <dgm:cxn modelId="{764B0120-C8EC-624C-A380-32ECDAA0049B}" type="presOf" srcId="{3437550B-EE66-434F-AC60-F32B19D3E857}" destId="{06866B69-4A40-BC4E-8809-C97D3BF7CAB1}" srcOrd="0" destOrd="0" presId="urn:microsoft.com/office/officeart/2005/8/layout/list1"/>
    <dgm:cxn modelId="{6BB2A02F-C22C-CE44-9978-604E734FDE26}" type="presOf" srcId="{81AE71BA-6422-47DF-9068-3B8CF48F67BB}" destId="{3B2E7C9F-4BBC-024C-8038-BED51914387C}" srcOrd="1" destOrd="0" presId="urn:microsoft.com/office/officeart/2005/8/layout/list1"/>
    <dgm:cxn modelId="{22A44E3E-E0E0-F442-B5D0-46402FEB7D21}" type="presOf" srcId="{81AE71BA-6422-47DF-9068-3B8CF48F67BB}" destId="{D9BF1E79-6574-F24E-94B0-91BEAF40176A}" srcOrd="0" destOrd="0" presId="urn:microsoft.com/office/officeart/2005/8/layout/list1"/>
    <dgm:cxn modelId="{647CC742-042F-3144-A568-7843F5E93089}" type="presOf" srcId="{0F3C5FCB-7734-40D5-B514-258E3F17DBB7}" destId="{9CED9C33-39D5-3D4A-B01E-9AB0ADE89E1C}" srcOrd="0" destOrd="0" presId="urn:microsoft.com/office/officeart/2005/8/layout/list1"/>
    <dgm:cxn modelId="{5E610887-7C7C-4178-BA57-5F7D92180C0B}" srcId="{0F3C5FCB-7734-40D5-B514-258E3F17DBB7}" destId="{073DA996-9B0C-49F5-B2FA-A18B24A0C215}" srcOrd="2" destOrd="0" parTransId="{B0AA2C5B-5333-48F0-9537-0A82249EA053}" sibTransId="{E811A663-59CF-46BD-931B-26B197BDFA37}"/>
    <dgm:cxn modelId="{0709D78E-E365-4695-8799-A69084CAEF09}" srcId="{0F3C5FCB-7734-40D5-B514-258E3F17DBB7}" destId="{DFD04187-D44C-4BB0-B1D5-28B650DEB338}" srcOrd="0" destOrd="0" parTransId="{FA8BDD1E-D070-4C46-8D77-AC2F4BF2BB5E}" sibTransId="{E23A8B8D-141D-4EDB-B4BC-0C29852E426C}"/>
    <dgm:cxn modelId="{682D17AC-A88D-A647-81E8-436F18F856FD}" type="presOf" srcId="{073DA996-9B0C-49F5-B2FA-A18B24A0C215}" destId="{0970EF71-E1CF-DC40-AD8E-82AFDA4807D2}" srcOrd="1" destOrd="0" presId="urn:microsoft.com/office/officeart/2005/8/layout/list1"/>
    <dgm:cxn modelId="{5AE052CC-7C0E-6140-9347-945F8DD4DDE5}" type="presOf" srcId="{8DE01D9E-F02B-4881-81F2-690C1463BDEA}" destId="{72357CE6-D07D-404D-B0BA-F76D46F0C067}" srcOrd="0" destOrd="0" presId="urn:microsoft.com/office/officeart/2005/8/layout/list1"/>
    <dgm:cxn modelId="{962AF5D3-477E-9D47-B670-562696DA0AEB}" type="presOf" srcId="{DFD04187-D44C-4BB0-B1D5-28B650DEB338}" destId="{65BD14B5-794F-CF48-848B-96283EB8C730}" srcOrd="0" destOrd="0" presId="urn:microsoft.com/office/officeart/2005/8/layout/list1"/>
    <dgm:cxn modelId="{5FEC99E2-45EE-452B-9959-0FCFA5210431}" srcId="{DFD04187-D44C-4BB0-B1D5-28B650DEB338}" destId="{091F6F0E-9151-4808-AC17-6C971B847E4D}" srcOrd="0" destOrd="0" parTransId="{A17CB1E6-36FA-4E82-84F1-5C7C8A3837E8}" sibTransId="{5B4517EB-2943-4D66-B476-A82B2FE535EE}"/>
    <dgm:cxn modelId="{284AEEEA-F0EE-2445-93C9-2EC22FA340C0}" type="presOf" srcId="{073DA996-9B0C-49F5-B2FA-A18B24A0C215}" destId="{3DD5219D-2251-9549-9887-C697968F0111}" srcOrd="0" destOrd="0" presId="urn:microsoft.com/office/officeart/2005/8/layout/list1"/>
    <dgm:cxn modelId="{A25D3FF5-DE8E-BF4C-9D4A-86284BD3500A}" type="presOf" srcId="{091F6F0E-9151-4808-AC17-6C971B847E4D}" destId="{A6A7139D-74F9-0642-A41C-BE3FA4C31762}" srcOrd="0" destOrd="0" presId="urn:microsoft.com/office/officeart/2005/8/layout/list1"/>
    <dgm:cxn modelId="{4D6645F9-C9CD-48EE-8864-B6ED7BBAC560}" srcId="{0F3C5FCB-7734-40D5-B514-258E3F17DBB7}" destId="{81AE71BA-6422-47DF-9068-3B8CF48F67BB}" srcOrd="1" destOrd="0" parTransId="{04DDB452-5E5B-4223-BF2D-ECFC891CAB45}" sibTransId="{58CC03A2-205B-4231-8AAE-94A01A5269F4}"/>
    <dgm:cxn modelId="{7D62A719-3151-F84A-9569-2ABFEAE20F43}" type="presParOf" srcId="{9CED9C33-39D5-3D4A-B01E-9AB0ADE89E1C}" destId="{EB2F6005-8970-764E-8B7D-55AB030644C9}" srcOrd="0" destOrd="0" presId="urn:microsoft.com/office/officeart/2005/8/layout/list1"/>
    <dgm:cxn modelId="{5051FCB5-0446-3449-9E2A-32D074D8FD4C}" type="presParOf" srcId="{EB2F6005-8970-764E-8B7D-55AB030644C9}" destId="{65BD14B5-794F-CF48-848B-96283EB8C730}" srcOrd="0" destOrd="0" presId="urn:microsoft.com/office/officeart/2005/8/layout/list1"/>
    <dgm:cxn modelId="{4C0384C3-F3E4-A144-B1B0-F014264AB2BD}" type="presParOf" srcId="{EB2F6005-8970-764E-8B7D-55AB030644C9}" destId="{AC11E38C-52D7-9548-BCF4-D061A2D572FC}" srcOrd="1" destOrd="0" presId="urn:microsoft.com/office/officeart/2005/8/layout/list1"/>
    <dgm:cxn modelId="{A2FAD8BF-3B07-0449-9A63-4C1B9B80ADDB}" type="presParOf" srcId="{9CED9C33-39D5-3D4A-B01E-9AB0ADE89E1C}" destId="{4B568E13-B1B4-A745-9A5B-BCCA3451E769}" srcOrd="1" destOrd="0" presId="urn:microsoft.com/office/officeart/2005/8/layout/list1"/>
    <dgm:cxn modelId="{2CE5CF1C-9716-7447-8158-7154D235AE3B}" type="presParOf" srcId="{9CED9C33-39D5-3D4A-B01E-9AB0ADE89E1C}" destId="{A6A7139D-74F9-0642-A41C-BE3FA4C31762}" srcOrd="2" destOrd="0" presId="urn:microsoft.com/office/officeart/2005/8/layout/list1"/>
    <dgm:cxn modelId="{C99174B3-F3FB-B04E-B125-6C94683460FD}" type="presParOf" srcId="{9CED9C33-39D5-3D4A-B01E-9AB0ADE89E1C}" destId="{B4D820ED-3F3C-0642-BE0C-5372BB62D1E5}" srcOrd="3" destOrd="0" presId="urn:microsoft.com/office/officeart/2005/8/layout/list1"/>
    <dgm:cxn modelId="{8BEF59AD-6D66-824E-9F77-3F565BDE607A}" type="presParOf" srcId="{9CED9C33-39D5-3D4A-B01E-9AB0ADE89E1C}" destId="{CDA3371D-CEB5-F649-BC95-A10E7AEF1001}" srcOrd="4" destOrd="0" presId="urn:microsoft.com/office/officeart/2005/8/layout/list1"/>
    <dgm:cxn modelId="{A6A1FB9A-EB92-2242-AEEA-9E8E49F8B79D}" type="presParOf" srcId="{CDA3371D-CEB5-F649-BC95-A10E7AEF1001}" destId="{D9BF1E79-6574-F24E-94B0-91BEAF40176A}" srcOrd="0" destOrd="0" presId="urn:microsoft.com/office/officeart/2005/8/layout/list1"/>
    <dgm:cxn modelId="{47BF3D90-D1C6-6C47-A3AD-E7974B8588BF}" type="presParOf" srcId="{CDA3371D-CEB5-F649-BC95-A10E7AEF1001}" destId="{3B2E7C9F-4BBC-024C-8038-BED51914387C}" srcOrd="1" destOrd="0" presId="urn:microsoft.com/office/officeart/2005/8/layout/list1"/>
    <dgm:cxn modelId="{BA25B7B2-CDE1-A544-836D-A704110037A9}" type="presParOf" srcId="{9CED9C33-39D5-3D4A-B01E-9AB0ADE89E1C}" destId="{2E02F69D-92D8-294A-86BE-224C44EB62F4}" srcOrd="5" destOrd="0" presId="urn:microsoft.com/office/officeart/2005/8/layout/list1"/>
    <dgm:cxn modelId="{77B23224-0E68-CC4C-ACA4-47E92E274C64}" type="presParOf" srcId="{9CED9C33-39D5-3D4A-B01E-9AB0ADE89E1C}" destId="{72357CE6-D07D-404D-B0BA-F76D46F0C067}" srcOrd="6" destOrd="0" presId="urn:microsoft.com/office/officeart/2005/8/layout/list1"/>
    <dgm:cxn modelId="{F30C8FC7-A5A4-E84F-BF52-016F836B8E43}" type="presParOf" srcId="{9CED9C33-39D5-3D4A-B01E-9AB0ADE89E1C}" destId="{EF1AF354-A867-1C41-B405-74694D8C71BA}" srcOrd="7" destOrd="0" presId="urn:microsoft.com/office/officeart/2005/8/layout/list1"/>
    <dgm:cxn modelId="{5EA8A713-505E-644F-B47C-ABBB7012693B}" type="presParOf" srcId="{9CED9C33-39D5-3D4A-B01E-9AB0ADE89E1C}" destId="{66C74AEA-B278-154F-BE9E-468A144BF6E0}" srcOrd="8" destOrd="0" presId="urn:microsoft.com/office/officeart/2005/8/layout/list1"/>
    <dgm:cxn modelId="{8ABE232A-7981-D945-8D64-A99655FA9EF7}" type="presParOf" srcId="{66C74AEA-B278-154F-BE9E-468A144BF6E0}" destId="{3DD5219D-2251-9549-9887-C697968F0111}" srcOrd="0" destOrd="0" presId="urn:microsoft.com/office/officeart/2005/8/layout/list1"/>
    <dgm:cxn modelId="{2D13257C-411E-7F49-98B1-CBF0513AA17F}" type="presParOf" srcId="{66C74AEA-B278-154F-BE9E-468A144BF6E0}" destId="{0970EF71-E1CF-DC40-AD8E-82AFDA4807D2}" srcOrd="1" destOrd="0" presId="urn:microsoft.com/office/officeart/2005/8/layout/list1"/>
    <dgm:cxn modelId="{631B3054-8567-B54B-B6E1-38D9B3CF2789}" type="presParOf" srcId="{9CED9C33-39D5-3D4A-B01E-9AB0ADE89E1C}" destId="{544FC24A-5CBB-8944-B611-F2A95EB7104A}" srcOrd="9" destOrd="0" presId="urn:microsoft.com/office/officeart/2005/8/layout/list1"/>
    <dgm:cxn modelId="{7CD88F54-6E30-A74B-9CBE-D9650ACBA13C}" type="presParOf" srcId="{9CED9C33-39D5-3D4A-B01E-9AB0ADE89E1C}" destId="{06866B69-4A40-BC4E-8809-C97D3BF7CAB1}"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F8D7C9D-FFCC-4D7E-AF5F-5DFD3088B94A}"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BDCD976E-304A-4365-BDBE-384D950709A3}">
      <dgm:prSet/>
      <dgm:spPr>
        <a:solidFill>
          <a:srgbClr val="1867B2"/>
        </a:solidFill>
      </dgm:spPr>
      <dgm:t>
        <a:bodyPr/>
        <a:lstStyle/>
        <a:p>
          <a:r>
            <a:rPr lang="en-US" dirty="0"/>
            <a:t>Attempts to Penalize Credit Union Members</a:t>
          </a:r>
        </a:p>
      </dgm:t>
    </dgm:pt>
    <dgm:pt modelId="{7227CD8D-5E00-4818-80F2-8C04C6FFAA20}" type="parTrans" cxnId="{C36D3FC4-B7FB-49C9-84F6-714492F31FEC}">
      <dgm:prSet/>
      <dgm:spPr/>
      <dgm:t>
        <a:bodyPr/>
        <a:lstStyle/>
        <a:p>
          <a:endParaRPr lang="en-US"/>
        </a:p>
      </dgm:t>
    </dgm:pt>
    <dgm:pt modelId="{82D3B104-D84E-46C8-B3A9-215BD0A6124B}" type="sibTrans" cxnId="{C36D3FC4-B7FB-49C9-84F6-714492F31FEC}">
      <dgm:prSet/>
      <dgm:spPr/>
      <dgm:t>
        <a:bodyPr/>
        <a:lstStyle/>
        <a:p>
          <a:endParaRPr lang="en-US"/>
        </a:p>
      </dgm:t>
    </dgm:pt>
    <dgm:pt modelId="{6E821450-8F4C-4F81-9774-DD469DAB97C0}">
      <dgm:prSet/>
      <dgm:spPr>
        <a:solidFill>
          <a:srgbClr val="1867B2"/>
        </a:solidFill>
      </dgm:spPr>
      <dgm:t>
        <a:bodyPr/>
        <a:lstStyle/>
        <a:p>
          <a:r>
            <a:rPr lang="en-US" dirty="0"/>
            <a:t>CPACE Lending Products</a:t>
          </a:r>
        </a:p>
      </dgm:t>
    </dgm:pt>
    <dgm:pt modelId="{B09DDF93-1FF2-4FC2-89AB-9D1ABDD8EF5D}" type="parTrans" cxnId="{B1FE0865-558D-426D-B9B1-7D0C2F39A6D3}">
      <dgm:prSet/>
      <dgm:spPr/>
      <dgm:t>
        <a:bodyPr/>
        <a:lstStyle/>
        <a:p>
          <a:endParaRPr lang="en-US"/>
        </a:p>
      </dgm:t>
    </dgm:pt>
    <dgm:pt modelId="{02AE2202-9A09-4DA3-AFFA-7C17B74E9FD8}" type="sibTrans" cxnId="{B1FE0865-558D-426D-B9B1-7D0C2F39A6D3}">
      <dgm:prSet/>
      <dgm:spPr/>
      <dgm:t>
        <a:bodyPr/>
        <a:lstStyle/>
        <a:p>
          <a:endParaRPr lang="en-US"/>
        </a:p>
      </dgm:t>
    </dgm:pt>
    <dgm:pt modelId="{72751560-0EF6-4F95-84AD-62289A8D3D11}">
      <dgm:prSet/>
      <dgm:spPr>
        <a:solidFill>
          <a:srgbClr val="1867B2"/>
        </a:solidFill>
      </dgm:spPr>
      <dgm:t>
        <a:bodyPr/>
        <a:lstStyle/>
        <a:p>
          <a:r>
            <a:rPr lang="en-US" dirty="0"/>
            <a:t>Anti ESG Efforts</a:t>
          </a:r>
        </a:p>
      </dgm:t>
    </dgm:pt>
    <dgm:pt modelId="{07575ADF-91D8-43A3-B9FB-2FFE7F1B4B5F}" type="parTrans" cxnId="{9F513D5E-3812-4DBA-9BC3-5546E2649D52}">
      <dgm:prSet/>
      <dgm:spPr/>
      <dgm:t>
        <a:bodyPr/>
        <a:lstStyle/>
        <a:p>
          <a:endParaRPr lang="en-US"/>
        </a:p>
      </dgm:t>
    </dgm:pt>
    <dgm:pt modelId="{71CB9E71-7FF7-46F7-A511-33342623B64E}" type="sibTrans" cxnId="{9F513D5E-3812-4DBA-9BC3-5546E2649D52}">
      <dgm:prSet/>
      <dgm:spPr/>
      <dgm:t>
        <a:bodyPr/>
        <a:lstStyle/>
        <a:p>
          <a:endParaRPr lang="en-US"/>
        </a:p>
      </dgm:t>
    </dgm:pt>
    <dgm:pt modelId="{7D297A38-44A8-4583-8A7B-4A88E97B749D}">
      <dgm:prSet/>
      <dgm:spPr/>
      <dgm:t>
        <a:bodyPr/>
        <a:lstStyle/>
        <a:p>
          <a:r>
            <a:rPr lang="en-US" dirty="0"/>
            <a:t>Negative operational impact (and possible legal ramifications) REGARDLESS if credit union has contemplated ESG policies</a:t>
          </a:r>
        </a:p>
      </dgm:t>
    </dgm:pt>
    <dgm:pt modelId="{1130AFCA-5E11-409A-AE3C-78DCABF7280E}" type="parTrans" cxnId="{208797AD-C6B1-4613-A891-F250A10375FE}">
      <dgm:prSet/>
      <dgm:spPr/>
      <dgm:t>
        <a:bodyPr/>
        <a:lstStyle/>
        <a:p>
          <a:endParaRPr lang="en-US"/>
        </a:p>
      </dgm:t>
    </dgm:pt>
    <dgm:pt modelId="{8195DE50-AD68-4797-ACB3-8AAEE40F6B6C}" type="sibTrans" cxnId="{208797AD-C6B1-4613-A891-F250A10375FE}">
      <dgm:prSet/>
      <dgm:spPr/>
      <dgm:t>
        <a:bodyPr/>
        <a:lstStyle/>
        <a:p>
          <a:endParaRPr lang="en-US"/>
        </a:p>
      </dgm:t>
    </dgm:pt>
    <dgm:pt modelId="{DC6A8768-ED2D-4A89-90BA-74CC1E73B1B4}">
      <dgm:prSet/>
      <dgm:spPr>
        <a:solidFill>
          <a:srgbClr val="1867B2"/>
        </a:solidFill>
      </dgm:spPr>
      <dgm:t>
        <a:bodyPr/>
        <a:lstStyle/>
        <a:p>
          <a:r>
            <a:rPr lang="en-US" dirty="0"/>
            <a:t>State-Level Interchange Restrictions</a:t>
          </a:r>
        </a:p>
      </dgm:t>
    </dgm:pt>
    <dgm:pt modelId="{B24781F2-1CAA-40E1-8A36-0A8311551A0B}" type="parTrans" cxnId="{0B94D5E5-EE10-4EAE-9C9B-23EC25EAD9E1}">
      <dgm:prSet/>
      <dgm:spPr/>
      <dgm:t>
        <a:bodyPr/>
        <a:lstStyle/>
        <a:p>
          <a:endParaRPr lang="en-US"/>
        </a:p>
      </dgm:t>
    </dgm:pt>
    <dgm:pt modelId="{E99717BB-307C-40AA-B28D-5FF79EE16677}" type="sibTrans" cxnId="{0B94D5E5-EE10-4EAE-9C9B-23EC25EAD9E1}">
      <dgm:prSet/>
      <dgm:spPr/>
      <dgm:t>
        <a:bodyPr/>
        <a:lstStyle/>
        <a:p>
          <a:endParaRPr lang="en-US"/>
        </a:p>
      </dgm:t>
    </dgm:pt>
    <dgm:pt modelId="{6106216F-677F-440A-9402-782050C29234}">
      <dgm:prSet/>
      <dgm:spPr>
        <a:solidFill>
          <a:srgbClr val="1867B2"/>
        </a:solidFill>
      </dgm:spPr>
      <dgm:t>
        <a:bodyPr/>
        <a:lstStyle/>
        <a:p>
          <a:r>
            <a:rPr lang="en-US" dirty="0"/>
            <a:t>State-Level CRA</a:t>
          </a:r>
        </a:p>
      </dgm:t>
    </dgm:pt>
    <dgm:pt modelId="{9C2CF299-8569-47AE-BB58-ED1C411014BE}" type="parTrans" cxnId="{A52FE67D-310B-4E2F-B2B2-0A7E1C77DA86}">
      <dgm:prSet/>
      <dgm:spPr/>
      <dgm:t>
        <a:bodyPr/>
        <a:lstStyle/>
        <a:p>
          <a:endParaRPr lang="en-US"/>
        </a:p>
      </dgm:t>
    </dgm:pt>
    <dgm:pt modelId="{54A15AFC-B9FD-4A73-A92B-463694811828}" type="sibTrans" cxnId="{A52FE67D-310B-4E2F-B2B2-0A7E1C77DA86}">
      <dgm:prSet/>
      <dgm:spPr/>
      <dgm:t>
        <a:bodyPr/>
        <a:lstStyle/>
        <a:p>
          <a:endParaRPr lang="en-US"/>
        </a:p>
      </dgm:t>
    </dgm:pt>
    <dgm:pt modelId="{C04CCA25-9205-4991-92A4-7BEC14C0D145}">
      <dgm:prSet/>
      <dgm:spPr>
        <a:solidFill>
          <a:srgbClr val="1867B2"/>
        </a:solidFill>
      </dgm:spPr>
      <dgm:t>
        <a:bodyPr/>
        <a:lstStyle/>
        <a:p>
          <a:r>
            <a:rPr lang="en-US" dirty="0"/>
            <a:t>Inflationary Reactions</a:t>
          </a:r>
        </a:p>
      </dgm:t>
    </dgm:pt>
    <dgm:pt modelId="{7BED9EFB-EAFE-40FB-ABE0-C8A40A43C7AB}" type="parTrans" cxnId="{05D0D0D5-6458-47FB-9116-90F83CCD1668}">
      <dgm:prSet/>
      <dgm:spPr/>
      <dgm:t>
        <a:bodyPr/>
        <a:lstStyle/>
        <a:p>
          <a:endParaRPr lang="en-US"/>
        </a:p>
      </dgm:t>
    </dgm:pt>
    <dgm:pt modelId="{AA677F79-6E13-4A75-8777-03CA3E594035}" type="sibTrans" cxnId="{05D0D0D5-6458-47FB-9116-90F83CCD1668}">
      <dgm:prSet/>
      <dgm:spPr/>
      <dgm:t>
        <a:bodyPr/>
        <a:lstStyle/>
        <a:p>
          <a:endParaRPr lang="en-US"/>
        </a:p>
      </dgm:t>
    </dgm:pt>
    <dgm:pt modelId="{B4EA2DAC-F3AF-4D2A-844C-3C08D83F001A}">
      <dgm:prSet/>
      <dgm:spPr/>
      <dgm:t>
        <a:bodyPr/>
        <a:lstStyle/>
        <a:p>
          <a:r>
            <a:rPr lang="en-US" dirty="0"/>
            <a:t>Stress testing, ability to repay, AI in lending decisions, collections, credit reporting, overdraft fees</a:t>
          </a:r>
        </a:p>
      </dgm:t>
    </dgm:pt>
    <dgm:pt modelId="{F2B6CB4B-FC7A-4427-A87D-769DFEDC94CF}" type="parTrans" cxnId="{60589BE3-3115-402A-8778-C4E4317A3BF8}">
      <dgm:prSet/>
      <dgm:spPr/>
      <dgm:t>
        <a:bodyPr/>
        <a:lstStyle/>
        <a:p>
          <a:endParaRPr lang="en-US"/>
        </a:p>
      </dgm:t>
    </dgm:pt>
    <dgm:pt modelId="{C7C5EA49-CE7B-4438-9AD7-5648F09DD910}" type="sibTrans" cxnId="{60589BE3-3115-402A-8778-C4E4317A3BF8}">
      <dgm:prSet/>
      <dgm:spPr/>
      <dgm:t>
        <a:bodyPr/>
        <a:lstStyle/>
        <a:p>
          <a:endParaRPr lang="en-US"/>
        </a:p>
      </dgm:t>
    </dgm:pt>
    <dgm:pt modelId="{69F492B1-7953-0F4D-B7F0-3B3B60BAE4B3}" type="pres">
      <dgm:prSet presAssocID="{9F8D7C9D-FFCC-4D7E-AF5F-5DFD3088B94A}" presName="linear" presStyleCnt="0">
        <dgm:presLayoutVars>
          <dgm:animLvl val="lvl"/>
          <dgm:resizeHandles val="exact"/>
        </dgm:presLayoutVars>
      </dgm:prSet>
      <dgm:spPr/>
    </dgm:pt>
    <dgm:pt modelId="{B5B5AB5B-5852-C744-B391-825059301061}" type="pres">
      <dgm:prSet presAssocID="{BDCD976E-304A-4365-BDBE-384D950709A3}" presName="parentText" presStyleLbl="node1" presStyleIdx="0" presStyleCnt="6">
        <dgm:presLayoutVars>
          <dgm:chMax val="0"/>
          <dgm:bulletEnabled val="1"/>
        </dgm:presLayoutVars>
      </dgm:prSet>
      <dgm:spPr/>
    </dgm:pt>
    <dgm:pt modelId="{DF5CB7CC-4115-B54C-B797-0D2CBBE38DB2}" type="pres">
      <dgm:prSet presAssocID="{82D3B104-D84E-46C8-B3A9-215BD0A6124B}" presName="spacer" presStyleCnt="0"/>
      <dgm:spPr/>
    </dgm:pt>
    <dgm:pt modelId="{2BB826F7-B15B-5B43-A5A4-896D6CF4A232}" type="pres">
      <dgm:prSet presAssocID="{6E821450-8F4C-4F81-9774-DD469DAB97C0}" presName="parentText" presStyleLbl="node1" presStyleIdx="1" presStyleCnt="6">
        <dgm:presLayoutVars>
          <dgm:chMax val="0"/>
          <dgm:bulletEnabled val="1"/>
        </dgm:presLayoutVars>
      </dgm:prSet>
      <dgm:spPr/>
    </dgm:pt>
    <dgm:pt modelId="{1C0BEC67-D81F-EC4B-ACA5-AD133D740985}" type="pres">
      <dgm:prSet presAssocID="{02AE2202-9A09-4DA3-AFFA-7C17B74E9FD8}" presName="spacer" presStyleCnt="0"/>
      <dgm:spPr/>
    </dgm:pt>
    <dgm:pt modelId="{FF7CBD82-FABB-D641-B090-D645868ABE5B}" type="pres">
      <dgm:prSet presAssocID="{72751560-0EF6-4F95-84AD-62289A8D3D11}" presName="parentText" presStyleLbl="node1" presStyleIdx="2" presStyleCnt="6">
        <dgm:presLayoutVars>
          <dgm:chMax val="0"/>
          <dgm:bulletEnabled val="1"/>
        </dgm:presLayoutVars>
      </dgm:prSet>
      <dgm:spPr/>
    </dgm:pt>
    <dgm:pt modelId="{44A899CA-86F9-E545-B9F7-DE86F978181B}" type="pres">
      <dgm:prSet presAssocID="{72751560-0EF6-4F95-84AD-62289A8D3D11}" presName="childText" presStyleLbl="revTx" presStyleIdx="0" presStyleCnt="2">
        <dgm:presLayoutVars>
          <dgm:bulletEnabled val="1"/>
        </dgm:presLayoutVars>
      </dgm:prSet>
      <dgm:spPr/>
    </dgm:pt>
    <dgm:pt modelId="{AEFD5F55-D834-2B4C-9BD4-6C820092941B}" type="pres">
      <dgm:prSet presAssocID="{DC6A8768-ED2D-4A89-90BA-74CC1E73B1B4}" presName="parentText" presStyleLbl="node1" presStyleIdx="3" presStyleCnt="6">
        <dgm:presLayoutVars>
          <dgm:chMax val="0"/>
          <dgm:bulletEnabled val="1"/>
        </dgm:presLayoutVars>
      </dgm:prSet>
      <dgm:spPr/>
    </dgm:pt>
    <dgm:pt modelId="{88C80632-CFCD-3847-A8E9-C0525E22F6B4}" type="pres">
      <dgm:prSet presAssocID="{E99717BB-307C-40AA-B28D-5FF79EE16677}" presName="spacer" presStyleCnt="0"/>
      <dgm:spPr/>
    </dgm:pt>
    <dgm:pt modelId="{27A76F62-0ADF-A14D-A33F-97627B01CB91}" type="pres">
      <dgm:prSet presAssocID="{6106216F-677F-440A-9402-782050C29234}" presName="parentText" presStyleLbl="node1" presStyleIdx="4" presStyleCnt="6">
        <dgm:presLayoutVars>
          <dgm:chMax val="0"/>
          <dgm:bulletEnabled val="1"/>
        </dgm:presLayoutVars>
      </dgm:prSet>
      <dgm:spPr/>
    </dgm:pt>
    <dgm:pt modelId="{A2E8315A-1C25-DC4F-B17C-FAD5A2156337}" type="pres">
      <dgm:prSet presAssocID="{54A15AFC-B9FD-4A73-A92B-463694811828}" presName="spacer" presStyleCnt="0"/>
      <dgm:spPr/>
    </dgm:pt>
    <dgm:pt modelId="{048A1A12-8177-C648-9D15-AE044C5ACAF3}" type="pres">
      <dgm:prSet presAssocID="{C04CCA25-9205-4991-92A4-7BEC14C0D145}" presName="parentText" presStyleLbl="node1" presStyleIdx="5" presStyleCnt="6">
        <dgm:presLayoutVars>
          <dgm:chMax val="0"/>
          <dgm:bulletEnabled val="1"/>
        </dgm:presLayoutVars>
      </dgm:prSet>
      <dgm:spPr/>
    </dgm:pt>
    <dgm:pt modelId="{4360B01E-1BB0-7D44-B063-80DA87AAE5AE}" type="pres">
      <dgm:prSet presAssocID="{C04CCA25-9205-4991-92A4-7BEC14C0D145}" presName="childText" presStyleLbl="revTx" presStyleIdx="1" presStyleCnt="2">
        <dgm:presLayoutVars>
          <dgm:bulletEnabled val="1"/>
        </dgm:presLayoutVars>
      </dgm:prSet>
      <dgm:spPr/>
    </dgm:pt>
  </dgm:ptLst>
  <dgm:cxnLst>
    <dgm:cxn modelId="{ED26F002-76A1-FA4C-B48A-17FBF35A5850}" type="presOf" srcId="{C04CCA25-9205-4991-92A4-7BEC14C0D145}" destId="{048A1A12-8177-C648-9D15-AE044C5ACAF3}" srcOrd="0" destOrd="0" presId="urn:microsoft.com/office/officeart/2005/8/layout/vList2"/>
    <dgm:cxn modelId="{44F4E10F-6310-234C-AB99-39903671EB4B}" type="presOf" srcId="{B4EA2DAC-F3AF-4D2A-844C-3C08D83F001A}" destId="{4360B01E-1BB0-7D44-B063-80DA87AAE5AE}" srcOrd="0" destOrd="0" presId="urn:microsoft.com/office/officeart/2005/8/layout/vList2"/>
    <dgm:cxn modelId="{9F513D5E-3812-4DBA-9BC3-5546E2649D52}" srcId="{9F8D7C9D-FFCC-4D7E-AF5F-5DFD3088B94A}" destId="{72751560-0EF6-4F95-84AD-62289A8D3D11}" srcOrd="2" destOrd="0" parTransId="{07575ADF-91D8-43A3-B9FB-2FFE7F1B4B5F}" sibTransId="{71CB9E71-7FF7-46F7-A511-33342623B64E}"/>
    <dgm:cxn modelId="{B1FE0865-558D-426D-B9B1-7D0C2F39A6D3}" srcId="{9F8D7C9D-FFCC-4D7E-AF5F-5DFD3088B94A}" destId="{6E821450-8F4C-4F81-9774-DD469DAB97C0}" srcOrd="1" destOrd="0" parTransId="{B09DDF93-1FF2-4FC2-89AB-9D1ABDD8EF5D}" sibTransId="{02AE2202-9A09-4DA3-AFFA-7C17B74E9FD8}"/>
    <dgm:cxn modelId="{5A332257-BF30-2644-8718-6D5A2ECC920A}" type="presOf" srcId="{72751560-0EF6-4F95-84AD-62289A8D3D11}" destId="{FF7CBD82-FABB-D641-B090-D645868ABE5B}" srcOrd="0" destOrd="0" presId="urn:microsoft.com/office/officeart/2005/8/layout/vList2"/>
    <dgm:cxn modelId="{D9D16757-A65D-FA40-9CAF-36DDBB5B2E94}" type="presOf" srcId="{BDCD976E-304A-4365-BDBE-384D950709A3}" destId="{B5B5AB5B-5852-C744-B391-825059301061}" srcOrd="0" destOrd="0" presId="urn:microsoft.com/office/officeart/2005/8/layout/vList2"/>
    <dgm:cxn modelId="{A52FE67D-310B-4E2F-B2B2-0A7E1C77DA86}" srcId="{9F8D7C9D-FFCC-4D7E-AF5F-5DFD3088B94A}" destId="{6106216F-677F-440A-9402-782050C29234}" srcOrd="4" destOrd="0" parTransId="{9C2CF299-8569-47AE-BB58-ED1C411014BE}" sibTransId="{54A15AFC-B9FD-4A73-A92B-463694811828}"/>
    <dgm:cxn modelId="{ADCBB285-C704-7C43-BA5E-3AC389A4D1E5}" type="presOf" srcId="{6106216F-677F-440A-9402-782050C29234}" destId="{27A76F62-0ADF-A14D-A33F-97627B01CB91}" srcOrd="0" destOrd="0" presId="urn:microsoft.com/office/officeart/2005/8/layout/vList2"/>
    <dgm:cxn modelId="{94EE0095-99C5-404D-AD1C-9B60C221ADEF}" type="presOf" srcId="{7D297A38-44A8-4583-8A7B-4A88E97B749D}" destId="{44A899CA-86F9-E545-B9F7-DE86F978181B}" srcOrd="0" destOrd="0" presId="urn:microsoft.com/office/officeart/2005/8/layout/vList2"/>
    <dgm:cxn modelId="{F6C545A2-32F5-8D4B-B0EE-98F490437E49}" type="presOf" srcId="{9F8D7C9D-FFCC-4D7E-AF5F-5DFD3088B94A}" destId="{69F492B1-7953-0F4D-B7F0-3B3B60BAE4B3}" srcOrd="0" destOrd="0" presId="urn:microsoft.com/office/officeart/2005/8/layout/vList2"/>
    <dgm:cxn modelId="{208797AD-C6B1-4613-A891-F250A10375FE}" srcId="{72751560-0EF6-4F95-84AD-62289A8D3D11}" destId="{7D297A38-44A8-4583-8A7B-4A88E97B749D}" srcOrd="0" destOrd="0" parTransId="{1130AFCA-5E11-409A-AE3C-78DCABF7280E}" sibTransId="{8195DE50-AD68-4797-ACB3-8AAEE40F6B6C}"/>
    <dgm:cxn modelId="{C36D3FC4-B7FB-49C9-84F6-714492F31FEC}" srcId="{9F8D7C9D-FFCC-4D7E-AF5F-5DFD3088B94A}" destId="{BDCD976E-304A-4365-BDBE-384D950709A3}" srcOrd="0" destOrd="0" parTransId="{7227CD8D-5E00-4818-80F2-8C04C6FFAA20}" sibTransId="{82D3B104-D84E-46C8-B3A9-215BD0A6124B}"/>
    <dgm:cxn modelId="{05D0D0D5-6458-47FB-9116-90F83CCD1668}" srcId="{9F8D7C9D-FFCC-4D7E-AF5F-5DFD3088B94A}" destId="{C04CCA25-9205-4991-92A4-7BEC14C0D145}" srcOrd="5" destOrd="0" parTransId="{7BED9EFB-EAFE-40FB-ABE0-C8A40A43C7AB}" sibTransId="{AA677F79-6E13-4A75-8777-03CA3E594035}"/>
    <dgm:cxn modelId="{60589BE3-3115-402A-8778-C4E4317A3BF8}" srcId="{C04CCA25-9205-4991-92A4-7BEC14C0D145}" destId="{B4EA2DAC-F3AF-4D2A-844C-3C08D83F001A}" srcOrd="0" destOrd="0" parTransId="{F2B6CB4B-FC7A-4427-A87D-769DFEDC94CF}" sibTransId="{C7C5EA49-CE7B-4438-9AD7-5648F09DD910}"/>
    <dgm:cxn modelId="{0B94D5E5-EE10-4EAE-9C9B-23EC25EAD9E1}" srcId="{9F8D7C9D-FFCC-4D7E-AF5F-5DFD3088B94A}" destId="{DC6A8768-ED2D-4A89-90BA-74CC1E73B1B4}" srcOrd="3" destOrd="0" parTransId="{B24781F2-1CAA-40E1-8A36-0A8311551A0B}" sibTransId="{E99717BB-307C-40AA-B28D-5FF79EE16677}"/>
    <dgm:cxn modelId="{664D68E8-CF03-1D49-BD57-16735970779B}" type="presOf" srcId="{6E821450-8F4C-4F81-9774-DD469DAB97C0}" destId="{2BB826F7-B15B-5B43-A5A4-896D6CF4A232}" srcOrd="0" destOrd="0" presId="urn:microsoft.com/office/officeart/2005/8/layout/vList2"/>
    <dgm:cxn modelId="{9E67A1EB-6640-8440-BED2-EEB5F8912552}" type="presOf" srcId="{DC6A8768-ED2D-4A89-90BA-74CC1E73B1B4}" destId="{AEFD5F55-D834-2B4C-9BD4-6C820092941B}" srcOrd="0" destOrd="0" presId="urn:microsoft.com/office/officeart/2005/8/layout/vList2"/>
    <dgm:cxn modelId="{5882F0E5-2AE5-9646-98D1-4FDDB6B0CD80}" type="presParOf" srcId="{69F492B1-7953-0F4D-B7F0-3B3B60BAE4B3}" destId="{B5B5AB5B-5852-C744-B391-825059301061}" srcOrd="0" destOrd="0" presId="urn:microsoft.com/office/officeart/2005/8/layout/vList2"/>
    <dgm:cxn modelId="{6C6653CC-35CD-9448-B3C2-C936C5E47EFB}" type="presParOf" srcId="{69F492B1-7953-0F4D-B7F0-3B3B60BAE4B3}" destId="{DF5CB7CC-4115-B54C-B797-0D2CBBE38DB2}" srcOrd="1" destOrd="0" presId="urn:microsoft.com/office/officeart/2005/8/layout/vList2"/>
    <dgm:cxn modelId="{B0F13DFA-0784-5C45-BE60-82BBD5E703B7}" type="presParOf" srcId="{69F492B1-7953-0F4D-B7F0-3B3B60BAE4B3}" destId="{2BB826F7-B15B-5B43-A5A4-896D6CF4A232}" srcOrd="2" destOrd="0" presId="urn:microsoft.com/office/officeart/2005/8/layout/vList2"/>
    <dgm:cxn modelId="{8CCB09D8-2E8B-8D4D-B1A7-A7FBE3F1BBCE}" type="presParOf" srcId="{69F492B1-7953-0F4D-B7F0-3B3B60BAE4B3}" destId="{1C0BEC67-D81F-EC4B-ACA5-AD133D740985}" srcOrd="3" destOrd="0" presId="urn:microsoft.com/office/officeart/2005/8/layout/vList2"/>
    <dgm:cxn modelId="{071C7882-D8FE-834E-96B3-9D15C2781F11}" type="presParOf" srcId="{69F492B1-7953-0F4D-B7F0-3B3B60BAE4B3}" destId="{FF7CBD82-FABB-D641-B090-D645868ABE5B}" srcOrd="4" destOrd="0" presId="urn:microsoft.com/office/officeart/2005/8/layout/vList2"/>
    <dgm:cxn modelId="{6CFB7731-9A69-0B4C-B610-66B2267C3EBD}" type="presParOf" srcId="{69F492B1-7953-0F4D-B7F0-3B3B60BAE4B3}" destId="{44A899CA-86F9-E545-B9F7-DE86F978181B}" srcOrd="5" destOrd="0" presId="urn:microsoft.com/office/officeart/2005/8/layout/vList2"/>
    <dgm:cxn modelId="{7D0455E2-E84B-2E4C-902F-183A640B75D7}" type="presParOf" srcId="{69F492B1-7953-0F4D-B7F0-3B3B60BAE4B3}" destId="{AEFD5F55-D834-2B4C-9BD4-6C820092941B}" srcOrd="6" destOrd="0" presId="urn:microsoft.com/office/officeart/2005/8/layout/vList2"/>
    <dgm:cxn modelId="{9B878346-519F-B94B-AB7E-967F85DAAD7D}" type="presParOf" srcId="{69F492B1-7953-0F4D-B7F0-3B3B60BAE4B3}" destId="{88C80632-CFCD-3847-A8E9-C0525E22F6B4}" srcOrd="7" destOrd="0" presId="urn:microsoft.com/office/officeart/2005/8/layout/vList2"/>
    <dgm:cxn modelId="{FD60B62E-69DB-0544-9736-267C7082EE10}" type="presParOf" srcId="{69F492B1-7953-0F4D-B7F0-3B3B60BAE4B3}" destId="{27A76F62-0ADF-A14D-A33F-97627B01CB91}" srcOrd="8" destOrd="0" presId="urn:microsoft.com/office/officeart/2005/8/layout/vList2"/>
    <dgm:cxn modelId="{6EA39EEC-B906-BC44-9611-C9226E959BA6}" type="presParOf" srcId="{69F492B1-7953-0F4D-B7F0-3B3B60BAE4B3}" destId="{A2E8315A-1C25-DC4F-B17C-FAD5A2156337}" srcOrd="9" destOrd="0" presId="urn:microsoft.com/office/officeart/2005/8/layout/vList2"/>
    <dgm:cxn modelId="{DB431B8D-2541-874E-B0CC-9FE36E41E0A6}" type="presParOf" srcId="{69F492B1-7953-0F4D-B7F0-3B3B60BAE4B3}" destId="{048A1A12-8177-C648-9D15-AE044C5ACAF3}" srcOrd="10" destOrd="0" presId="urn:microsoft.com/office/officeart/2005/8/layout/vList2"/>
    <dgm:cxn modelId="{47ECB44A-7621-4548-9DF3-33D112D1804A}" type="presParOf" srcId="{69F492B1-7953-0F4D-B7F0-3B3B60BAE4B3}" destId="{4360B01E-1BB0-7D44-B063-80DA87AAE5AE}" srcOrd="1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FCB24C6-4AEB-489C-A3E5-ADC1678BA07F}"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B0221450-E663-4BBE-A10A-89D6B139EB73}">
      <dgm:prSet/>
      <dgm:spPr>
        <a:solidFill>
          <a:srgbClr val="1867B2"/>
        </a:solidFill>
      </dgm:spPr>
      <dgm:t>
        <a:bodyPr/>
        <a:lstStyle/>
        <a:p>
          <a:r>
            <a:rPr lang="en-US" dirty="0"/>
            <a:t>NCUA:  </a:t>
          </a:r>
        </a:p>
      </dgm:t>
    </dgm:pt>
    <dgm:pt modelId="{EE9647D2-2686-45A8-B8E3-DC10F3AAD7B6}" type="parTrans" cxnId="{9E284E6D-A7EC-4301-B061-BC3FF32AC303}">
      <dgm:prSet/>
      <dgm:spPr/>
      <dgm:t>
        <a:bodyPr/>
        <a:lstStyle/>
        <a:p>
          <a:endParaRPr lang="en-US"/>
        </a:p>
      </dgm:t>
    </dgm:pt>
    <dgm:pt modelId="{E31DFE60-DAC4-44A5-B2A7-9D4E1996D7D5}" type="sibTrans" cxnId="{9E284E6D-A7EC-4301-B061-BC3FF32AC303}">
      <dgm:prSet/>
      <dgm:spPr/>
      <dgm:t>
        <a:bodyPr/>
        <a:lstStyle/>
        <a:p>
          <a:endParaRPr lang="en-US"/>
        </a:p>
      </dgm:t>
    </dgm:pt>
    <dgm:pt modelId="{8F3CB812-ECC5-4632-9ECB-16B0914C02FA}">
      <dgm:prSet/>
      <dgm:spPr/>
      <dgm:t>
        <a:bodyPr/>
        <a:lstStyle/>
        <a:p>
          <a:r>
            <a:rPr lang="en-US" dirty="0"/>
            <a:t>September Board:  member expulsion, share insurance equity ratio</a:t>
          </a:r>
        </a:p>
      </dgm:t>
    </dgm:pt>
    <dgm:pt modelId="{9B36B162-89F3-4322-A0BE-5CAC8E96F02B}" type="parTrans" cxnId="{FD646919-32BC-42DF-80D6-8DC546DF4AC9}">
      <dgm:prSet/>
      <dgm:spPr/>
      <dgm:t>
        <a:bodyPr/>
        <a:lstStyle/>
        <a:p>
          <a:endParaRPr lang="en-US"/>
        </a:p>
      </dgm:t>
    </dgm:pt>
    <dgm:pt modelId="{E9B45741-E15E-49B6-9DA2-E8F74EC0E465}" type="sibTrans" cxnId="{FD646919-32BC-42DF-80D6-8DC546DF4AC9}">
      <dgm:prSet/>
      <dgm:spPr/>
      <dgm:t>
        <a:bodyPr/>
        <a:lstStyle/>
        <a:p>
          <a:endParaRPr lang="en-US"/>
        </a:p>
      </dgm:t>
    </dgm:pt>
    <dgm:pt modelId="{D20643C9-E178-463A-952E-BC3A3D589F30}">
      <dgm:prSet/>
      <dgm:spPr/>
      <dgm:t>
        <a:bodyPr/>
        <a:lstStyle/>
        <a:p>
          <a:r>
            <a:rPr lang="en-US" dirty="0"/>
            <a:t>Cyber Incident Proposal</a:t>
          </a:r>
        </a:p>
      </dgm:t>
    </dgm:pt>
    <dgm:pt modelId="{0DCA2B1F-697A-4E67-9176-F9D59CE97C96}" type="parTrans" cxnId="{39954D46-9358-427C-8B9B-58B9E086AA98}">
      <dgm:prSet/>
      <dgm:spPr/>
      <dgm:t>
        <a:bodyPr/>
        <a:lstStyle/>
        <a:p>
          <a:endParaRPr lang="en-US"/>
        </a:p>
      </dgm:t>
    </dgm:pt>
    <dgm:pt modelId="{6FA9EE9E-6D06-4B65-9762-2082945DD69C}" type="sibTrans" cxnId="{39954D46-9358-427C-8B9B-58B9E086AA98}">
      <dgm:prSet/>
      <dgm:spPr/>
      <dgm:t>
        <a:bodyPr/>
        <a:lstStyle/>
        <a:p>
          <a:endParaRPr lang="en-US"/>
        </a:p>
      </dgm:t>
    </dgm:pt>
    <dgm:pt modelId="{0AC72A0A-E816-4079-BA73-9F432C86D22F}">
      <dgm:prSet/>
      <dgm:spPr/>
      <dgm:t>
        <a:bodyPr/>
        <a:lstStyle/>
        <a:p>
          <a:r>
            <a:rPr lang="en-US" dirty="0"/>
            <a:t>Overdraft Fees:  pending rule and/or guidance expected in 2023</a:t>
          </a:r>
        </a:p>
      </dgm:t>
    </dgm:pt>
    <dgm:pt modelId="{B9D87C52-546A-4122-B9FF-40ADF10C4A63}" type="parTrans" cxnId="{CEF8EC8E-8CB8-4831-9C8D-EBE8ABAB516A}">
      <dgm:prSet/>
      <dgm:spPr/>
      <dgm:t>
        <a:bodyPr/>
        <a:lstStyle/>
        <a:p>
          <a:endParaRPr lang="en-US"/>
        </a:p>
      </dgm:t>
    </dgm:pt>
    <dgm:pt modelId="{70056C01-580F-48EF-891F-72AA4AA248D1}" type="sibTrans" cxnId="{CEF8EC8E-8CB8-4831-9C8D-EBE8ABAB516A}">
      <dgm:prSet/>
      <dgm:spPr/>
      <dgm:t>
        <a:bodyPr/>
        <a:lstStyle/>
        <a:p>
          <a:endParaRPr lang="en-US"/>
        </a:p>
      </dgm:t>
    </dgm:pt>
    <dgm:pt modelId="{667B3CE3-BD1C-4827-A2B7-3F2D809553A3}">
      <dgm:prSet/>
      <dgm:spPr/>
      <dgm:t>
        <a:bodyPr/>
        <a:lstStyle/>
        <a:p>
          <a:r>
            <a:rPr lang="en-US" dirty="0"/>
            <a:t>Fintech:  effort to modernization of investment rules</a:t>
          </a:r>
        </a:p>
      </dgm:t>
    </dgm:pt>
    <dgm:pt modelId="{91917196-FDF0-4212-9948-DB3519AAFBC3}" type="parTrans" cxnId="{64B10DF0-A411-4A98-A9EF-C83EEF0B209A}">
      <dgm:prSet/>
      <dgm:spPr/>
      <dgm:t>
        <a:bodyPr/>
        <a:lstStyle/>
        <a:p>
          <a:endParaRPr lang="en-US"/>
        </a:p>
      </dgm:t>
    </dgm:pt>
    <dgm:pt modelId="{AF0D5151-8DFE-44E2-92EC-CBCB2B36F38C}" type="sibTrans" cxnId="{64B10DF0-A411-4A98-A9EF-C83EEF0B209A}">
      <dgm:prSet/>
      <dgm:spPr/>
      <dgm:t>
        <a:bodyPr/>
        <a:lstStyle/>
        <a:p>
          <a:endParaRPr lang="en-US"/>
        </a:p>
      </dgm:t>
    </dgm:pt>
    <dgm:pt modelId="{DAFE168D-CCD1-4993-BCF8-B178F0AF717E}">
      <dgm:prSet/>
      <dgm:spPr>
        <a:solidFill>
          <a:srgbClr val="1867B2"/>
        </a:solidFill>
      </dgm:spPr>
      <dgm:t>
        <a:bodyPr/>
        <a:lstStyle/>
        <a:p>
          <a:r>
            <a:rPr lang="en-US" dirty="0"/>
            <a:t>CFPB: </a:t>
          </a:r>
        </a:p>
      </dgm:t>
    </dgm:pt>
    <dgm:pt modelId="{5AB3D887-F9D7-4BE5-AA25-4D60CF232CFF}" type="parTrans" cxnId="{E8ECD3A9-0E46-49D7-BBB6-309BBCA502FF}">
      <dgm:prSet/>
      <dgm:spPr/>
      <dgm:t>
        <a:bodyPr/>
        <a:lstStyle/>
        <a:p>
          <a:endParaRPr lang="en-US"/>
        </a:p>
      </dgm:t>
    </dgm:pt>
    <dgm:pt modelId="{0DAA454B-B35A-4CD6-AA33-3C9437F3C084}" type="sibTrans" cxnId="{E8ECD3A9-0E46-49D7-BBB6-309BBCA502FF}">
      <dgm:prSet/>
      <dgm:spPr/>
      <dgm:t>
        <a:bodyPr/>
        <a:lstStyle/>
        <a:p>
          <a:endParaRPr lang="en-US"/>
        </a:p>
      </dgm:t>
    </dgm:pt>
    <dgm:pt modelId="{709ADC44-0B2A-40C4-94DE-308A028D2CE2}">
      <dgm:prSet/>
      <dgm:spPr/>
      <dgm:t>
        <a:bodyPr/>
        <a:lstStyle/>
        <a:p>
          <a:r>
            <a:rPr lang="en-US" dirty="0"/>
            <a:t>Concerns on AI in Lending</a:t>
          </a:r>
        </a:p>
      </dgm:t>
    </dgm:pt>
    <dgm:pt modelId="{BF7AF4C5-2412-4A13-9B7C-2500C20B0D90}" type="parTrans" cxnId="{CE853DB7-2DD4-47D1-A8A5-4C5E0DF8ED77}">
      <dgm:prSet/>
      <dgm:spPr/>
      <dgm:t>
        <a:bodyPr/>
        <a:lstStyle/>
        <a:p>
          <a:endParaRPr lang="en-US"/>
        </a:p>
      </dgm:t>
    </dgm:pt>
    <dgm:pt modelId="{7842C790-1D7F-4451-BF84-814D40360684}" type="sibTrans" cxnId="{CE853DB7-2DD4-47D1-A8A5-4C5E0DF8ED77}">
      <dgm:prSet/>
      <dgm:spPr/>
      <dgm:t>
        <a:bodyPr/>
        <a:lstStyle/>
        <a:p>
          <a:endParaRPr lang="en-US"/>
        </a:p>
      </dgm:t>
    </dgm:pt>
    <dgm:pt modelId="{4A664BDA-2CA7-4F14-A632-2CD591999BFB}">
      <dgm:prSet/>
      <dgm:spPr/>
      <dgm:t>
        <a:bodyPr/>
        <a:lstStyle/>
        <a:p>
          <a:r>
            <a:rPr lang="en-US" dirty="0"/>
            <a:t>Heavy Focus on Overdraft and NSF Fees</a:t>
          </a:r>
        </a:p>
      </dgm:t>
    </dgm:pt>
    <dgm:pt modelId="{37CC9266-EF65-4E27-BBE2-2431207A3EE8}" type="parTrans" cxnId="{DB3B7FFF-1A36-4945-AFEE-96BCA20B80FC}">
      <dgm:prSet/>
      <dgm:spPr/>
      <dgm:t>
        <a:bodyPr/>
        <a:lstStyle/>
        <a:p>
          <a:endParaRPr lang="en-US"/>
        </a:p>
      </dgm:t>
    </dgm:pt>
    <dgm:pt modelId="{F7707F7F-380C-4E9F-A244-7749E468DA3F}" type="sibTrans" cxnId="{DB3B7FFF-1A36-4945-AFEE-96BCA20B80FC}">
      <dgm:prSet/>
      <dgm:spPr/>
      <dgm:t>
        <a:bodyPr/>
        <a:lstStyle/>
        <a:p>
          <a:endParaRPr lang="en-US"/>
        </a:p>
      </dgm:t>
    </dgm:pt>
    <dgm:pt modelId="{4F10CD51-119F-4F30-BA3D-1AD69A5A01A7}">
      <dgm:prSet/>
      <dgm:spPr/>
      <dgm:t>
        <a:bodyPr/>
        <a:lstStyle/>
        <a:p>
          <a:r>
            <a:rPr lang="en-US" dirty="0"/>
            <a:t>Credit Card Fees:  pending regulations</a:t>
          </a:r>
        </a:p>
      </dgm:t>
    </dgm:pt>
    <dgm:pt modelId="{752B3323-132A-4F11-9415-1CD637CF5EDB}" type="parTrans" cxnId="{4D2BF7D5-6F83-4046-A0EF-28D3F4B75256}">
      <dgm:prSet/>
      <dgm:spPr/>
      <dgm:t>
        <a:bodyPr/>
        <a:lstStyle/>
        <a:p>
          <a:endParaRPr lang="en-US"/>
        </a:p>
      </dgm:t>
    </dgm:pt>
    <dgm:pt modelId="{B08BFE32-62CD-4E17-A769-314FA9605FB6}" type="sibTrans" cxnId="{4D2BF7D5-6F83-4046-A0EF-28D3F4B75256}">
      <dgm:prSet/>
      <dgm:spPr/>
      <dgm:t>
        <a:bodyPr/>
        <a:lstStyle/>
        <a:p>
          <a:endParaRPr lang="en-US"/>
        </a:p>
      </dgm:t>
    </dgm:pt>
    <dgm:pt modelId="{DFD102A1-9EB5-4B62-8D4B-DF546A99650D}">
      <dgm:prSet/>
      <dgm:spPr>
        <a:solidFill>
          <a:srgbClr val="1867B2"/>
        </a:solidFill>
      </dgm:spPr>
      <dgm:t>
        <a:bodyPr/>
        <a:lstStyle/>
        <a:p>
          <a:r>
            <a:rPr lang="en-US" dirty="0"/>
            <a:t>Federal Reserve:  CBDCs</a:t>
          </a:r>
        </a:p>
      </dgm:t>
    </dgm:pt>
    <dgm:pt modelId="{7D5BE85D-08C6-442D-B87E-75C8B35CFC51}" type="parTrans" cxnId="{71431E41-90DD-4FCD-9F89-581023DD4937}">
      <dgm:prSet/>
      <dgm:spPr/>
      <dgm:t>
        <a:bodyPr/>
        <a:lstStyle/>
        <a:p>
          <a:endParaRPr lang="en-US"/>
        </a:p>
      </dgm:t>
    </dgm:pt>
    <dgm:pt modelId="{D8DAC5AD-632D-4EB8-9FF9-25E96F82BAD8}" type="sibTrans" cxnId="{71431E41-90DD-4FCD-9F89-581023DD4937}">
      <dgm:prSet/>
      <dgm:spPr/>
      <dgm:t>
        <a:bodyPr/>
        <a:lstStyle/>
        <a:p>
          <a:endParaRPr lang="en-US"/>
        </a:p>
      </dgm:t>
    </dgm:pt>
    <dgm:pt modelId="{66CB5F6F-E300-1548-A09A-4B1231B8F1F2}" type="pres">
      <dgm:prSet presAssocID="{5FCB24C6-4AEB-489C-A3E5-ADC1678BA07F}" presName="linear" presStyleCnt="0">
        <dgm:presLayoutVars>
          <dgm:animLvl val="lvl"/>
          <dgm:resizeHandles val="exact"/>
        </dgm:presLayoutVars>
      </dgm:prSet>
      <dgm:spPr/>
    </dgm:pt>
    <dgm:pt modelId="{596DCAA5-E165-2248-8B2A-F582112B2D0C}" type="pres">
      <dgm:prSet presAssocID="{B0221450-E663-4BBE-A10A-89D6B139EB73}" presName="parentText" presStyleLbl="node1" presStyleIdx="0" presStyleCnt="3">
        <dgm:presLayoutVars>
          <dgm:chMax val="0"/>
          <dgm:bulletEnabled val="1"/>
        </dgm:presLayoutVars>
      </dgm:prSet>
      <dgm:spPr/>
    </dgm:pt>
    <dgm:pt modelId="{20C59384-6F33-3444-AA52-C5F59B942A5B}" type="pres">
      <dgm:prSet presAssocID="{B0221450-E663-4BBE-A10A-89D6B139EB73}" presName="childText" presStyleLbl="revTx" presStyleIdx="0" presStyleCnt="2">
        <dgm:presLayoutVars>
          <dgm:bulletEnabled val="1"/>
        </dgm:presLayoutVars>
      </dgm:prSet>
      <dgm:spPr/>
    </dgm:pt>
    <dgm:pt modelId="{1DD63A8E-BD18-7644-9ACB-5F46B966C5D9}" type="pres">
      <dgm:prSet presAssocID="{DAFE168D-CCD1-4993-BCF8-B178F0AF717E}" presName="parentText" presStyleLbl="node1" presStyleIdx="1" presStyleCnt="3">
        <dgm:presLayoutVars>
          <dgm:chMax val="0"/>
          <dgm:bulletEnabled val="1"/>
        </dgm:presLayoutVars>
      </dgm:prSet>
      <dgm:spPr/>
    </dgm:pt>
    <dgm:pt modelId="{DFE32FA2-390C-6244-AD63-34F7716332D9}" type="pres">
      <dgm:prSet presAssocID="{DAFE168D-CCD1-4993-BCF8-B178F0AF717E}" presName="childText" presStyleLbl="revTx" presStyleIdx="1" presStyleCnt="2">
        <dgm:presLayoutVars>
          <dgm:bulletEnabled val="1"/>
        </dgm:presLayoutVars>
      </dgm:prSet>
      <dgm:spPr/>
    </dgm:pt>
    <dgm:pt modelId="{CB08FC38-FDD2-DD4B-8A36-099B2D3A8845}" type="pres">
      <dgm:prSet presAssocID="{DFD102A1-9EB5-4B62-8D4B-DF546A99650D}" presName="parentText" presStyleLbl="node1" presStyleIdx="2" presStyleCnt="3">
        <dgm:presLayoutVars>
          <dgm:chMax val="0"/>
          <dgm:bulletEnabled val="1"/>
        </dgm:presLayoutVars>
      </dgm:prSet>
      <dgm:spPr/>
    </dgm:pt>
  </dgm:ptLst>
  <dgm:cxnLst>
    <dgm:cxn modelId="{6EE0AB08-6741-4748-9B4A-E1430B9EBFC3}" type="presOf" srcId="{DFD102A1-9EB5-4B62-8D4B-DF546A99650D}" destId="{CB08FC38-FDD2-DD4B-8A36-099B2D3A8845}" srcOrd="0" destOrd="0" presId="urn:microsoft.com/office/officeart/2005/8/layout/vList2"/>
    <dgm:cxn modelId="{FD646919-32BC-42DF-80D6-8DC546DF4AC9}" srcId="{B0221450-E663-4BBE-A10A-89D6B139EB73}" destId="{8F3CB812-ECC5-4632-9ECB-16B0914C02FA}" srcOrd="0" destOrd="0" parTransId="{9B36B162-89F3-4322-A0BE-5CAC8E96F02B}" sibTransId="{E9B45741-E15E-49B6-9DA2-E8F74EC0E465}"/>
    <dgm:cxn modelId="{71431E41-90DD-4FCD-9F89-581023DD4937}" srcId="{5FCB24C6-4AEB-489C-A3E5-ADC1678BA07F}" destId="{DFD102A1-9EB5-4B62-8D4B-DF546A99650D}" srcOrd="2" destOrd="0" parTransId="{7D5BE85D-08C6-442D-B87E-75C8B35CFC51}" sibTransId="{D8DAC5AD-632D-4EB8-9FF9-25E96F82BAD8}"/>
    <dgm:cxn modelId="{39954D46-9358-427C-8B9B-58B9E086AA98}" srcId="{B0221450-E663-4BBE-A10A-89D6B139EB73}" destId="{D20643C9-E178-463A-952E-BC3A3D589F30}" srcOrd="1" destOrd="0" parTransId="{0DCA2B1F-697A-4E67-9176-F9D59CE97C96}" sibTransId="{6FA9EE9E-6D06-4B65-9762-2082945DD69C}"/>
    <dgm:cxn modelId="{9E284E6D-A7EC-4301-B061-BC3FF32AC303}" srcId="{5FCB24C6-4AEB-489C-A3E5-ADC1678BA07F}" destId="{B0221450-E663-4BBE-A10A-89D6B139EB73}" srcOrd="0" destOrd="0" parTransId="{EE9647D2-2686-45A8-B8E3-DC10F3AAD7B6}" sibTransId="{E31DFE60-DAC4-44A5-B2A7-9D4E1996D7D5}"/>
    <dgm:cxn modelId="{60F58581-D4D6-F741-8C0C-6585224FD890}" type="presOf" srcId="{D20643C9-E178-463A-952E-BC3A3D589F30}" destId="{20C59384-6F33-3444-AA52-C5F59B942A5B}" srcOrd="0" destOrd="1" presId="urn:microsoft.com/office/officeart/2005/8/layout/vList2"/>
    <dgm:cxn modelId="{128BE984-8CB1-D340-B5FF-4AA20EA67514}" type="presOf" srcId="{DAFE168D-CCD1-4993-BCF8-B178F0AF717E}" destId="{1DD63A8E-BD18-7644-9ACB-5F46B966C5D9}" srcOrd="0" destOrd="0" presId="urn:microsoft.com/office/officeart/2005/8/layout/vList2"/>
    <dgm:cxn modelId="{BD3C788E-16C8-574F-9658-6670A2B17538}" type="presOf" srcId="{667B3CE3-BD1C-4827-A2B7-3F2D809553A3}" destId="{20C59384-6F33-3444-AA52-C5F59B942A5B}" srcOrd="0" destOrd="3" presId="urn:microsoft.com/office/officeart/2005/8/layout/vList2"/>
    <dgm:cxn modelId="{CEF8EC8E-8CB8-4831-9C8D-EBE8ABAB516A}" srcId="{B0221450-E663-4BBE-A10A-89D6B139EB73}" destId="{0AC72A0A-E816-4079-BA73-9F432C86D22F}" srcOrd="2" destOrd="0" parTransId="{B9D87C52-546A-4122-B9FF-40ADF10C4A63}" sibTransId="{70056C01-580F-48EF-891F-72AA4AA248D1}"/>
    <dgm:cxn modelId="{E8ECD3A9-0E46-49D7-BBB6-309BBCA502FF}" srcId="{5FCB24C6-4AEB-489C-A3E5-ADC1678BA07F}" destId="{DAFE168D-CCD1-4993-BCF8-B178F0AF717E}" srcOrd="1" destOrd="0" parTransId="{5AB3D887-F9D7-4BE5-AA25-4D60CF232CFF}" sibTransId="{0DAA454B-B35A-4CD6-AA33-3C9437F3C084}"/>
    <dgm:cxn modelId="{1150F5AE-F435-2D40-8CBB-C6A212D9B5F0}" type="presOf" srcId="{4A664BDA-2CA7-4F14-A632-2CD591999BFB}" destId="{DFE32FA2-390C-6244-AD63-34F7716332D9}" srcOrd="0" destOrd="1" presId="urn:microsoft.com/office/officeart/2005/8/layout/vList2"/>
    <dgm:cxn modelId="{6BF265B6-6216-DC49-9C57-5DF7A75C8CAF}" type="presOf" srcId="{0AC72A0A-E816-4079-BA73-9F432C86D22F}" destId="{20C59384-6F33-3444-AA52-C5F59B942A5B}" srcOrd="0" destOrd="2" presId="urn:microsoft.com/office/officeart/2005/8/layout/vList2"/>
    <dgm:cxn modelId="{870FF6B6-51B5-8F42-B205-68E5F86A46E9}" type="presOf" srcId="{8F3CB812-ECC5-4632-9ECB-16B0914C02FA}" destId="{20C59384-6F33-3444-AA52-C5F59B942A5B}" srcOrd="0" destOrd="0" presId="urn:microsoft.com/office/officeart/2005/8/layout/vList2"/>
    <dgm:cxn modelId="{CE853DB7-2DD4-47D1-A8A5-4C5E0DF8ED77}" srcId="{DAFE168D-CCD1-4993-BCF8-B178F0AF717E}" destId="{709ADC44-0B2A-40C4-94DE-308A028D2CE2}" srcOrd="0" destOrd="0" parTransId="{BF7AF4C5-2412-4A13-9B7C-2500C20B0D90}" sibTransId="{7842C790-1D7F-4451-BF84-814D40360684}"/>
    <dgm:cxn modelId="{BF8245BB-834B-524F-B166-1021C20D0C7F}" type="presOf" srcId="{4F10CD51-119F-4F30-BA3D-1AD69A5A01A7}" destId="{DFE32FA2-390C-6244-AD63-34F7716332D9}" srcOrd="0" destOrd="2" presId="urn:microsoft.com/office/officeart/2005/8/layout/vList2"/>
    <dgm:cxn modelId="{21C174C5-5D30-1E42-8177-2BEC28E6FAFC}" type="presOf" srcId="{5FCB24C6-4AEB-489C-A3E5-ADC1678BA07F}" destId="{66CB5F6F-E300-1548-A09A-4B1231B8F1F2}" srcOrd="0" destOrd="0" presId="urn:microsoft.com/office/officeart/2005/8/layout/vList2"/>
    <dgm:cxn modelId="{4D2BF7D5-6F83-4046-A0EF-28D3F4B75256}" srcId="{DAFE168D-CCD1-4993-BCF8-B178F0AF717E}" destId="{4F10CD51-119F-4F30-BA3D-1AD69A5A01A7}" srcOrd="2" destOrd="0" parTransId="{752B3323-132A-4F11-9415-1CD637CF5EDB}" sibTransId="{B08BFE32-62CD-4E17-A769-314FA9605FB6}"/>
    <dgm:cxn modelId="{1DEB29D6-E8E0-154B-A04E-85952594DE6C}" type="presOf" srcId="{709ADC44-0B2A-40C4-94DE-308A028D2CE2}" destId="{DFE32FA2-390C-6244-AD63-34F7716332D9}" srcOrd="0" destOrd="0" presId="urn:microsoft.com/office/officeart/2005/8/layout/vList2"/>
    <dgm:cxn modelId="{88B466DB-E81F-8E42-B2E9-FE59D549763D}" type="presOf" srcId="{B0221450-E663-4BBE-A10A-89D6B139EB73}" destId="{596DCAA5-E165-2248-8B2A-F582112B2D0C}" srcOrd="0" destOrd="0" presId="urn:microsoft.com/office/officeart/2005/8/layout/vList2"/>
    <dgm:cxn modelId="{64B10DF0-A411-4A98-A9EF-C83EEF0B209A}" srcId="{B0221450-E663-4BBE-A10A-89D6B139EB73}" destId="{667B3CE3-BD1C-4827-A2B7-3F2D809553A3}" srcOrd="3" destOrd="0" parTransId="{91917196-FDF0-4212-9948-DB3519AAFBC3}" sibTransId="{AF0D5151-8DFE-44E2-92EC-CBCB2B36F38C}"/>
    <dgm:cxn modelId="{DB3B7FFF-1A36-4945-AFEE-96BCA20B80FC}" srcId="{DAFE168D-CCD1-4993-BCF8-B178F0AF717E}" destId="{4A664BDA-2CA7-4F14-A632-2CD591999BFB}" srcOrd="1" destOrd="0" parTransId="{37CC9266-EF65-4E27-BBE2-2431207A3EE8}" sibTransId="{F7707F7F-380C-4E9F-A244-7749E468DA3F}"/>
    <dgm:cxn modelId="{40AFBE2F-EC01-7E4C-8FC2-895DA507E68F}" type="presParOf" srcId="{66CB5F6F-E300-1548-A09A-4B1231B8F1F2}" destId="{596DCAA5-E165-2248-8B2A-F582112B2D0C}" srcOrd="0" destOrd="0" presId="urn:microsoft.com/office/officeart/2005/8/layout/vList2"/>
    <dgm:cxn modelId="{BE262D14-473D-1943-BDD5-FA1F24A70B9D}" type="presParOf" srcId="{66CB5F6F-E300-1548-A09A-4B1231B8F1F2}" destId="{20C59384-6F33-3444-AA52-C5F59B942A5B}" srcOrd="1" destOrd="0" presId="urn:microsoft.com/office/officeart/2005/8/layout/vList2"/>
    <dgm:cxn modelId="{99F8CE37-5C51-9A45-A4FE-4A61D85BF7FD}" type="presParOf" srcId="{66CB5F6F-E300-1548-A09A-4B1231B8F1F2}" destId="{1DD63A8E-BD18-7644-9ACB-5F46B966C5D9}" srcOrd="2" destOrd="0" presId="urn:microsoft.com/office/officeart/2005/8/layout/vList2"/>
    <dgm:cxn modelId="{560302AF-5CCC-A649-8B96-95B8389148D4}" type="presParOf" srcId="{66CB5F6F-E300-1548-A09A-4B1231B8F1F2}" destId="{DFE32FA2-390C-6244-AD63-34F7716332D9}" srcOrd="3" destOrd="0" presId="urn:microsoft.com/office/officeart/2005/8/layout/vList2"/>
    <dgm:cxn modelId="{79894345-9A05-6843-9708-CF58DFF90B4A}" type="presParOf" srcId="{66CB5F6F-E300-1548-A09A-4B1231B8F1F2}" destId="{CB08FC38-FDD2-DD4B-8A36-099B2D3A884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A3F1123-7B8F-4F48-B8B6-680981BF867E}"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42B1DEB7-4756-4833-A29B-84C000F07D7A}">
      <dgm:prSet/>
      <dgm:spPr>
        <a:solidFill>
          <a:srgbClr val="1867B2"/>
        </a:solidFill>
      </dgm:spPr>
      <dgm:t>
        <a:bodyPr/>
        <a:lstStyle/>
        <a:p>
          <a:r>
            <a:rPr lang="en-US" dirty="0"/>
            <a:t>GA Dept of Revenue</a:t>
          </a:r>
        </a:p>
      </dgm:t>
    </dgm:pt>
    <dgm:pt modelId="{42B0A4FE-2808-4327-BE33-1A77A2CE166A}" type="parTrans" cxnId="{C1594696-BF54-4682-82B0-BAC574F5119E}">
      <dgm:prSet/>
      <dgm:spPr/>
      <dgm:t>
        <a:bodyPr/>
        <a:lstStyle/>
        <a:p>
          <a:endParaRPr lang="en-US"/>
        </a:p>
      </dgm:t>
    </dgm:pt>
    <dgm:pt modelId="{A95BB9AC-364E-4D7E-A9C5-72DE72EECFC8}" type="sibTrans" cxnId="{C1594696-BF54-4682-82B0-BAC574F5119E}">
      <dgm:prSet/>
      <dgm:spPr/>
      <dgm:t>
        <a:bodyPr/>
        <a:lstStyle/>
        <a:p>
          <a:endParaRPr lang="en-US"/>
        </a:p>
      </dgm:t>
    </dgm:pt>
    <dgm:pt modelId="{993D6111-2032-4F55-A481-D3572E94541C}">
      <dgm:prSet/>
      <dgm:spPr/>
      <dgm:t>
        <a:bodyPr/>
        <a:lstStyle/>
        <a:p>
          <a:r>
            <a:rPr lang="en-US" dirty="0"/>
            <a:t>Account Data Match Program</a:t>
          </a:r>
        </a:p>
      </dgm:t>
    </dgm:pt>
    <dgm:pt modelId="{2BCB7CD9-9CE3-42D1-908C-8A79DE54F260}" type="parTrans" cxnId="{18A60CB0-E9B6-42CB-983B-1A92B9E1AE17}">
      <dgm:prSet/>
      <dgm:spPr/>
      <dgm:t>
        <a:bodyPr/>
        <a:lstStyle/>
        <a:p>
          <a:endParaRPr lang="en-US"/>
        </a:p>
      </dgm:t>
    </dgm:pt>
    <dgm:pt modelId="{42443F89-8821-460E-878B-5C36148CEB6B}" type="sibTrans" cxnId="{18A60CB0-E9B6-42CB-983B-1A92B9E1AE17}">
      <dgm:prSet/>
      <dgm:spPr/>
      <dgm:t>
        <a:bodyPr/>
        <a:lstStyle/>
        <a:p>
          <a:endParaRPr lang="en-US"/>
        </a:p>
      </dgm:t>
    </dgm:pt>
    <dgm:pt modelId="{7C4C018D-EA73-4F7A-A2C6-3714AFB57BA2}">
      <dgm:prSet/>
      <dgm:spPr/>
      <dgm:t>
        <a:bodyPr/>
        <a:lstStyle/>
        <a:p>
          <a:r>
            <a:rPr lang="en-US" dirty="0"/>
            <a:t>Electronic versus Wet MV1s</a:t>
          </a:r>
        </a:p>
      </dgm:t>
    </dgm:pt>
    <dgm:pt modelId="{A23D878F-6A91-43BF-B82C-FE805E316F12}" type="parTrans" cxnId="{99228D55-3D00-40C7-BD03-7A0CF2B62F6D}">
      <dgm:prSet/>
      <dgm:spPr/>
      <dgm:t>
        <a:bodyPr/>
        <a:lstStyle/>
        <a:p>
          <a:endParaRPr lang="en-US"/>
        </a:p>
      </dgm:t>
    </dgm:pt>
    <dgm:pt modelId="{65220996-79FC-43E7-B5C5-6D36532CC1E5}" type="sibTrans" cxnId="{99228D55-3D00-40C7-BD03-7A0CF2B62F6D}">
      <dgm:prSet/>
      <dgm:spPr/>
      <dgm:t>
        <a:bodyPr/>
        <a:lstStyle/>
        <a:p>
          <a:endParaRPr lang="en-US"/>
        </a:p>
      </dgm:t>
    </dgm:pt>
    <dgm:pt modelId="{CF4908FA-5375-4396-B329-B4DB03A6BBA2}">
      <dgm:prSet/>
      <dgm:spPr>
        <a:solidFill>
          <a:srgbClr val="1867B2"/>
        </a:solidFill>
      </dgm:spPr>
      <dgm:t>
        <a:bodyPr/>
        <a:lstStyle/>
        <a:p>
          <a:r>
            <a:rPr lang="en-US" dirty="0"/>
            <a:t>GA State Bar</a:t>
          </a:r>
        </a:p>
      </dgm:t>
    </dgm:pt>
    <dgm:pt modelId="{40FA7EE2-7872-4AEE-9623-AE29503C56A7}" type="parTrans" cxnId="{14CD5A18-D86B-49C2-BEF4-EC21C7C7FA95}">
      <dgm:prSet/>
      <dgm:spPr/>
      <dgm:t>
        <a:bodyPr/>
        <a:lstStyle/>
        <a:p>
          <a:endParaRPr lang="en-US"/>
        </a:p>
      </dgm:t>
    </dgm:pt>
    <dgm:pt modelId="{6342691C-05DA-4AC1-A6B1-159A294FD5CE}" type="sibTrans" cxnId="{14CD5A18-D86B-49C2-BEF4-EC21C7C7FA95}">
      <dgm:prSet/>
      <dgm:spPr/>
      <dgm:t>
        <a:bodyPr/>
        <a:lstStyle/>
        <a:p>
          <a:endParaRPr lang="en-US"/>
        </a:p>
      </dgm:t>
    </dgm:pt>
    <dgm:pt modelId="{A1A38075-0E96-414A-84F8-4CA9F5CA33C2}">
      <dgm:prSet/>
      <dgm:spPr/>
      <dgm:t>
        <a:bodyPr/>
        <a:lstStyle/>
        <a:p>
          <a:r>
            <a:rPr lang="en-US" dirty="0"/>
            <a:t>Real Estate Lending Disclosures</a:t>
          </a:r>
        </a:p>
      </dgm:t>
    </dgm:pt>
    <dgm:pt modelId="{F8CF7F9B-BDDE-4D4D-9FA3-659C165E3C20}" type="parTrans" cxnId="{57FE7849-FB57-4F84-8846-7E2CD454C3C9}">
      <dgm:prSet/>
      <dgm:spPr/>
      <dgm:t>
        <a:bodyPr/>
        <a:lstStyle/>
        <a:p>
          <a:endParaRPr lang="en-US"/>
        </a:p>
      </dgm:t>
    </dgm:pt>
    <dgm:pt modelId="{F5E7B0A7-90A8-492A-8F7D-70AB57EF00E1}" type="sibTrans" cxnId="{57FE7849-FB57-4F84-8846-7E2CD454C3C9}">
      <dgm:prSet/>
      <dgm:spPr/>
      <dgm:t>
        <a:bodyPr/>
        <a:lstStyle/>
        <a:p>
          <a:endParaRPr lang="en-US"/>
        </a:p>
      </dgm:t>
    </dgm:pt>
    <dgm:pt modelId="{74863F8E-37E4-47E3-A187-FF91CDF22BD3}">
      <dgm:prSet/>
      <dgm:spPr>
        <a:solidFill>
          <a:srgbClr val="1867B2"/>
        </a:solidFill>
      </dgm:spPr>
      <dgm:t>
        <a:bodyPr/>
        <a:lstStyle/>
        <a:p>
          <a:r>
            <a:rPr lang="en-US" dirty="0"/>
            <a:t>GA Dept of Banking and Finance</a:t>
          </a:r>
        </a:p>
      </dgm:t>
    </dgm:pt>
    <dgm:pt modelId="{0D7D7481-C651-4253-A366-31DB01778048}" type="parTrans" cxnId="{09A07BFC-DAC9-4266-8A3F-AA1F92902DE1}">
      <dgm:prSet/>
      <dgm:spPr/>
      <dgm:t>
        <a:bodyPr/>
        <a:lstStyle/>
        <a:p>
          <a:endParaRPr lang="en-US"/>
        </a:p>
      </dgm:t>
    </dgm:pt>
    <dgm:pt modelId="{C1059B19-4CB9-43A6-8F1A-FAF19EB99292}" type="sibTrans" cxnId="{09A07BFC-DAC9-4266-8A3F-AA1F92902DE1}">
      <dgm:prSet/>
      <dgm:spPr/>
      <dgm:t>
        <a:bodyPr/>
        <a:lstStyle/>
        <a:p>
          <a:endParaRPr lang="en-US"/>
        </a:p>
      </dgm:t>
    </dgm:pt>
    <dgm:pt modelId="{7A3C5E35-5DDA-4A1D-ACF2-DCD5187DAE37}">
      <dgm:prSet/>
      <dgm:spPr/>
      <dgm:t>
        <a:bodyPr/>
        <a:lstStyle/>
        <a:p>
          <a:r>
            <a:rPr lang="en-US" dirty="0"/>
            <a:t>Modernization of State Charter:  </a:t>
          </a:r>
        </a:p>
      </dgm:t>
    </dgm:pt>
    <dgm:pt modelId="{26C179F1-D612-431E-8055-84C2AB91448D}" type="parTrans" cxnId="{87DEF2BE-4C73-4508-AB14-E69D573D6DEF}">
      <dgm:prSet/>
      <dgm:spPr/>
      <dgm:t>
        <a:bodyPr/>
        <a:lstStyle/>
        <a:p>
          <a:endParaRPr lang="en-US"/>
        </a:p>
      </dgm:t>
    </dgm:pt>
    <dgm:pt modelId="{BEB1258B-7C76-40BC-A35F-E3AE5C36EAD4}" type="sibTrans" cxnId="{87DEF2BE-4C73-4508-AB14-E69D573D6DEF}">
      <dgm:prSet/>
      <dgm:spPr/>
      <dgm:t>
        <a:bodyPr/>
        <a:lstStyle/>
        <a:p>
          <a:endParaRPr lang="en-US"/>
        </a:p>
      </dgm:t>
    </dgm:pt>
    <dgm:pt modelId="{8DDDC0D4-60F6-45C0-AF56-740E0CF214FD}">
      <dgm:prSet/>
      <dgm:spPr/>
      <dgm:t>
        <a:bodyPr/>
        <a:lstStyle/>
        <a:p>
          <a:r>
            <a:rPr lang="en-US" dirty="0"/>
            <a:t>Simplification of Investment Limit (new calculation off of net worth)</a:t>
          </a:r>
        </a:p>
      </dgm:t>
    </dgm:pt>
    <dgm:pt modelId="{568ACF4D-CAB9-4A3D-9CDE-FCBB3CB5605B}" type="parTrans" cxnId="{15E66526-03CB-40AA-9F66-785B670075BC}">
      <dgm:prSet/>
      <dgm:spPr/>
      <dgm:t>
        <a:bodyPr/>
        <a:lstStyle/>
        <a:p>
          <a:endParaRPr lang="en-US"/>
        </a:p>
      </dgm:t>
    </dgm:pt>
    <dgm:pt modelId="{31F71D14-3128-43C3-83DC-4288EE78AF06}" type="sibTrans" cxnId="{15E66526-03CB-40AA-9F66-785B670075BC}">
      <dgm:prSet/>
      <dgm:spPr/>
      <dgm:t>
        <a:bodyPr/>
        <a:lstStyle/>
        <a:p>
          <a:endParaRPr lang="en-US"/>
        </a:p>
      </dgm:t>
    </dgm:pt>
    <dgm:pt modelId="{FD76EB71-507C-46B2-95C7-90B5071DAE48}">
      <dgm:prSet/>
      <dgm:spPr/>
      <dgm:t>
        <a:bodyPr/>
        <a:lstStyle/>
        <a:p>
          <a:r>
            <a:rPr lang="en-US" dirty="0"/>
            <a:t>Dividend Language/Member Interest Protections</a:t>
          </a:r>
        </a:p>
      </dgm:t>
    </dgm:pt>
    <dgm:pt modelId="{A31ABFFC-AD55-498B-85AD-948D4D7711B1}" type="parTrans" cxnId="{86073178-6E7C-4B7D-A236-9D635A29AB7D}">
      <dgm:prSet/>
      <dgm:spPr/>
      <dgm:t>
        <a:bodyPr/>
        <a:lstStyle/>
        <a:p>
          <a:endParaRPr lang="en-US"/>
        </a:p>
      </dgm:t>
    </dgm:pt>
    <dgm:pt modelId="{EBC7D1DA-1C2A-4E2B-8582-6CADF02BA8BC}" type="sibTrans" cxnId="{86073178-6E7C-4B7D-A236-9D635A29AB7D}">
      <dgm:prSet/>
      <dgm:spPr/>
      <dgm:t>
        <a:bodyPr/>
        <a:lstStyle/>
        <a:p>
          <a:endParaRPr lang="en-US"/>
        </a:p>
      </dgm:t>
    </dgm:pt>
    <dgm:pt modelId="{30016233-EC50-4201-AEFA-8D109FC63ABC}">
      <dgm:prSet/>
      <dgm:spPr/>
      <dgm:t>
        <a:bodyPr/>
        <a:lstStyle/>
        <a:p>
          <a:r>
            <a:rPr lang="en-US" dirty="0"/>
            <a:t>Regular Dialogue</a:t>
          </a:r>
        </a:p>
      </dgm:t>
    </dgm:pt>
    <dgm:pt modelId="{2BABC4E6-B53E-4C9A-B1D1-1A5E9E9E1EEA}" type="parTrans" cxnId="{5F64FACD-BB0E-4392-A91D-F1DC2A24D1B3}">
      <dgm:prSet/>
      <dgm:spPr/>
      <dgm:t>
        <a:bodyPr/>
        <a:lstStyle/>
        <a:p>
          <a:endParaRPr lang="en-US"/>
        </a:p>
      </dgm:t>
    </dgm:pt>
    <dgm:pt modelId="{7CF0CAC3-D624-4B9A-87F7-05982E3BD54E}" type="sibTrans" cxnId="{5F64FACD-BB0E-4392-A91D-F1DC2A24D1B3}">
      <dgm:prSet/>
      <dgm:spPr/>
      <dgm:t>
        <a:bodyPr/>
        <a:lstStyle/>
        <a:p>
          <a:endParaRPr lang="en-US"/>
        </a:p>
      </dgm:t>
    </dgm:pt>
    <dgm:pt modelId="{895B9EF8-CF2B-F146-904F-D2025E962D4F}" type="pres">
      <dgm:prSet presAssocID="{EA3F1123-7B8F-4F48-B8B6-680981BF867E}" presName="linear" presStyleCnt="0">
        <dgm:presLayoutVars>
          <dgm:dir/>
          <dgm:animLvl val="lvl"/>
          <dgm:resizeHandles val="exact"/>
        </dgm:presLayoutVars>
      </dgm:prSet>
      <dgm:spPr/>
    </dgm:pt>
    <dgm:pt modelId="{5781940B-2D7D-D049-8567-8067771D1160}" type="pres">
      <dgm:prSet presAssocID="{42B1DEB7-4756-4833-A29B-84C000F07D7A}" presName="parentLin" presStyleCnt="0"/>
      <dgm:spPr/>
    </dgm:pt>
    <dgm:pt modelId="{5228A683-AA37-BC47-A861-C8045BB6A5E0}" type="pres">
      <dgm:prSet presAssocID="{42B1DEB7-4756-4833-A29B-84C000F07D7A}" presName="parentLeftMargin" presStyleLbl="node1" presStyleIdx="0" presStyleCnt="3"/>
      <dgm:spPr/>
    </dgm:pt>
    <dgm:pt modelId="{694058EB-6EB6-0B43-A837-74F1A23542CF}" type="pres">
      <dgm:prSet presAssocID="{42B1DEB7-4756-4833-A29B-84C000F07D7A}" presName="parentText" presStyleLbl="node1" presStyleIdx="0" presStyleCnt="3">
        <dgm:presLayoutVars>
          <dgm:chMax val="0"/>
          <dgm:bulletEnabled val="1"/>
        </dgm:presLayoutVars>
      </dgm:prSet>
      <dgm:spPr/>
    </dgm:pt>
    <dgm:pt modelId="{D128BAB3-F643-9F48-AF8B-59539C481A91}" type="pres">
      <dgm:prSet presAssocID="{42B1DEB7-4756-4833-A29B-84C000F07D7A}" presName="negativeSpace" presStyleCnt="0"/>
      <dgm:spPr/>
    </dgm:pt>
    <dgm:pt modelId="{959195B2-BE60-1348-B76C-6DB1DDED783E}" type="pres">
      <dgm:prSet presAssocID="{42B1DEB7-4756-4833-A29B-84C000F07D7A}" presName="childText" presStyleLbl="conFgAcc1" presStyleIdx="0" presStyleCnt="3">
        <dgm:presLayoutVars>
          <dgm:bulletEnabled val="1"/>
        </dgm:presLayoutVars>
      </dgm:prSet>
      <dgm:spPr/>
    </dgm:pt>
    <dgm:pt modelId="{362EA552-260D-184B-8424-1EA4BBFE22C5}" type="pres">
      <dgm:prSet presAssocID="{A95BB9AC-364E-4D7E-A9C5-72DE72EECFC8}" presName="spaceBetweenRectangles" presStyleCnt="0"/>
      <dgm:spPr/>
    </dgm:pt>
    <dgm:pt modelId="{2869CADF-C60E-CA4E-A967-56D0125EA0D3}" type="pres">
      <dgm:prSet presAssocID="{CF4908FA-5375-4396-B329-B4DB03A6BBA2}" presName="parentLin" presStyleCnt="0"/>
      <dgm:spPr/>
    </dgm:pt>
    <dgm:pt modelId="{D839B486-4EC7-D347-B5B8-8FBB8239F56E}" type="pres">
      <dgm:prSet presAssocID="{CF4908FA-5375-4396-B329-B4DB03A6BBA2}" presName="parentLeftMargin" presStyleLbl="node1" presStyleIdx="0" presStyleCnt="3"/>
      <dgm:spPr/>
    </dgm:pt>
    <dgm:pt modelId="{F9E0AB74-6B12-DC46-8655-900645273A90}" type="pres">
      <dgm:prSet presAssocID="{CF4908FA-5375-4396-B329-B4DB03A6BBA2}" presName="parentText" presStyleLbl="node1" presStyleIdx="1" presStyleCnt="3">
        <dgm:presLayoutVars>
          <dgm:chMax val="0"/>
          <dgm:bulletEnabled val="1"/>
        </dgm:presLayoutVars>
      </dgm:prSet>
      <dgm:spPr/>
    </dgm:pt>
    <dgm:pt modelId="{2125D634-647D-8640-A167-E7B73F764C3C}" type="pres">
      <dgm:prSet presAssocID="{CF4908FA-5375-4396-B329-B4DB03A6BBA2}" presName="negativeSpace" presStyleCnt="0"/>
      <dgm:spPr/>
    </dgm:pt>
    <dgm:pt modelId="{82A26B2A-2C20-5344-A8E0-27FC6AEB6C3D}" type="pres">
      <dgm:prSet presAssocID="{CF4908FA-5375-4396-B329-B4DB03A6BBA2}" presName="childText" presStyleLbl="conFgAcc1" presStyleIdx="1" presStyleCnt="3">
        <dgm:presLayoutVars>
          <dgm:bulletEnabled val="1"/>
        </dgm:presLayoutVars>
      </dgm:prSet>
      <dgm:spPr/>
    </dgm:pt>
    <dgm:pt modelId="{4B2186B2-C6B2-F946-97D9-96A7F034A846}" type="pres">
      <dgm:prSet presAssocID="{6342691C-05DA-4AC1-A6B1-159A294FD5CE}" presName="spaceBetweenRectangles" presStyleCnt="0"/>
      <dgm:spPr/>
    </dgm:pt>
    <dgm:pt modelId="{8D97686E-6429-4449-8A0A-7DDFAD2898FE}" type="pres">
      <dgm:prSet presAssocID="{74863F8E-37E4-47E3-A187-FF91CDF22BD3}" presName="parentLin" presStyleCnt="0"/>
      <dgm:spPr/>
    </dgm:pt>
    <dgm:pt modelId="{A92F1601-714D-E048-ADA2-2DE2EA635257}" type="pres">
      <dgm:prSet presAssocID="{74863F8E-37E4-47E3-A187-FF91CDF22BD3}" presName="parentLeftMargin" presStyleLbl="node1" presStyleIdx="1" presStyleCnt="3"/>
      <dgm:spPr/>
    </dgm:pt>
    <dgm:pt modelId="{8A3629D3-EACD-7843-9E1A-1FF824B8FA97}" type="pres">
      <dgm:prSet presAssocID="{74863F8E-37E4-47E3-A187-FF91CDF22BD3}" presName="parentText" presStyleLbl="node1" presStyleIdx="2" presStyleCnt="3">
        <dgm:presLayoutVars>
          <dgm:chMax val="0"/>
          <dgm:bulletEnabled val="1"/>
        </dgm:presLayoutVars>
      </dgm:prSet>
      <dgm:spPr/>
    </dgm:pt>
    <dgm:pt modelId="{124721BF-900B-6345-B841-776A1482D8B6}" type="pres">
      <dgm:prSet presAssocID="{74863F8E-37E4-47E3-A187-FF91CDF22BD3}" presName="negativeSpace" presStyleCnt="0"/>
      <dgm:spPr/>
    </dgm:pt>
    <dgm:pt modelId="{6FFBBEC3-C362-5F43-9A05-ECEB30E34E26}" type="pres">
      <dgm:prSet presAssocID="{74863F8E-37E4-47E3-A187-FF91CDF22BD3}" presName="childText" presStyleLbl="conFgAcc1" presStyleIdx="2" presStyleCnt="3">
        <dgm:presLayoutVars>
          <dgm:bulletEnabled val="1"/>
        </dgm:presLayoutVars>
      </dgm:prSet>
      <dgm:spPr/>
    </dgm:pt>
  </dgm:ptLst>
  <dgm:cxnLst>
    <dgm:cxn modelId="{BE19C107-C702-E040-84A7-B1112150FC53}" type="presOf" srcId="{8DDDC0D4-60F6-45C0-AF56-740E0CF214FD}" destId="{6FFBBEC3-C362-5F43-9A05-ECEB30E34E26}" srcOrd="0" destOrd="1" presId="urn:microsoft.com/office/officeart/2005/8/layout/list1"/>
    <dgm:cxn modelId="{75853B0C-C863-8746-B92D-BC0C3B3B6D69}" type="presOf" srcId="{74863F8E-37E4-47E3-A187-FF91CDF22BD3}" destId="{A92F1601-714D-E048-ADA2-2DE2EA635257}" srcOrd="0" destOrd="0" presId="urn:microsoft.com/office/officeart/2005/8/layout/list1"/>
    <dgm:cxn modelId="{B36DB717-C0FE-4046-BB49-60D18AE0B029}" type="presOf" srcId="{74863F8E-37E4-47E3-A187-FF91CDF22BD3}" destId="{8A3629D3-EACD-7843-9E1A-1FF824B8FA97}" srcOrd="1" destOrd="0" presId="urn:microsoft.com/office/officeart/2005/8/layout/list1"/>
    <dgm:cxn modelId="{14CD5A18-D86B-49C2-BEF4-EC21C7C7FA95}" srcId="{EA3F1123-7B8F-4F48-B8B6-680981BF867E}" destId="{CF4908FA-5375-4396-B329-B4DB03A6BBA2}" srcOrd="1" destOrd="0" parTransId="{40FA7EE2-7872-4AEE-9623-AE29503C56A7}" sibTransId="{6342691C-05DA-4AC1-A6B1-159A294FD5CE}"/>
    <dgm:cxn modelId="{15E66526-03CB-40AA-9F66-785B670075BC}" srcId="{7A3C5E35-5DDA-4A1D-ACF2-DCD5187DAE37}" destId="{8DDDC0D4-60F6-45C0-AF56-740E0CF214FD}" srcOrd="0" destOrd="0" parTransId="{568ACF4D-CAB9-4A3D-9CDE-FCBB3CB5605B}" sibTransId="{31F71D14-3128-43C3-83DC-4288EE78AF06}"/>
    <dgm:cxn modelId="{8220C828-576A-1C4F-9B5F-80BA0A6A3724}" type="presOf" srcId="{7A3C5E35-5DDA-4A1D-ACF2-DCD5187DAE37}" destId="{6FFBBEC3-C362-5F43-9A05-ECEB30E34E26}" srcOrd="0" destOrd="0" presId="urn:microsoft.com/office/officeart/2005/8/layout/list1"/>
    <dgm:cxn modelId="{9A733435-4C7C-9144-B078-185B8849EF79}" type="presOf" srcId="{EA3F1123-7B8F-4F48-B8B6-680981BF867E}" destId="{895B9EF8-CF2B-F146-904F-D2025E962D4F}" srcOrd="0" destOrd="0" presId="urn:microsoft.com/office/officeart/2005/8/layout/list1"/>
    <dgm:cxn modelId="{D2BE7641-4370-4240-8E64-DCE4EA46AF55}" type="presOf" srcId="{7C4C018D-EA73-4F7A-A2C6-3714AFB57BA2}" destId="{959195B2-BE60-1348-B76C-6DB1DDED783E}" srcOrd="0" destOrd="1" presId="urn:microsoft.com/office/officeart/2005/8/layout/list1"/>
    <dgm:cxn modelId="{57FE7849-FB57-4F84-8846-7E2CD454C3C9}" srcId="{CF4908FA-5375-4396-B329-B4DB03A6BBA2}" destId="{A1A38075-0E96-414A-84F8-4CA9F5CA33C2}" srcOrd="0" destOrd="0" parTransId="{F8CF7F9B-BDDE-4D4D-9FA3-659C165E3C20}" sibTransId="{F5E7B0A7-90A8-492A-8F7D-70AB57EF00E1}"/>
    <dgm:cxn modelId="{99228D55-3D00-40C7-BD03-7A0CF2B62F6D}" srcId="{42B1DEB7-4756-4833-A29B-84C000F07D7A}" destId="{7C4C018D-EA73-4F7A-A2C6-3714AFB57BA2}" srcOrd="1" destOrd="0" parTransId="{A23D878F-6A91-43BF-B82C-FE805E316F12}" sibTransId="{65220996-79FC-43E7-B5C5-6D36532CC1E5}"/>
    <dgm:cxn modelId="{86073178-6E7C-4B7D-A236-9D635A29AB7D}" srcId="{7A3C5E35-5DDA-4A1D-ACF2-DCD5187DAE37}" destId="{FD76EB71-507C-46B2-95C7-90B5071DAE48}" srcOrd="1" destOrd="0" parTransId="{A31ABFFC-AD55-498B-85AD-948D4D7711B1}" sibTransId="{EBC7D1DA-1C2A-4E2B-8582-6CADF02BA8BC}"/>
    <dgm:cxn modelId="{E979737A-7B98-724B-97D6-834AB4E2C6C0}" type="presOf" srcId="{42B1DEB7-4756-4833-A29B-84C000F07D7A}" destId="{694058EB-6EB6-0B43-A837-74F1A23542CF}" srcOrd="1" destOrd="0" presId="urn:microsoft.com/office/officeart/2005/8/layout/list1"/>
    <dgm:cxn modelId="{E808EC5A-9A97-EA4B-8F41-221A9053C835}" type="presOf" srcId="{42B1DEB7-4756-4833-A29B-84C000F07D7A}" destId="{5228A683-AA37-BC47-A861-C8045BB6A5E0}" srcOrd="0" destOrd="0" presId="urn:microsoft.com/office/officeart/2005/8/layout/list1"/>
    <dgm:cxn modelId="{C1594696-BF54-4682-82B0-BAC574F5119E}" srcId="{EA3F1123-7B8F-4F48-B8B6-680981BF867E}" destId="{42B1DEB7-4756-4833-A29B-84C000F07D7A}" srcOrd="0" destOrd="0" parTransId="{42B0A4FE-2808-4327-BE33-1A77A2CE166A}" sibTransId="{A95BB9AC-364E-4D7E-A9C5-72DE72EECFC8}"/>
    <dgm:cxn modelId="{3B980397-0AD3-5D41-A2AF-BCC314B3116D}" type="presOf" srcId="{A1A38075-0E96-414A-84F8-4CA9F5CA33C2}" destId="{82A26B2A-2C20-5344-A8E0-27FC6AEB6C3D}" srcOrd="0" destOrd="0" presId="urn:microsoft.com/office/officeart/2005/8/layout/list1"/>
    <dgm:cxn modelId="{18A60CB0-E9B6-42CB-983B-1A92B9E1AE17}" srcId="{42B1DEB7-4756-4833-A29B-84C000F07D7A}" destId="{993D6111-2032-4F55-A481-D3572E94541C}" srcOrd="0" destOrd="0" parTransId="{2BCB7CD9-9CE3-42D1-908C-8A79DE54F260}" sibTransId="{42443F89-8821-460E-878B-5C36148CEB6B}"/>
    <dgm:cxn modelId="{B26823B2-6CE9-9048-830B-FF54D2BD3208}" type="presOf" srcId="{CF4908FA-5375-4396-B329-B4DB03A6BBA2}" destId="{F9E0AB74-6B12-DC46-8655-900645273A90}" srcOrd="1" destOrd="0" presId="urn:microsoft.com/office/officeart/2005/8/layout/list1"/>
    <dgm:cxn modelId="{87DEF2BE-4C73-4508-AB14-E69D573D6DEF}" srcId="{74863F8E-37E4-47E3-A187-FF91CDF22BD3}" destId="{7A3C5E35-5DDA-4A1D-ACF2-DCD5187DAE37}" srcOrd="0" destOrd="0" parTransId="{26C179F1-D612-431E-8055-84C2AB91448D}" sibTransId="{BEB1258B-7C76-40BC-A35F-E3AE5C36EAD4}"/>
    <dgm:cxn modelId="{B3AC69CB-387D-B144-87FE-5D57047D8520}" type="presOf" srcId="{993D6111-2032-4F55-A481-D3572E94541C}" destId="{959195B2-BE60-1348-B76C-6DB1DDED783E}" srcOrd="0" destOrd="0" presId="urn:microsoft.com/office/officeart/2005/8/layout/list1"/>
    <dgm:cxn modelId="{5F64FACD-BB0E-4392-A91D-F1DC2A24D1B3}" srcId="{74863F8E-37E4-47E3-A187-FF91CDF22BD3}" destId="{30016233-EC50-4201-AEFA-8D109FC63ABC}" srcOrd="1" destOrd="0" parTransId="{2BABC4E6-B53E-4C9A-B1D1-1A5E9E9E1EEA}" sibTransId="{7CF0CAC3-D624-4B9A-87F7-05982E3BD54E}"/>
    <dgm:cxn modelId="{20DDE4D5-4644-AF4C-BD81-4600076DDEE9}" type="presOf" srcId="{FD76EB71-507C-46B2-95C7-90B5071DAE48}" destId="{6FFBBEC3-C362-5F43-9A05-ECEB30E34E26}" srcOrd="0" destOrd="2" presId="urn:microsoft.com/office/officeart/2005/8/layout/list1"/>
    <dgm:cxn modelId="{09A07BFC-DAC9-4266-8A3F-AA1F92902DE1}" srcId="{EA3F1123-7B8F-4F48-B8B6-680981BF867E}" destId="{74863F8E-37E4-47E3-A187-FF91CDF22BD3}" srcOrd="2" destOrd="0" parTransId="{0D7D7481-C651-4253-A366-31DB01778048}" sibTransId="{C1059B19-4CB9-43A6-8F1A-FAF19EB99292}"/>
    <dgm:cxn modelId="{3353D0FC-8FDB-CC4F-A730-AA1A06A1B53E}" type="presOf" srcId="{30016233-EC50-4201-AEFA-8D109FC63ABC}" destId="{6FFBBEC3-C362-5F43-9A05-ECEB30E34E26}" srcOrd="0" destOrd="3" presId="urn:microsoft.com/office/officeart/2005/8/layout/list1"/>
    <dgm:cxn modelId="{B4E9D5FC-9C64-3B42-909A-F7A43FE64CAE}" type="presOf" srcId="{CF4908FA-5375-4396-B329-B4DB03A6BBA2}" destId="{D839B486-4EC7-D347-B5B8-8FBB8239F56E}" srcOrd="0" destOrd="0" presId="urn:microsoft.com/office/officeart/2005/8/layout/list1"/>
    <dgm:cxn modelId="{EE2D44B1-D494-0243-9277-E27B5109F516}" type="presParOf" srcId="{895B9EF8-CF2B-F146-904F-D2025E962D4F}" destId="{5781940B-2D7D-D049-8567-8067771D1160}" srcOrd="0" destOrd="0" presId="urn:microsoft.com/office/officeart/2005/8/layout/list1"/>
    <dgm:cxn modelId="{C668C314-EBA4-AF40-8856-59B1B3B81942}" type="presParOf" srcId="{5781940B-2D7D-D049-8567-8067771D1160}" destId="{5228A683-AA37-BC47-A861-C8045BB6A5E0}" srcOrd="0" destOrd="0" presId="urn:microsoft.com/office/officeart/2005/8/layout/list1"/>
    <dgm:cxn modelId="{E5D7BC9D-FE88-B446-AA10-86D71505F7D6}" type="presParOf" srcId="{5781940B-2D7D-D049-8567-8067771D1160}" destId="{694058EB-6EB6-0B43-A837-74F1A23542CF}" srcOrd="1" destOrd="0" presId="urn:microsoft.com/office/officeart/2005/8/layout/list1"/>
    <dgm:cxn modelId="{E968F39B-E2B4-FD4D-8B86-CD7A19BC3591}" type="presParOf" srcId="{895B9EF8-CF2B-F146-904F-D2025E962D4F}" destId="{D128BAB3-F643-9F48-AF8B-59539C481A91}" srcOrd="1" destOrd="0" presId="urn:microsoft.com/office/officeart/2005/8/layout/list1"/>
    <dgm:cxn modelId="{A781EFD8-6915-9B42-AA35-008B59969C85}" type="presParOf" srcId="{895B9EF8-CF2B-F146-904F-D2025E962D4F}" destId="{959195B2-BE60-1348-B76C-6DB1DDED783E}" srcOrd="2" destOrd="0" presId="urn:microsoft.com/office/officeart/2005/8/layout/list1"/>
    <dgm:cxn modelId="{35304784-DF87-734A-94B4-E7BE0C7FCFA5}" type="presParOf" srcId="{895B9EF8-CF2B-F146-904F-D2025E962D4F}" destId="{362EA552-260D-184B-8424-1EA4BBFE22C5}" srcOrd="3" destOrd="0" presId="urn:microsoft.com/office/officeart/2005/8/layout/list1"/>
    <dgm:cxn modelId="{BDB69EF7-826A-7647-86A7-2D5B651D019D}" type="presParOf" srcId="{895B9EF8-CF2B-F146-904F-D2025E962D4F}" destId="{2869CADF-C60E-CA4E-A967-56D0125EA0D3}" srcOrd="4" destOrd="0" presId="urn:microsoft.com/office/officeart/2005/8/layout/list1"/>
    <dgm:cxn modelId="{96937002-6F3D-DB4B-A6EB-AA976ABD3A41}" type="presParOf" srcId="{2869CADF-C60E-CA4E-A967-56D0125EA0D3}" destId="{D839B486-4EC7-D347-B5B8-8FBB8239F56E}" srcOrd="0" destOrd="0" presId="urn:microsoft.com/office/officeart/2005/8/layout/list1"/>
    <dgm:cxn modelId="{2D42C685-970D-3F49-B25D-F413FE94E288}" type="presParOf" srcId="{2869CADF-C60E-CA4E-A967-56D0125EA0D3}" destId="{F9E0AB74-6B12-DC46-8655-900645273A90}" srcOrd="1" destOrd="0" presId="urn:microsoft.com/office/officeart/2005/8/layout/list1"/>
    <dgm:cxn modelId="{D1D599DE-D011-304E-81DA-75CCF3E8A33D}" type="presParOf" srcId="{895B9EF8-CF2B-F146-904F-D2025E962D4F}" destId="{2125D634-647D-8640-A167-E7B73F764C3C}" srcOrd="5" destOrd="0" presId="urn:microsoft.com/office/officeart/2005/8/layout/list1"/>
    <dgm:cxn modelId="{372AFD2E-8524-2C4E-8E3F-C4BFE82CE72C}" type="presParOf" srcId="{895B9EF8-CF2B-F146-904F-D2025E962D4F}" destId="{82A26B2A-2C20-5344-A8E0-27FC6AEB6C3D}" srcOrd="6" destOrd="0" presId="urn:microsoft.com/office/officeart/2005/8/layout/list1"/>
    <dgm:cxn modelId="{0F4107F8-6580-9144-9B52-DA8C2D8B4363}" type="presParOf" srcId="{895B9EF8-CF2B-F146-904F-D2025E962D4F}" destId="{4B2186B2-C6B2-F946-97D9-96A7F034A846}" srcOrd="7" destOrd="0" presId="urn:microsoft.com/office/officeart/2005/8/layout/list1"/>
    <dgm:cxn modelId="{993D8E58-A82E-684E-B229-878A7B77A585}" type="presParOf" srcId="{895B9EF8-CF2B-F146-904F-D2025E962D4F}" destId="{8D97686E-6429-4449-8A0A-7DDFAD2898FE}" srcOrd="8" destOrd="0" presId="urn:microsoft.com/office/officeart/2005/8/layout/list1"/>
    <dgm:cxn modelId="{BAA2A20A-FDA5-B547-A661-19887A3542DC}" type="presParOf" srcId="{8D97686E-6429-4449-8A0A-7DDFAD2898FE}" destId="{A92F1601-714D-E048-ADA2-2DE2EA635257}" srcOrd="0" destOrd="0" presId="urn:microsoft.com/office/officeart/2005/8/layout/list1"/>
    <dgm:cxn modelId="{66B437A9-95BF-B947-B7C0-0A1C3A3C961E}" type="presParOf" srcId="{8D97686E-6429-4449-8A0A-7DDFAD2898FE}" destId="{8A3629D3-EACD-7843-9E1A-1FF824B8FA97}" srcOrd="1" destOrd="0" presId="urn:microsoft.com/office/officeart/2005/8/layout/list1"/>
    <dgm:cxn modelId="{D53ECD88-D50C-3E45-8C42-5D6EAA6B5E32}" type="presParOf" srcId="{895B9EF8-CF2B-F146-904F-D2025E962D4F}" destId="{124721BF-900B-6345-B841-776A1482D8B6}" srcOrd="9" destOrd="0" presId="urn:microsoft.com/office/officeart/2005/8/layout/list1"/>
    <dgm:cxn modelId="{071291EE-DBCB-144E-8DDD-B28460BF7E72}" type="presParOf" srcId="{895B9EF8-CF2B-F146-904F-D2025E962D4F}" destId="{6FFBBEC3-C362-5F43-9A05-ECEB30E34E26}"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76B31D-3C65-A145-896F-8763CE4437E1}">
      <dsp:nvSpPr>
        <dsp:cNvPr id="0" name=""/>
        <dsp:cNvSpPr/>
      </dsp:nvSpPr>
      <dsp:spPr>
        <a:xfrm>
          <a:off x="0" y="89668"/>
          <a:ext cx="7559504" cy="671580"/>
        </a:xfrm>
        <a:prstGeom prst="roundRect">
          <a:avLst/>
        </a:prstGeom>
        <a:solidFill>
          <a:srgbClr val="1867B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Credit Card Interchange Restriction Attempts</a:t>
          </a:r>
        </a:p>
      </dsp:txBody>
      <dsp:txXfrm>
        <a:off x="32784" y="122452"/>
        <a:ext cx="7493936" cy="606012"/>
      </dsp:txXfrm>
    </dsp:sp>
    <dsp:sp modelId="{E28FB545-B210-9946-9E3F-A6AB4EB97A43}">
      <dsp:nvSpPr>
        <dsp:cNvPr id="0" name=""/>
        <dsp:cNvSpPr/>
      </dsp:nvSpPr>
      <dsp:spPr>
        <a:xfrm>
          <a:off x="0" y="761248"/>
          <a:ext cx="7559504" cy="1014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0014"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a:t>Attempts to restrict credit interchange and broaden debit rules to credit; two bipartisan bills in play and heavy merchant action</a:t>
          </a:r>
        </a:p>
      </dsp:txBody>
      <dsp:txXfrm>
        <a:off x="0" y="761248"/>
        <a:ext cx="7559504" cy="1014300"/>
      </dsp:txXfrm>
    </dsp:sp>
    <dsp:sp modelId="{9700EEE6-354E-2744-8A7F-F77E83605CB9}">
      <dsp:nvSpPr>
        <dsp:cNvPr id="0" name=""/>
        <dsp:cNvSpPr/>
      </dsp:nvSpPr>
      <dsp:spPr>
        <a:xfrm>
          <a:off x="0" y="1775548"/>
          <a:ext cx="7559504" cy="671580"/>
        </a:xfrm>
        <a:prstGeom prst="roundRect">
          <a:avLst/>
        </a:prstGeom>
        <a:solidFill>
          <a:srgbClr val="1867B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Overdraft Fee Restrictions</a:t>
          </a:r>
        </a:p>
      </dsp:txBody>
      <dsp:txXfrm>
        <a:off x="32784" y="1808332"/>
        <a:ext cx="7493936" cy="606012"/>
      </dsp:txXfrm>
    </dsp:sp>
    <dsp:sp modelId="{FE6297DA-B801-A146-86AE-B4BFC16B7DC3}">
      <dsp:nvSpPr>
        <dsp:cNvPr id="0" name=""/>
        <dsp:cNvSpPr/>
      </dsp:nvSpPr>
      <dsp:spPr>
        <a:xfrm>
          <a:off x="0" y="2447128"/>
          <a:ext cx="7559504" cy="695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0014"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a:t>Multiple bills and hearings, limit to 1 a month/6 per year, presently partisan, and White House messaging on issue</a:t>
          </a:r>
        </a:p>
      </dsp:txBody>
      <dsp:txXfrm>
        <a:off x="0" y="2447128"/>
        <a:ext cx="7559504" cy="695520"/>
      </dsp:txXfrm>
    </dsp:sp>
    <dsp:sp modelId="{01C3A911-A154-9042-8756-4392D7469F74}">
      <dsp:nvSpPr>
        <dsp:cNvPr id="0" name=""/>
        <dsp:cNvSpPr/>
      </dsp:nvSpPr>
      <dsp:spPr>
        <a:xfrm>
          <a:off x="0" y="3142648"/>
          <a:ext cx="7559504" cy="671580"/>
        </a:xfrm>
        <a:prstGeom prst="roundRect">
          <a:avLst/>
        </a:prstGeom>
        <a:solidFill>
          <a:srgbClr val="1867B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Nationwide Privacy/Security Standards</a:t>
          </a:r>
        </a:p>
      </dsp:txBody>
      <dsp:txXfrm>
        <a:off x="32784" y="3175432"/>
        <a:ext cx="7493936" cy="606012"/>
      </dsp:txXfrm>
    </dsp:sp>
    <dsp:sp modelId="{4B1075B8-F2DD-1D4D-AD17-230B47528C45}">
      <dsp:nvSpPr>
        <dsp:cNvPr id="0" name=""/>
        <dsp:cNvSpPr/>
      </dsp:nvSpPr>
      <dsp:spPr>
        <a:xfrm>
          <a:off x="0" y="3814228"/>
          <a:ext cx="7559504" cy="1014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0014"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dirty="0"/>
            <a:t>Continual struggle on how to address national privacy standards; draft to add new financial data privacy requirements to GLBA</a:t>
          </a:r>
        </a:p>
      </dsp:txBody>
      <dsp:txXfrm>
        <a:off x="0" y="3814228"/>
        <a:ext cx="7559504" cy="1014300"/>
      </dsp:txXfrm>
    </dsp:sp>
    <dsp:sp modelId="{2720B337-6792-7843-8422-881CA122D663}">
      <dsp:nvSpPr>
        <dsp:cNvPr id="0" name=""/>
        <dsp:cNvSpPr/>
      </dsp:nvSpPr>
      <dsp:spPr>
        <a:xfrm>
          <a:off x="0" y="4828528"/>
          <a:ext cx="7559504" cy="671580"/>
        </a:xfrm>
        <a:prstGeom prst="roundRect">
          <a:avLst/>
        </a:prstGeom>
        <a:solidFill>
          <a:srgbClr val="1867B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Digital Asset Regulatory Framework</a:t>
          </a:r>
        </a:p>
      </dsp:txBody>
      <dsp:txXfrm>
        <a:off x="32784" y="4861312"/>
        <a:ext cx="7493936" cy="606012"/>
      </dsp:txXfrm>
    </dsp:sp>
    <dsp:sp modelId="{01470865-E435-3249-B8AD-C2394CAEB2C2}">
      <dsp:nvSpPr>
        <dsp:cNvPr id="0" name=""/>
        <dsp:cNvSpPr/>
      </dsp:nvSpPr>
      <dsp:spPr>
        <a:xfrm>
          <a:off x="0" y="5500108"/>
          <a:ext cx="7559504" cy="695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0014"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dirty="0"/>
            <a:t>Bipartisan appetite and work to create regulations for stable coins, early drafts omitted credit unions</a:t>
          </a:r>
        </a:p>
      </dsp:txBody>
      <dsp:txXfrm>
        <a:off x="0" y="5500108"/>
        <a:ext cx="7559504" cy="6955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A7139D-74F9-0642-A41C-BE3FA4C31762}">
      <dsp:nvSpPr>
        <dsp:cNvPr id="0" name=""/>
        <dsp:cNvSpPr/>
      </dsp:nvSpPr>
      <dsp:spPr>
        <a:xfrm>
          <a:off x="0" y="366688"/>
          <a:ext cx="7559504" cy="15592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6702" tIns="458216" rIns="586702"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a:t>NCUA has positive traction on their ask for oversight of third-party vendors by tying it to cybersecurity and FHFA; two bills in play and trade opposition</a:t>
          </a:r>
        </a:p>
      </dsp:txBody>
      <dsp:txXfrm>
        <a:off x="0" y="366688"/>
        <a:ext cx="7559504" cy="1559250"/>
      </dsp:txXfrm>
    </dsp:sp>
    <dsp:sp modelId="{AC11E38C-52D7-9548-BCF4-D061A2D572FC}">
      <dsp:nvSpPr>
        <dsp:cNvPr id="0" name=""/>
        <dsp:cNvSpPr/>
      </dsp:nvSpPr>
      <dsp:spPr>
        <a:xfrm>
          <a:off x="377975" y="41968"/>
          <a:ext cx="5291652" cy="649440"/>
        </a:xfrm>
        <a:prstGeom prst="roundRect">
          <a:avLst/>
        </a:prstGeom>
        <a:solidFill>
          <a:srgbClr val="1867B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012" tIns="0" rIns="200012" bIns="0" numCol="1" spcCol="1270" anchor="ctr" anchorCtr="0">
          <a:noAutofit/>
        </a:bodyPr>
        <a:lstStyle/>
        <a:p>
          <a:pPr marL="0" lvl="0" indent="0" algn="l" defTabSz="977900">
            <a:lnSpc>
              <a:spcPct val="90000"/>
            </a:lnSpc>
            <a:spcBef>
              <a:spcPct val="0"/>
            </a:spcBef>
            <a:spcAft>
              <a:spcPct val="35000"/>
            </a:spcAft>
            <a:buNone/>
          </a:pPr>
          <a:r>
            <a:rPr lang="en-US" sz="2200" kern="1200"/>
            <a:t>Third Party Exam Authority</a:t>
          </a:r>
        </a:p>
      </dsp:txBody>
      <dsp:txXfrm>
        <a:off x="409678" y="73671"/>
        <a:ext cx="5228246" cy="586034"/>
      </dsp:txXfrm>
    </dsp:sp>
    <dsp:sp modelId="{72357CE6-D07D-404D-B0BA-F76D46F0C067}">
      <dsp:nvSpPr>
        <dsp:cNvPr id="0" name=""/>
        <dsp:cNvSpPr/>
      </dsp:nvSpPr>
      <dsp:spPr>
        <a:xfrm>
          <a:off x="0" y="2369458"/>
          <a:ext cx="7559504" cy="18711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6702" tIns="458216" rIns="586702"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a:t>Two bills to allow FCUs to add underserved areas and exempt related business loans from cap, significant headwinds and has been partisan even though many credit unions can do so today</a:t>
          </a:r>
        </a:p>
      </dsp:txBody>
      <dsp:txXfrm>
        <a:off x="0" y="2369458"/>
        <a:ext cx="7559504" cy="1871100"/>
      </dsp:txXfrm>
    </dsp:sp>
    <dsp:sp modelId="{3B2E7C9F-4BBC-024C-8038-BED51914387C}">
      <dsp:nvSpPr>
        <dsp:cNvPr id="0" name=""/>
        <dsp:cNvSpPr/>
      </dsp:nvSpPr>
      <dsp:spPr>
        <a:xfrm>
          <a:off x="377975" y="2044738"/>
          <a:ext cx="5291652" cy="649440"/>
        </a:xfrm>
        <a:prstGeom prst="roundRect">
          <a:avLst/>
        </a:prstGeom>
        <a:solidFill>
          <a:srgbClr val="1867B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012" tIns="0" rIns="200012" bIns="0" numCol="1" spcCol="1270" anchor="ctr" anchorCtr="0">
          <a:noAutofit/>
        </a:bodyPr>
        <a:lstStyle/>
        <a:p>
          <a:pPr marL="0" lvl="0" indent="0" algn="l" defTabSz="977900">
            <a:lnSpc>
              <a:spcPct val="90000"/>
            </a:lnSpc>
            <a:spcBef>
              <a:spcPct val="0"/>
            </a:spcBef>
            <a:spcAft>
              <a:spcPct val="35000"/>
            </a:spcAft>
            <a:buNone/>
          </a:pPr>
          <a:r>
            <a:rPr lang="en-US" sz="2200" kern="1200"/>
            <a:t>Field of Membership</a:t>
          </a:r>
        </a:p>
      </dsp:txBody>
      <dsp:txXfrm>
        <a:off x="409678" y="2076441"/>
        <a:ext cx="5228246" cy="586034"/>
      </dsp:txXfrm>
    </dsp:sp>
    <dsp:sp modelId="{06866B69-4A40-BC4E-8809-C97D3BF7CAB1}">
      <dsp:nvSpPr>
        <dsp:cNvPr id="0" name=""/>
        <dsp:cNvSpPr/>
      </dsp:nvSpPr>
      <dsp:spPr>
        <a:xfrm>
          <a:off x="0" y="4684078"/>
          <a:ext cx="7559504" cy="15592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6702" tIns="458216" rIns="586702"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a:t>Multiple bills to seek flexibility for FCUs by lowering number of required board meetings from 12 to 6 (GA law permits 10, and a potential shift to 4)</a:t>
          </a:r>
        </a:p>
      </dsp:txBody>
      <dsp:txXfrm>
        <a:off x="0" y="4684078"/>
        <a:ext cx="7559504" cy="1559250"/>
      </dsp:txXfrm>
    </dsp:sp>
    <dsp:sp modelId="{0970EF71-E1CF-DC40-AD8E-82AFDA4807D2}">
      <dsp:nvSpPr>
        <dsp:cNvPr id="0" name=""/>
        <dsp:cNvSpPr/>
      </dsp:nvSpPr>
      <dsp:spPr>
        <a:xfrm>
          <a:off x="377975" y="4359358"/>
          <a:ext cx="5291652" cy="649440"/>
        </a:xfrm>
        <a:prstGeom prst="roundRect">
          <a:avLst/>
        </a:prstGeom>
        <a:solidFill>
          <a:srgbClr val="1867B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012" tIns="0" rIns="200012" bIns="0" numCol="1" spcCol="1270" anchor="ctr" anchorCtr="0">
          <a:noAutofit/>
        </a:bodyPr>
        <a:lstStyle/>
        <a:p>
          <a:pPr marL="0" lvl="0" indent="0" algn="l" defTabSz="977900">
            <a:lnSpc>
              <a:spcPct val="90000"/>
            </a:lnSpc>
            <a:spcBef>
              <a:spcPct val="0"/>
            </a:spcBef>
            <a:spcAft>
              <a:spcPct val="35000"/>
            </a:spcAft>
            <a:buNone/>
          </a:pPr>
          <a:r>
            <a:rPr lang="en-US" sz="2200" kern="1200"/>
            <a:t>Board Meeting Modernization</a:t>
          </a:r>
        </a:p>
      </dsp:txBody>
      <dsp:txXfrm>
        <a:off x="409678" y="4391061"/>
        <a:ext cx="5228246" cy="5860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B5AB5B-5852-C744-B391-825059301061}">
      <dsp:nvSpPr>
        <dsp:cNvPr id="0" name=""/>
        <dsp:cNvSpPr/>
      </dsp:nvSpPr>
      <dsp:spPr>
        <a:xfrm>
          <a:off x="0" y="3471"/>
          <a:ext cx="7559504" cy="695565"/>
        </a:xfrm>
        <a:prstGeom prst="roundRect">
          <a:avLst/>
        </a:prstGeom>
        <a:solidFill>
          <a:srgbClr val="1867B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Attempts to Penalize Credit Union Members</a:t>
          </a:r>
        </a:p>
      </dsp:txBody>
      <dsp:txXfrm>
        <a:off x="33955" y="37426"/>
        <a:ext cx="7491594" cy="627655"/>
      </dsp:txXfrm>
    </dsp:sp>
    <dsp:sp modelId="{2BB826F7-B15B-5B43-A5A4-896D6CF4A232}">
      <dsp:nvSpPr>
        <dsp:cNvPr id="0" name=""/>
        <dsp:cNvSpPr/>
      </dsp:nvSpPr>
      <dsp:spPr>
        <a:xfrm>
          <a:off x="0" y="782556"/>
          <a:ext cx="7559504" cy="695565"/>
        </a:xfrm>
        <a:prstGeom prst="roundRect">
          <a:avLst/>
        </a:prstGeom>
        <a:solidFill>
          <a:srgbClr val="1867B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CPACE Lending Products</a:t>
          </a:r>
        </a:p>
      </dsp:txBody>
      <dsp:txXfrm>
        <a:off x="33955" y="816511"/>
        <a:ext cx="7491594" cy="627655"/>
      </dsp:txXfrm>
    </dsp:sp>
    <dsp:sp modelId="{FF7CBD82-FABB-D641-B090-D645868ABE5B}">
      <dsp:nvSpPr>
        <dsp:cNvPr id="0" name=""/>
        <dsp:cNvSpPr/>
      </dsp:nvSpPr>
      <dsp:spPr>
        <a:xfrm>
          <a:off x="0" y="1561641"/>
          <a:ext cx="7559504" cy="695565"/>
        </a:xfrm>
        <a:prstGeom prst="roundRect">
          <a:avLst/>
        </a:prstGeom>
        <a:solidFill>
          <a:srgbClr val="1867B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Anti ESG Efforts</a:t>
          </a:r>
        </a:p>
      </dsp:txBody>
      <dsp:txXfrm>
        <a:off x="33955" y="1595596"/>
        <a:ext cx="7491594" cy="627655"/>
      </dsp:txXfrm>
    </dsp:sp>
    <dsp:sp modelId="{44A899CA-86F9-E545-B9F7-DE86F978181B}">
      <dsp:nvSpPr>
        <dsp:cNvPr id="0" name=""/>
        <dsp:cNvSpPr/>
      </dsp:nvSpPr>
      <dsp:spPr>
        <a:xfrm>
          <a:off x="0" y="2257206"/>
          <a:ext cx="7559504" cy="1050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0014" tIns="36830" rIns="206248" bIns="36830" numCol="1" spcCol="1270" anchor="t" anchorCtr="0">
          <a:noAutofit/>
        </a:bodyPr>
        <a:lstStyle/>
        <a:p>
          <a:pPr marL="228600" lvl="1" indent="-228600" algn="l" defTabSz="1022350">
            <a:lnSpc>
              <a:spcPct val="90000"/>
            </a:lnSpc>
            <a:spcBef>
              <a:spcPct val="0"/>
            </a:spcBef>
            <a:spcAft>
              <a:spcPct val="20000"/>
            </a:spcAft>
            <a:buChar char="•"/>
          </a:pPr>
          <a:r>
            <a:rPr lang="en-US" sz="2300" kern="1200"/>
            <a:t>Negative operational impact (and possible legal ramifications) REGARDLESS if credit union has contemplated ESG policies</a:t>
          </a:r>
        </a:p>
      </dsp:txBody>
      <dsp:txXfrm>
        <a:off x="0" y="2257206"/>
        <a:ext cx="7559504" cy="1050524"/>
      </dsp:txXfrm>
    </dsp:sp>
    <dsp:sp modelId="{AEFD5F55-D834-2B4C-9BD4-6C820092941B}">
      <dsp:nvSpPr>
        <dsp:cNvPr id="0" name=""/>
        <dsp:cNvSpPr/>
      </dsp:nvSpPr>
      <dsp:spPr>
        <a:xfrm>
          <a:off x="0" y="3307731"/>
          <a:ext cx="7559504" cy="695565"/>
        </a:xfrm>
        <a:prstGeom prst="roundRect">
          <a:avLst/>
        </a:prstGeom>
        <a:solidFill>
          <a:srgbClr val="1867B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State-Level Interchange Restrictions</a:t>
          </a:r>
        </a:p>
      </dsp:txBody>
      <dsp:txXfrm>
        <a:off x="33955" y="3341686"/>
        <a:ext cx="7491594" cy="627655"/>
      </dsp:txXfrm>
    </dsp:sp>
    <dsp:sp modelId="{27A76F62-0ADF-A14D-A33F-97627B01CB91}">
      <dsp:nvSpPr>
        <dsp:cNvPr id="0" name=""/>
        <dsp:cNvSpPr/>
      </dsp:nvSpPr>
      <dsp:spPr>
        <a:xfrm>
          <a:off x="0" y="4086816"/>
          <a:ext cx="7559504" cy="695565"/>
        </a:xfrm>
        <a:prstGeom prst="roundRect">
          <a:avLst/>
        </a:prstGeom>
        <a:solidFill>
          <a:srgbClr val="1867B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State-Level CRA</a:t>
          </a:r>
        </a:p>
      </dsp:txBody>
      <dsp:txXfrm>
        <a:off x="33955" y="4120771"/>
        <a:ext cx="7491594" cy="627655"/>
      </dsp:txXfrm>
    </dsp:sp>
    <dsp:sp modelId="{048A1A12-8177-C648-9D15-AE044C5ACAF3}">
      <dsp:nvSpPr>
        <dsp:cNvPr id="0" name=""/>
        <dsp:cNvSpPr/>
      </dsp:nvSpPr>
      <dsp:spPr>
        <a:xfrm>
          <a:off x="0" y="4865901"/>
          <a:ext cx="7559504" cy="695565"/>
        </a:xfrm>
        <a:prstGeom prst="roundRect">
          <a:avLst/>
        </a:prstGeom>
        <a:solidFill>
          <a:srgbClr val="1867B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Inflationary Reactions</a:t>
          </a:r>
        </a:p>
      </dsp:txBody>
      <dsp:txXfrm>
        <a:off x="33955" y="4899856"/>
        <a:ext cx="7491594" cy="627655"/>
      </dsp:txXfrm>
    </dsp:sp>
    <dsp:sp modelId="{4360B01E-1BB0-7D44-B063-80DA87AAE5AE}">
      <dsp:nvSpPr>
        <dsp:cNvPr id="0" name=""/>
        <dsp:cNvSpPr/>
      </dsp:nvSpPr>
      <dsp:spPr>
        <a:xfrm>
          <a:off x="0" y="5561466"/>
          <a:ext cx="7559504" cy="720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0014" tIns="36830" rIns="206248" bIns="36830" numCol="1" spcCol="1270" anchor="t" anchorCtr="0">
          <a:noAutofit/>
        </a:bodyPr>
        <a:lstStyle/>
        <a:p>
          <a:pPr marL="228600" lvl="1" indent="-228600" algn="l" defTabSz="1022350">
            <a:lnSpc>
              <a:spcPct val="90000"/>
            </a:lnSpc>
            <a:spcBef>
              <a:spcPct val="0"/>
            </a:spcBef>
            <a:spcAft>
              <a:spcPct val="20000"/>
            </a:spcAft>
            <a:buChar char="•"/>
          </a:pPr>
          <a:r>
            <a:rPr lang="en-US" sz="2300" kern="1200"/>
            <a:t>Stress testing, ability to repay, AI in lending decisions, collections, credit reporting, overdraft fees</a:t>
          </a:r>
        </a:p>
      </dsp:txBody>
      <dsp:txXfrm>
        <a:off x="0" y="5561466"/>
        <a:ext cx="7559504" cy="7203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6DCAA5-E165-2248-8B2A-F582112B2D0C}">
      <dsp:nvSpPr>
        <dsp:cNvPr id="0" name=""/>
        <dsp:cNvSpPr/>
      </dsp:nvSpPr>
      <dsp:spPr>
        <a:xfrm>
          <a:off x="0" y="120088"/>
          <a:ext cx="7559504" cy="767520"/>
        </a:xfrm>
        <a:prstGeom prst="roundRect">
          <a:avLst/>
        </a:prstGeom>
        <a:solidFill>
          <a:srgbClr val="1867B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NCUA:  </a:t>
          </a:r>
        </a:p>
      </dsp:txBody>
      <dsp:txXfrm>
        <a:off x="37467" y="157555"/>
        <a:ext cx="7484570" cy="692586"/>
      </dsp:txXfrm>
    </dsp:sp>
    <dsp:sp modelId="{20C59384-6F33-3444-AA52-C5F59B942A5B}">
      <dsp:nvSpPr>
        <dsp:cNvPr id="0" name=""/>
        <dsp:cNvSpPr/>
      </dsp:nvSpPr>
      <dsp:spPr>
        <a:xfrm>
          <a:off x="0" y="887608"/>
          <a:ext cx="7559504" cy="245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0014"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a:t>September Board:  member expulsion, share insurance equity ratio</a:t>
          </a:r>
        </a:p>
        <a:p>
          <a:pPr marL="228600" lvl="1" indent="-228600" algn="l" defTabSz="1111250">
            <a:lnSpc>
              <a:spcPct val="90000"/>
            </a:lnSpc>
            <a:spcBef>
              <a:spcPct val="0"/>
            </a:spcBef>
            <a:spcAft>
              <a:spcPct val="20000"/>
            </a:spcAft>
            <a:buChar char="•"/>
          </a:pPr>
          <a:r>
            <a:rPr lang="en-US" sz="2500" kern="1200"/>
            <a:t>Cyber Incident Proposal</a:t>
          </a:r>
        </a:p>
        <a:p>
          <a:pPr marL="228600" lvl="1" indent="-228600" algn="l" defTabSz="1111250">
            <a:lnSpc>
              <a:spcPct val="90000"/>
            </a:lnSpc>
            <a:spcBef>
              <a:spcPct val="0"/>
            </a:spcBef>
            <a:spcAft>
              <a:spcPct val="20000"/>
            </a:spcAft>
            <a:buChar char="•"/>
          </a:pPr>
          <a:r>
            <a:rPr lang="en-US" sz="2500" kern="1200" dirty="0"/>
            <a:t>Overdraft Fees:  pending rule and/or guidance expected in 2023</a:t>
          </a:r>
        </a:p>
        <a:p>
          <a:pPr marL="228600" lvl="1" indent="-228600" algn="l" defTabSz="1111250">
            <a:lnSpc>
              <a:spcPct val="90000"/>
            </a:lnSpc>
            <a:spcBef>
              <a:spcPct val="0"/>
            </a:spcBef>
            <a:spcAft>
              <a:spcPct val="20000"/>
            </a:spcAft>
            <a:buChar char="•"/>
          </a:pPr>
          <a:r>
            <a:rPr lang="en-US" sz="2500" kern="1200"/>
            <a:t>Fintech:  effort to modernization of investment rules</a:t>
          </a:r>
        </a:p>
      </dsp:txBody>
      <dsp:txXfrm>
        <a:off x="0" y="887608"/>
        <a:ext cx="7559504" cy="2450880"/>
      </dsp:txXfrm>
    </dsp:sp>
    <dsp:sp modelId="{1DD63A8E-BD18-7644-9ACB-5F46B966C5D9}">
      <dsp:nvSpPr>
        <dsp:cNvPr id="0" name=""/>
        <dsp:cNvSpPr/>
      </dsp:nvSpPr>
      <dsp:spPr>
        <a:xfrm>
          <a:off x="0" y="3338488"/>
          <a:ext cx="7559504" cy="767520"/>
        </a:xfrm>
        <a:prstGeom prst="roundRect">
          <a:avLst/>
        </a:prstGeom>
        <a:solidFill>
          <a:srgbClr val="1867B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CFPB: </a:t>
          </a:r>
        </a:p>
      </dsp:txBody>
      <dsp:txXfrm>
        <a:off x="37467" y="3375955"/>
        <a:ext cx="7484570" cy="692586"/>
      </dsp:txXfrm>
    </dsp:sp>
    <dsp:sp modelId="{DFE32FA2-390C-6244-AD63-34F7716332D9}">
      <dsp:nvSpPr>
        <dsp:cNvPr id="0" name=""/>
        <dsp:cNvSpPr/>
      </dsp:nvSpPr>
      <dsp:spPr>
        <a:xfrm>
          <a:off x="0" y="4106008"/>
          <a:ext cx="7559504" cy="1291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0014"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a:t>Concerns on AI in Lending</a:t>
          </a:r>
        </a:p>
        <a:p>
          <a:pPr marL="228600" lvl="1" indent="-228600" algn="l" defTabSz="1111250">
            <a:lnSpc>
              <a:spcPct val="90000"/>
            </a:lnSpc>
            <a:spcBef>
              <a:spcPct val="0"/>
            </a:spcBef>
            <a:spcAft>
              <a:spcPct val="20000"/>
            </a:spcAft>
            <a:buChar char="•"/>
          </a:pPr>
          <a:r>
            <a:rPr lang="en-US" sz="2500" kern="1200" dirty="0"/>
            <a:t>Heavy Focus on Overdraft and NSF Fees</a:t>
          </a:r>
        </a:p>
        <a:p>
          <a:pPr marL="228600" lvl="1" indent="-228600" algn="l" defTabSz="1111250">
            <a:lnSpc>
              <a:spcPct val="90000"/>
            </a:lnSpc>
            <a:spcBef>
              <a:spcPct val="0"/>
            </a:spcBef>
            <a:spcAft>
              <a:spcPct val="20000"/>
            </a:spcAft>
            <a:buChar char="•"/>
          </a:pPr>
          <a:r>
            <a:rPr lang="en-US" sz="2500" kern="1200"/>
            <a:t>Credit Card Fees:  pending regulations</a:t>
          </a:r>
        </a:p>
      </dsp:txBody>
      <dsp:txXfrm>
        <a:off x="0" y="4106008"/>
        <a:ext cx="7559504" cy="1291680"/>
      </dsp:txXfrm>
    </dsp:sp>
    <dsp:sp modelId="{CB08FC38-FDD2-DD4B-8A36-099B2D3A8845}">
      <dsp:nvSpPr>
        <dsp:cNvPr id="0" name=""/>
        <dsp:cNvSpPr/>
      </dsp:nvSpPr>
      <dsp:spPr>
        <a:xfrm>
          <a:off x="0" y="5397688"/>
          <a:ext cx="7559504" cy="767520"/>
        </a:xfrm>
        <a:prstGeom prst="roundRect">
          <a:avLst/>
        </a:prstGeom>
        <a:solidFill>
          <a:srgbClr val="1867B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Federal Reserve:  CBDCs</a:t>
          </a:r>
        </a:p>
      </dsp:txBody>
      <dsp:txXfrm>
        <a:off x="37467" y="5435155"/>
        <a:ext cx="7484570" cy="69258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9195B2-BE60-1348-B76C-6DB1DDED783E}">
      <dsp:nvSpPr>
        <dsp:cNvPr id="0" name=""/>
        <dsp:cNvSpPr/>
      </dsp:nvSpPr>
      <dsp:spPr>
        <a:xfrm>
          <a:off x="0" y="457858"/>
          <a:ext cx="7559504" cy="1340325"/>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6702" tIns="479044" rIns="586702" bIns="163576"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Account Data Match Program</a:t>
          </a:r>
        </a:p>
        <a:p>
          <a:pPr marL="228600" lvl="1" indent="-228600" algn="l" defTabSz="1022350">
            <a:lnSpc>
              <a:spcPct val="90000"/>
            </a:lnSpc>
            <a:spcBef>
              <a:spcPct val="0"/>
            </a:spcBef>
            <a:spcAft>
              <a:spcPct val="15000"/>
            </a:spcAft>
            <a:buChar char="•"/>
          </a:pPr>
          <a:r>
            <a:rPr lang="en-US" sz="2300" kern="1200" dirty="0"/>
            <a:t>Electronic versus Wet MV1s</a:t>
          </a:r>
        </a:p>
      </dsp:txBody>
      <dsp:txXfrm>
        <a:off x="0" y="457858"/>
        <a:ext cx="7559504" cy="1340325"/>
      </dsp:txXfrm>
    </dsp:sp>
    <dsp:sp modelId="{694058EB-6EB6-0B43-A837-74F1A23542CF}">
      <dsp:nvSpPr>
        <dsp:cNvPr id="0" name=""/>
        <dsp:cNvSpPr/>
      </dsp:nvSpPr>
      <dsp:spPr>
        <a:xfrm>
          <a:off x="377975" y="118378"/>
          <a:ext cx="5291652" cy="678960"/>
        </a:xfrm>
        <a:prstGeom prst="roundRect">
          <a:avLst/>
        </a:prstGeom>
        <a:solidFill>
          <a:srgbClr val="1867B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012" tIns="0" rIns="200012" bIns="0" numCol="1" spcCol="1270" anchor="ctr" anchorCtr="0">
          <a:noAutofit/>
        </a:bodyPr>
        <a:lstStyle/>
        <a:p>
          <a:pPr marL="0" lvl="0" indent="0" algn="l" defTabSz="1022350">
            <a:lnSpc>
              <a:spcPct val="90000"/>
            </a:lnSpc>
            <a:spcBef>
              <a:spcPct val="0"/>
            </a:spcBef>
            <a:spcAft>
              <a:spcPct val="35000"/>
            </a:spcAft>
            <a:buNone/>
          </a:pPr>
          <a:r>
            <a:rPr lang="en-US" sz="2300" kern="1200" dirty="0"/>
            <a:t>GA Dept of Revenue</a:t>
          </a:r>
        </a:p>
      </dsp:txBody>
      <dsp:txXfrm>
        <a:off x="411119" y="151522"/>
        <a:ext cx="5225364" cy="612672"/>
      </dsp:txXfrm>
    </dsp:sp>
    <dsp:sp modelId="{82A26B2A-2C20-5344-A8E0-27FC6AEB6C3D}">
      <dsp:nvSpPr>
        <dsp:cNvPr id="0" name=""/>
        <dsp:cNvSpPr/>
      </dsp:nvSpPr>
      <dsp:spPr>
        <a:xfrm>
          <a:off x="0" y="2261863"/>
          <a:ext cx="7559504" cy="978075"/>
        </a:xfrm>
        <a:prstGeom prst="rect">
          <a:avLst/>
        </a:prstGeom>
        <a:solidFill>
          <a:schemeClr val="lt1">
            <a:alpha val="90000"/>
            <a:hueOff val="0"/>
            <a:satOff val="0"/>
            <a:lumOff val="0"/>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6702" tIns="479044" rIns="586702" bIns="163576"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Real Estate Lending Disclosures</a:t>
          </a:r>
        </a:p>
      </dsp:txBody>
      <dsp:txXfrm>
        <a:off x="0" y="2261863"/>
        <a:ext cx="7559504" cy="978075"/>
      </dsp:txXfrm>
    </dsp:sp>
    <dsp:sp modelId="{F9E0AB74-6B12-DC46-8655-900645273A90}">
      <dsp:nvSpPr>
        <dsp:cNvPr id="0" name=""/>
        <dsp:cNvSpPr/>
      </dsp:nvSpPr>
      <dsp:spPr>
        <a:xfrm>
          <a:off x="377975" y="1922383"/>
          <a:ext cx="5291652" cy="678960"/>
        </a:xfrm>
        <a:prstGeom prst="roundRect">
          <a:avLst/>
        </a:prstGeom>
        <a:solidFill>
          <a:srgbClr val="1867B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012" tIns="0" rIns="200012" bIns="0" numCol="1" spcCol="1270" anchor="ctr" anchorCtr="0">
          <a:noAutofit/>
        </a:bodyPr>
        <a:lstStyle/>
        <a:p>
          <a:pPr marL="0" lvl="0" indent="0" algn="l" defTabSz="1022350">
            <a:lnSpc>
              <a:spcPct val="90000"/>
            </a:lnSpc>
            <a:spcBef>
              <a:spcPct val="0"/>
            </a:spcBef>
            <a:spcAft>
              <a:spcPct val="35000"/>
            </a:spcAft>
            <a:buNone/>
          </a:pPr>
          <a:r>
            <a:rPr lang="en-US" sz="2300" kern="1200" dirty="0"/>
            <a:t>GA State Bar</a:t>
          </a:r>
        </a:p>
      </dsp:txBody>
      <dsp:txXfrm>
        <a:off x="411119" y="1955527"/>
        <a:ext cx="5225364" cy="612672"/>
      </dsp:txXfrm>
    </dsp:sp>
    <dsp:sp modelId="{6FFBBEC3-C362-5F43-9A05-ECEB30E34E26}">
      <dsp:nvSpPr>
        <dsp:cNvPr id="0" name=""/>
        <dsp:cNvSpPr/>
      </dsp:nvSpPr>
      <dsp:spPr>
        <a:xfrm>
          <a:off x="0" y="3703618"/>
          <a:ext cx="7559504" cy="2463300"/>
        </a:xfrm>
        <a:prstGeom prst="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6702" tIns="479044" rIns="586702" bIns="163576"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Modernization of State Charter:  </a:t>
          </a:r>
        </a:p>
        <a:p>
          <a:pPr marL="457200" lvl="2" indent="-228600" algn="l" defTabSz="1022350">
            <a:lnSpc>
              <a:spcPct val="90000"/>
            </a:lnSpc>
            <a:spcBef>
              <a:spcPct val="0"/>
            </a:spcBef>
            <a:spcAft>
              <a:spcPct val="15000"/>
            </a:spcAft>
            <a:buChar char="•"/>
          </a:pPr>
          <a:r>
            <a:rPr lang="en-US" sz="2300" kern="1200" dirty="0"/>
            <a:t>Simplification of Investment Limit (new calculation off of net worth)</a:t>
          </a:r>
        </a:p>
        <a:p>
          <a:pPr marL="457200" lvl="2" indent="-228600" algn="l" defTabSz="1022350">
            <a:lnSpc>
              <a:spcPct val="90000"/>
            </a:lnSpc>
            <a:spcBef>
              <a:spcPct val="0"/>
            </a:spcBef>
            <a:spcAft>
              <a:spcPct val="15000"/>
            </a:spcAft>
            <a:buChar char="•"/>
          </a:pPr>
          <a:r>
            <a:rPr lang="en-US" sz="2300" kern="1200" dirty="0"/>
            <a:t>Dividend Language/Member Interest Protections</a:t>
          </a:r>
        </a:p>
        <a:p>
          <a:pPr marL="228600" lvl="1" indent="-228600" algn="l" defTabSz="1022350">
            <a:lnSpc>
              <a:spcPct val="90000"/>
            </a:lnSpc>
            <a:spcBef>
              <a:spcPct val="0"/>
            </a:spcBef>
            <a:spcAft>
              <a:spcPct val="15000"/>
            </a:spcAft>
            <a:buChar char="•"/>
          </a:pPr>
          <a:r>
            <a:rPr lang="en-US" sz="2300" kern="1200" dirty="0"/>
            <a:t>Regular Dialogue</a:t>
          </a:r>
        </a:p>
      </dsp:txBody>
      <dsp:txXfrm>
        <a:off x="0" y="3703618"/>
        <a:ext cx="7559504" cy="2463300"/>
      </dsp:txXfrm>
    </dsp:sp>
    <dsp:sp modelId="{8A3629D3-EACD-7843-9E1A-1FF824B8FA97}">
      <dsp:nvSpPr>
        <dsp:cNvPr id="0" name=""/>
        <dsp:cNvSpPr/>
      </dsp:nvSpPr>
      <dsp:spPr>
        <a:xfrm>
          <a:off x="377975" y="3364138"/>
          <a:ext cx="5291652" cy="678960"/>
        </a:xfrm>
        <a:prstGeom prst="roundRect">
          <a:avLst/>
        </a:prstGeom>
        <a:solidFill>
          <a:srgbClr val="1867B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012" tIns="0" rIns="200012" bIns="0" numCol="1" spcCol="1270" anchor="ctr" anchorCtr="0">
          <a:noAutofit/>
        </a:bodyPr>
        <a:lstStyle/>
        <a:p>
          <a:pPr marL="0" lvl="0" indent="0" algn="l" defTabSz="1022350">
            <a:lnSpc>
              <a:spcPct val="90000"/>
            </a:lnSpc>
            <a:spcBef>
              <a:spcPct val="0"/>
            </a:spcBef>
            <a:spcAft>
              <a:spcPct val="35000"/>
            </a:spcAft>
            <a:buNone/>
          </a:pPr>
          <a:r>
            <a:rPr lang="en-US" sz="2300" kern="1200" dirty="0"/>
            <a:t>GA Dept of Banking and Finance</a:t>
          </a:r>
        </a:p>
      </dsp:txBody>
      <dsp:txXfrm>
        <a:off x="411119" y="3397282"/>
        <a:ext cx="5225364" cy="61267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9DE8BC-A751-544A-AAF0-F8F505039367}" type="datetimeFigureOut">
              <a:rPr lang="en-US" smtClean="0"/>
              <a:t>10/27/2022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142A51-8320-DC4B-89A6-5E77B6731FEB}" type="slidenum">
              <a:rPr lang="en-US" smtClean="0"/>
              <a:t>‹#›</a:t>
            </a:fld>
            <a:endParaRPr lang="en-US" dirty="0"/>
          </a:p>
        </p:txBody>
      </p:sp>
    </p:spTree>
    <p:extLst>
      <p:ext uri="{BB962C8B-B14F-4D97-AF65-F5344CB8AC3E}">
        <p14:creationId xmlns:p14="http://schemas.microsoft.com/office/powerpoint/2010/main" val="76914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9739A06-69D9-1F49-AD3D-F65B8074BC1D}" type="datetimeFigureOut">
              <a:rPr lang="en-US" smtClean="0"/>
              <a:t>10/27/2022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BE3AD0-53A7-5D4D-BD0C-7A7C7773E42F}" type="slidenum">
              <a:rPr lang="en-US" smtClean="0"/>
              <a:t>‹#›</a:t>
            </a:fld>
            <a:endParaRPr lang="en-US" dirty="0"/>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24649"/>
          <a:stretch/>
        </p:blipFill>
        <p:spPr>
          <a:xfrm>
            <a:off x="-1" y="-32084"/>
            <a:ext cx="12192001" cy="6890084"/>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60445" y="180280"/>
            <a:ext cx="1471110" cy="1426113"/>
          </a:xfrm>
          <a:prstGeom prst="rect">
            <a:avLst/>
          </a:prstGeom>
        </p:spPr>
      </p:pic>
    </p:spTree>
    <p:extLst>
      <p:ext uri="{BB962C8B-B14F-4D97-AF65-F5344CB8AC3E}">
        <p14:creationId xmlns:p14="http://schemas.microsoft.com/office/powerpoint/2010/main" val="2815291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739A06-69D9-1F49-AD3D-F65B8074BC1D}" type="datetimeFigureOut">
              <a:rPr lang="en-US" smtClean="0"/>
              <a:t>10/27/2022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BE3AD0-53A7-5D4D-BD0C-7A7C7773E42F}" type="slidenum">
              <a:rPr lang="en-US" smtClean="0"/>
              <a:t>‹#›</a:t>
            </a:fld>
            <a:endParaRPr lang="en-US" dirty="0"/>
          </a:p>
        </p:txBody>
      </p:sp>
    </p:spTree>
    <p:extLst>
      <p:ext uri="{BB962C8B-B14F-4D97-AF65-F5344CB8AC3E}">
        <p14:creationId xmlns:p14="http://schemas.microsoft.com/office/powerpoint/2010/main" val="3332998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739A06-69D9-1F49-AD3D-F65B8074BC1D}" type="datetimeFigureOut">
              <a:rPr lang="en-US" smtClean="0"/>
              <a:t>10/27/2022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BE3AD0-53A7-5D4D-BD0C-7A7C7773E42F}" type="slidenum">
              <a:rPr lang="en-US" smtClean="0"/>
              <a:t>‹#›</a:t>
            </a:fld>
            <a:endParaRPr lang="en-US" dirty="0"/>
          </a:p>
        </p:txBody>
      </p:sp>
    </p:spTree>
    <p:extLst>
      <p:ext uri="{BB962C8B-B14F-4D97-AF65-F5344CB8AC3E}">
        <p14:creationId xmlns:p14="http://schemas.microsoft.com/office/powerpoint/2010/main" val="973048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9739A06-69D9-1F49-AD3D-F65B8074BC1D}" type="datetimeFigureOut">
              <a:rPr lang="en-US" smtClean="0"/>
              <a:t>10/27/2022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3BE3AD0-53A7-5D4D-BD0C-7A7C7773E42F}" type="slidenum">
              <a:rPr lang="en-US" smtClean="0"/>
              <a:t>‹#›</a:t>
            </a:fld>
            <a:endParaRPr lang="en-US" dirty="0"/>
          </a:p>
        </p:txBody>
      </p:sp>
      <p:sp>
        <p:nvSpPr>
          <p:cNvPr id="9" name="Title 1"/>
          <p:cNvSpPr>
            <a:spLocks noGrp="1"/>
          </p:cNvSpPr>
          <p:nvPr>
            <p:ph type="title"/>
          </p:nvPr>
        </p:nvSpPr>
        <p:spPr>
          <a:xfrm>
            <a:off x="838200" y="562057"/>
            <a:ext cx="10515600" cy="1146175"/>
          </a:xfrm>
        </p:spPr>
        <p:txBody>
          <a:bodyPr>
            <a:normAutofit/>
          </a:bodyPr>
          <a:lstStyle>
            <a:lvl1pPr>
              <a:defRPr sz="4500">
                <a:solidFill>
                  <a:schemeClr val="bg1">
                    <a:lumMod val="95000"/>
                  </a:schemeClr>
                </a:solidFill>
              </a:defRPr>
            </a:lvl1pPr>
          </a:lstStyle>
          <a:p>
            <a:r>
              <a:rPr lang="en-US" dirty="0"/>
              <a:t>Click to edit Master title style</a:t>
            </a:r>
          </a:p>
        </p:txBody>
      </p:sp>
      <p:sp>
        <p:nvSpPr>
          <p:cNvPr id="10" name="Content Placeholder 2"/>
          <p:cNvSpPr>
            <a:spLocks noGrp="1"/>
          </p:cNvSpPr>
          <p:nvPr>
            <p:ph idx="1"/>
          </p:nvPr>
        </p:nvSpPr>
        <p:spPr>
          <a:xfrm>
            <a:off x="838200" y="1562154"/>
            <a:ext cx="10515600" cy="4351338"/>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b="25044"/>
          <a:stretch/>
        </p:blipFill>
        <p:spPr>
          <a:xfrm>
            <a:off x="-1" y="0"/>
            <a:ext cx="12213389" cy="686602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9739A06-69D9-1F49-AD3D-F65B8074BC1D}" type="datetimeFigureOut">
              <a:rPr lang="en-US" smtClean="0"/>
              <a:t>10/27/2022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3BE3AD0-53A7-5D4D-BD0C-7A7C7773E42F}" type="slidenum">
              <a:rPr lang="en-US" smtClean="0"/>
              <a:t>‹#›</a:t>
            </a:fld>
            <a:endParaRPr lang="en-US" dirty="0"/>
          </a:p>
        </p:txBody>
      </p:sp>
      <p:sp>
        <p:nvSpPr>
          <p:cNvPr id="9" name="Title 1"/>
          <p:cNvSpPr>
            <a:spLocks noGrp="1"/>
          </p:cNvSpPr>
          <p:nvPr>
            <p:ph type="title"/>
          </p:nvPr>
        </p:nvSpPr>
        <p:spPr>
          <a:xfrm>
            <a:off x="838200" y="562057"/>
            <a:ext cx="10515600" cy="1146175"/>
          </a:xfrm>
        </p:spPr>
        <p:txBody>
          <a:bodyPr>
            <a:normAutofit/>
          </a:bodyPr>
          <a:lstStyle>
            <a:lvl1pPr>
              <a:defRPr sz="4500">
                <a:solidFill>
                  <a:schemeClr val="bg1">
                    <a:lumMod val="95000"/>
                  </a:schemeClr>
                </a:solidFill>
              </a:defRPr>
            </a:lvl1pPr>
          </a:lstStyle>
          <a:p>
            <a:r>
              <a:rPr lang="en-US" dirty="0"/>
              <a:t>Click to edit Master title style</a:t>
            </a:r>
          </a:p>
        </p:txBody>
      </p:sp>
      <p:sp>
        <p:nvSpPr>
          <p:cNvPr id="10" name="Content Placeholder 2"/>
          <p:cNvSpPr>
            <a:spLocks noGrp="1"/>
          </p:cNvSpPr>
          <p:nvPr>
            <p:ph idx="1"/>
          </p:nvPr>
        </p:nvSpPr>
        <p:spPr>
          <a:xfrm>
            <a:off x="838200" y="1562154"/>
            <a:ext cx="10515600" cy="4351338"/>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b="24824"/>
          <a:stretch/>
        </p:blipFill>
        <p:spPr>
          <a:xfrm>
            <a:off x="-1" y="0"/>
            <a:ext cx="12234779" cy="68981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9739A06-69D9-1F49-AD3D-F65B8074BC1D}" type="datetimeFigureOut">
              <a:rPr lang="en-US" smtClean="0"/>
              <a:t>10/27/2022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3BE3AD0-53A7-5D4D-BD0C-7A7C7773E42F}" type="slidenum">
              <a:rPr lang="en-US" smtClean="0"/>
              <a:t>‹#›</a:t>
            </a:fld>
            <a:endParaRPr lang="en-US" dirty="0"/>
          </a:p>
        </p:txBody>
      </p:sp>
      <p:sp>
        <p:nvSpPr>
          <p:cNvPr id="9" name="Title 1"/>
          <p:cNvSpPr>
            <a:spLocks noGrp="1"/>
          </p:cNvSpPr>
          <p:nvPr>
            <p:ph type="title"/>
          </p:nvPr>
        </p:nvSpPr>
        <p:spPr>
          <a:xfrm>
            <a:off x="838200" y="562057"/>
            <a:ext cx="10515600" cy="1146175"/>
          </a:xfrm>
        </p:spPr>
        <p:txBody>
          <a:bodyPr>
            <a:normAutofit/>
          </a:bodyPr>
          <a:lstStyle>
            <a:lvl1pPr>
              <a:defRPr sz="4500">
                <a:solidFill>
                  <a:schemeClr val="bg1">
                    <a:lumMod val="95000"/>
                  </a:schemeClr>
                </a:solidFill>
              </a:defRPr>
            </a:lvl1pPr>
          </a:lstStyle>
          <a:p>
            <a:r>
              <a:rPr lang="en-US" dirty="0"/>
              <a:t>Click to edit Master title style</a:t>
            </a:r>
          </a:p>
        </p:txBody>
      </p:sp>
      <p:sp>
        <p:nvSpPr>
          <p:cNvPr id="10" name="Content Placeholder 2"/>
          <p:cNvSpPr>
            <a:spLocks noGrp="1"/>
          </p:cNvSpPr>
          <p:nvPr>
            <p:ph idx="1"/>
          </p:nvPr>
        </p:nvSpPr>
        <p:spPr>
          <a:xfrm>
            <a:off x="838200" y="1562154"/>
            <a:ext cx="10515600" cy="4351338"/>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b="25175"/>
          <a:stretch/>
        </p:blipFill>
        <p:spPr>
          <a:xfrm>
            <a:off x="-1" y="0"/>
            <a:ext cx="12234779" cy="686602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9739A06-69D9-1F49-AD3D-F65B8074BC1D}" type="datetimeFigureOut">
              <a:rPr lang="en-US" smtClean="0"/>
              <a:t>10/27/2022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3BE3AD0-53A7-5D4D-BD0C-7A7C7773E42F}" type="slidenum">
              <a:rPr lang="en-US" smtClean="0"/>
              <a:t>‹#›</a:t>
            </a:fld>
            <a:endParaRPr lang="en-US" dirty="0"/>
          </a:p>
        </p:txBody>
      </p:sp>
      <p:sp>
        <p:nvSpPr>
          <p:cNvPr id="9" name="Title 1"/>
          <p:cNvSpPr>
            <a:spLocks noGrp="1"/>
          </p:cNvSpPr>
          <p:nvPr>
            <p:ph type="title"/>
          </p:nvPr>
        </p:nvSpPr>
        <p:spPr>
          <a:xfrm>
            <a:off x="838200" y="562057"/>
            <a:ext cx="10515600" cy="1146175"/>
          </a:xfrm>
        </p:spPr>
        <p:txBody>
          <a:bodyPr>
            <a:normAutofit/>
          </a:bodyPr>
          <a:lstStyle>
            <a:lvl1pPr>
              <a:defRPr sz="4500">
                <a:solidFill>
                  <a:schemeClr val="bg1">
                    <a:lumMod val="95000"/>
                  </a:schemeClr>
                </a:solidFill>
              </a:defRPr>
            </a:lvl1pPr>
          </a:lstStyle>
          <a:p>
            <a:r>
              <a:rPr lang="en-US" dirty="0"/>
              <a:t>Click to edit Master title style</a:t>
            </a:r>
          </a:p>
        </p:txBody>
      </p:sp>
      <p:sp>
        <p:nvSpPr>
          <p:cNvPr id="10" name="Content Placeholder 2"/>
          <p:cNvSpPr>
            <a:spLocks noGrp="1"/>
          </p:cNvSpPr>
          <p:nvPr>
            <p:ph idx="1"/>
          </p:nvPr>
        </p:nvSpPr>
        <p:spPr>
          <a:xfrm>
            <a:off x="838200" y="1562154"/>
            <a:ext cx="10515600" cy="4351338"/>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b="25088"/>
          <a:stretch/>
        </p:blipFill>
        <p:spPr>
          <a:xfrm>
            <a:off x="0" y="0"/>
            <a:ext cx="12192000" cy="684997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9739A06-69D9-1F49-AD3D-F65B8074BC1D}" type="datetimeFigureOut">
              <a:rPr lang="en-US" smtClean="0"/>
              <a:t>10/27/2022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3BE3AD0-53A7-5D4D-BD0C-7A7C7773E42F}" type="slidenum">
              <a:rPr lang="en-US" smtClean="0"/>
              <a:t>‹#›</a:t>
            </a:fld>
            <a:endParaRPr lang="en-US" dirty="0"/>
          </a:p>
        </p:txBody>
      </p:sp>
      <p:sp>
        <p:nvSpPr>
          <p:cNvPr id="9" name="Title 1"/>
          <p:cNvSpPr>
            <a:spLocks noGrp="1"/>
          </p:cNvSpPr>
          <p:nvPr>
            <p:ph type="title"/>
          </p:nvPr>
        </p:nvSpPr>
        <p:spPr>
          <a:xfrm>
            <a:off x="838200" y="562057"/>
            <a:ext cx="10515600" cy="1146175"/>
          </a:xfrm>
        </p:spPr>
        <p:txBody>
          <a:bodyPr>
            <a:normAutofit/>
          </a:bodyPr>
          <a:lstStyle>
            <a:lvl1pPr>
              <a:defRPr sz="4500">
                <a:solidFill>
                  <a:schemeClr val="bg1">
                    <a:lumMod val="95000"/>
                  </a:schemeClr>
                </a:solidFill>
              </a:defRPr>
            </a:lvl1pPr>
          </a:lstStyle>
          <a:p>
            <a:r>
              <a:rPr lang="en-US" dirty="0"/>
              <a:t>Click to edit Master title style</a:t>
            </a:r>
          </a:p>
        </p:txBody>
      </p:sp>
      <p:sp>
        <p:nvSpPr>
          <p:cNvPr id="10" name="Content Placeholder 2"/>
          <p:cNvSpPr>
            <a:spLocks noGrp="1"/>
          </p:cNvSpPr>
          <p:nvPr>
            <p:ph idx="1"/>
          </p:nvPr>
        </p:nvSpPr>
        <p:spPr>
          <a:xfrm>
            <a:off x="838200" y="1562154"/>
            <a:ext cx="10515600" cy="4351338"/>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b="25088"/>
          <a:stretch/>
        </p:blipFill>
        <p:spPr>
          <a:xfrm>
            <a:off x="0" y="-1"/>
            <a:ext cx="12192000" cy="684997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9739A06-69D9-1F49-AD3D-F65B8074BC1D}" type="datetimeFigureOut">
              <a:rPr lang="en-US" smtClean="0"/>
              <a:t>10/27/2022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3BE3AD0-53A7-5D4D-BD0C-7A7C7773E42F}" type="slidenum">
              <a:rPr lang="en-US" smtClean="0"/>
              <a:t>‹#›</a:t>
            </a:fld>
            <a:endParaRPr lang="en-US" dirty="0"/>
          </a:p>
        </p:txBody>
      </p:sp>
      <p:sp>
        <p:nvSpPr>
          <p:cNvPr id="7" name="Title 1"/>
          <p:cNvSpPr>
            <a:spLocks noGrp="1"/>
          </p:cNvSpPr>
          <p:nvPr>
            <p:ph type="title"/>
          </p:nvPr>
        </p:nvSpPr>
        <p:spPr>
          <a:xfrm>
            <a:off x="838200" y="562057"/>
            <a:ext cx="10515600" cy="1146175"/>
          </a:xfrm>
        </p:spPr>
        <p:txBody>
          <a:bodyPr>
            <a:normAutofit/>
          </a:bodyPr>
          <a:lstStyle>
            <a:lvl1pPr>
              <a:defRPr sz="4500">
                <a:solidFill>
                  <a:schemeClr val="tx1">
                    <a:lumMod val="65000"/>
                    <a:lumOff val="35000"/>
                  </a:schemeClr>
                </a:solidFill>
              </a:defRPr>
            </a:lvl1pPr>
          </a:lstStyle>
          <a:p>
            <a:r>
              <a:rPr lang="en-US" dirty="0"/>
              <a:t>Click to edit Master title style</a:t>
            </a:r>
          </a:p>
        </p:txBody>
      </p:sp>
      <p:sp>
        <p:nvSpPr>
          <p:cNvPr id="8" name="Content Placeholder 2"/>
          <p:cNvSpPr>
            <a:spLocks noGrp="1"/>
          </p:cNvSpPr>
          <p:nvPr>
            <p:ph idx="1"/>
          </p:nvPr>
        </p:nvSpPr>
        <p:spPr>
          <a:xfrm>
            <a:off x="838200" y="1562154"/>
            <a:ext cx="10515600" cy="4351338"/>
          </a:xfrm>
        </p:spPr>
        <p:txBody>
          <a:bodyPr/>
          <a:lstStyle>
            <a:lvl1pPr marL="0" indent="0">
              <a:buNone/>
              <a:defRPr>
                <a:solidFill>
                  <a:schemeClr val="tx1">
                    <a:lumMod val="65000"/>
                    <a:lumOff val="35000"/>
                  </a:schemeClr>
                </a:solidFill>
              </a:defRPr>
            </a:lvl1pPr>
            <a:lvl2pPr marL="457200" indent="0">
              <a:buNone/>
              <a:defRPr>
                <a:solidFill>
                  <a:schemeClr val="tx1">
                    <a:lumMod val="65000"/>
                    <a:lumOff val="35000"/>
                  </a:schemeClr>
                </a:solidFill>
              </a:defRPr>
            </a:lvl2pPr>
            <a:lvl3pPr marL="914400" indent="0">
              <a:buNone/>
              <a:defRPr>
                <a:solidFill>
                  <a:schemeClr val="tx1">
                    <a:lumMod val="65000"/>
                    <a:lumOff val="35000"/>
                  </a:schemeClr>
                </a:solidFill>
              </a:defRPr>
            </a:lvl3pPr>
            <a:lvl4pPr marL="1371600" indent="0">
              <a:buNone/>
              <a:defRPr>
                <a:solidFill>
                  <a:schemeClr val="tx1">
                    <a:lumMod val="65000"/>
                    <a:lumOff val="35000"/>
                  </a:schemeClr>
                </a:solidFill>
              </a:defRPr>
            </a:lvl4pPr>
            <a:lvl5pPr marL="1828800" indent="0">
              <a:buNone/>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rotWithShape="1">
          <a:blip r:embed="rId2">
            <a:alphaModFix amt="80000"/>
            <a:extLst>
              <a:ext uri="{28A0092B-C50C-407E-A947-70E740481C1C}">
                <a14:useLocalDpi xmlns:a14="http://schemas.microsoft.com/office/drawing/2010/main" val="0"/>
              </a:ext>
            </a:extLst>
          </a:blip>
          <a:srcRect t="-1" b="24738"/>
          <a:stretch/>
        </p:blipFill>
        <p:spPr>
          <a:xfrm>
            <a:off x="0" y="0"/>
            <a:ext cx="12192000" cy="68820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9739A06-69D9-1F49-AD3D-F65B8074BC1D}" type="datetimeFigureOut">
              <a:rPr lang="en-US" smtClean="0"/>
              <a:t>10/27/2022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3BE3AD0-53A7-5D4D-BD0C-7A7C7773E42F}" type="slidenum">
              <a:rPr lang="en-US" smtClean="0"/>
              <a:t>‹#›</a:t>
            </a:fld>
            <a:endParaRPr lang="en-US" dirty="0"/>
          </a:p>
        </p:txBody>
      </p:sp>
      <p:sp>
        <p:nvSpPr>
          <p:cNvPr id="7" name="Title 1"/>
          <p:cNvSpPr>
            <a:spLocks noGrp="1"/>
          </p:cNvSpPr>
          <p:nvPr>
            <p:ph type="title"/>
          </p:nvPr>
        </p:nvSpPr>
        <p:spPr>
          <a:xfrm>
            <a:off x="838200" y="562057"/>
            <a:ext cx="10515600" cy="1146175"/>
          </a:xfrm>
        </p:spPr>
        <p:txBody>
          <a:bodyPr>
            <a:normAutofit/>
          </a:bodyPr>
          <a:lstStyle>
            <a:lvl1pPr>
              <a:defRPr sz="4500">
                <a:solidFill>
                  <a:schemeClr val="tx1">
                    <a:lumMod val="65000"/>
                    <a:lumOff val="35000"/>
                  </a:schemeClr>
                </a:solidFill>
              </a:defRPr>
            </a:lvl1pPr>
          </a:lstStyle>
          <a:p>
            <a:r>
              <a:rPr lang="en-US" dirty="0"/>
              <a:t>Click to edit Master title style</a:t>
            </a:r>
          </a:p>
        </p:txBody>
      </p:sp>
      <p:sp>
        <p:nvSpPr>
          <p:cNvPr id="8" name="Content Placeholder 2"/>
          <p:cNvSpPr>
            <a:spLocks noGrp="1"/>
          </p:cNvSpPr>
          <p:nvPr>
            <p:ph idx="1"/>
          </p:nvPr>
        </p:nvSpPr>
        <p:spPr>
          <a:xfrm>
            <a:off x="838200" y="1562154"/>
            <a:ext cx="10515600" cy="4351338"/>
          </a:xfrm>
        </p:spPr>
        <p:txBody>
          <a:bodyPr/>
          <a:lstStyle>
            <a:lvl1pPr marL="0" indent="0">
              <a:buNone/>
              <a:defRPr>
                <a:solidFill>
                  <a:schemeClr val="tx1">
                    <a:lumMod val="65000"/>
                    <a:lumOff val="35000"/>
                  </a:schemeClr>
                </a:solidFill>
              </a:defRPr>
            </a:lvl1pPr>
            <a:lvl2pPr marL="457200" indent="0">
              <a:buNone/>
              <a:defRPr>
                <a:solidFill>
                  <a:schemeClr val="tx1">
                    <a:lumMod val="65000"/>
                    <a:lumOff val="35000"/>
                  </a:schemeClr>
                </a:solidFill>
              </a:defRPr>
            </a:lvl2pPr>
            <a:lvl3pPr marL="914400" indent="0">
              <a:buNone/>
              <a:defRPr>
                <a:solidFill>
                  <a:schemeClr val="tx1">
                    <a:lumMod val="65000"/>
                    <a:lumOff val="35000"/>
                  </a:schemeClr>
                </a:solidFill>
              </a:defRPr>
            </a:lvl3pPr>
            <a:lvl4pPr marL="1371600" indent="0">
              <a:buNone/>
              <a:defRPr>
                <a:solidFill>
                  <a:schemeClr val="tx1">
                    <a:lumMod val="65000"/>
                    <a:lumOff val="35000"/>
                  </a:schemeClr>
                </a:solidFill>
              </a:defRPr>
            </a:lvl4pPr>
            <a:lvl5pPr marL="1828800" indent="0">
              <a:buNone/>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rotWithShape="1">
          <a:blip r:embed="rId2">
            <a:alphaModFix amt="80000"/>
            <a:extLst>
              <a:ext uri="{28A0092B-C50C-407E-A947-70E740481C1C}">
                <a14:useLocalDpi xmlns:a14="http://schemas.microsoft.com/office/drawing/2010/main" val="0"/>
              </a:ext>
            </a:extLst>
          </a:blip>
          <a:srcRect b="24913"/>
          <a:stretch/>
        </p:blipFill>
        <p:spPr>
          <a:xfrm>
            <a:off x="0" y="0"/>
            <a:ext cx="12192000" cy="686602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9739A06-69D9-1F49-AD3D-F65B8074BC1D}" type="datetimeFigureOut">
              <a:rPr lang="en-US" smtClean="0"/>
              <a:t>10/27/2022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3BE3AD0-53A7-5D4D-BD0C-7A7C7773E42F}" type="slidenum">
              <a:rPr lang="en-US" smtClean="0"/>
              <a:t>‹#›</a:t>
            </a:fld>
            <a:endParaRPr lang="en-US" dirty="0"/>
          </a:p>
        </p:txBody>
      </p:sp>
      <p:sp>
        <p:nvSpPr>
          <p:cNvPr id="7" name="Title 1"/>
          <p:cNvSpPr>
            <a:spLocks noGrp="1"/>
          </p:cNvSpPr>
          <p:nvPr>
            <p:ph type="title"/>
          </p:nvPr>
        </p:nvSpPr>
        <p:spPr>
          <a:xfrm>
            <a:off x="838200" y="562057"/>
            <a:ext cx="10515600" cy="1146175"/>
          </a:xfrm>
        </p:spPr>
        <p:txBody>
          <a:bodyPr>
            <a:normAutofit/>
          </a:bodyPr>
          <a:lstStyle>
            <a:lvl1pPr>
              <a:defRPr sz="4500">
                <a:solidFill>
                  <a:schemeClr val="tx1">
                    <a:lumMod val="65000"/>
                    <a:lumOff val="35000"/>
                  </a:schemeClr>
                </a:solidFill>
              </a:defRPr>
            </a:lvl1pPr>
          </a:lstStyle>
          <a:p>
            <a:r>
              <a:rPr lang="en-US" dirty="0"/>
              <a:t>Click to edit Master title style</a:t>
            </a:r>
          </a:p>
        </p:txBody>
      </p:sp>
      <p:sp>
        <p:nvSpPr>
          <p:cNvPr id="8" name="Content Placeholder 2"/>
          <p:cNvSpPr>
            <a:spLocks noGrp="1"/>
          </p:cNvSpPr>
          <p:nvPr>
            <p:ph idx="1"/>
          </p:nvPr>
        </p:nvSpPr>
        <p:spPr>
          <a:xfrm>
            <a:off x="838200" y="1562154"/>
            <a:ext cx="10515600" cy="4351338"/>
          </a:xfrm>
        </p:spPr>
        <p:txBody>
          <a:bodyPr/>
          <a:lstStyle>
            <a:lvl1pPr marL="0" indent="0">
              <a:buNone/>
              <a:defRPr>
                <a:solidFill>
                  <a:schemeClr val="tx1">
                    <a:lumMod val="65000"/>
                    <a:lumOff val="35000"/>
                  </a:schemeClr>
                </a:solidFill>
              </a:defRPr>
            </a:lvl1pPr>
            <a:lvl2pPr marL="457200" indent="0">
              <a:buNone/>
              <a:defRPr>
                <a:solidFill>
                  <a:schemeClr val="tx1">
                    <a:lumMod val="65000"/>
                    <a:lumOff val="35000"/>
                  </a:schemeClr>
                </a:solidFill>
              </a:defRPr>
            </a:lvl2pPr>
            <a:lvl3pPr marL="914400" indent="0">
              <a:buNone/>
              <a:defRPr>
                <a:solidFill>
                  <a:schemeClr val="tx1">
                    <a:lumMod val="65000"/>
                    <a:lumOff val="35000"/>
                  </a:schemeClr>
                </a:solidFill>
              </a:defRPr>
            </a:lvl3pPr>
            <a:lvl4pPr marL="1371600" indent="0">
              <a:buNone/>
              <a:defRPr>
                <a:solidFill>
                  <a:schemeClr val="tx1">
                    <a:lumMod val="65000"/>
                    <a:lumOff val="35000"/>
                  </a:schemeClr>
                </a:solidFill>
              </a:defRPr>
            </a:lvl4pPr>
            <a:lvl5pPr marL="1828800" indent="0">
              <a:buNone/>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rotWithShape="1">
          <a:blip r:embed="rId2">
            <a:alphaModFix amt="80000"/>
            <a:extLst>
              <a:ext uri="{28A0092B-C50C-407E-A947-70E740481C1C}">
                <a14:useLocalDpi xmlns:a14="http://schemas.microsoft.com/office/drawing/2010/main" val="0"/>
              </a:ext>
            </a:extLst>
          </a:blip>
          <a:srcRect b="24913"/>
          <a:stretch/>
        </p:blipFill>
        <p:spPr>
          <a:xfrm>
            <a:off x="0" y="0"/>
            <a:ext cx="12192000" cy="686602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739A06-69D9-1F49-AD3D-F65B8074BC1D}" type="datetimeFigureOut">
              <a:rPr lang="en-US" smtClean="0"/>
              <a:t>10/27/2022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BE3AD0-53A7-5D4D-BD0C-7A7C7773E42F}" type="slidenum">
              <a:rPr lang="en-US" smtClean="0"/>
              <a:t>‹#›</a:t>
            </a:fld>
            <a:endParaRPr lang="en-US" dirty="0"/>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t="24649"/>
          <a:stretch/>
        </p:blipFill>
        <p:spPr>
          <a:xfrm>
            <a:off x="-1" y="-32084"/>
            <a:ext cx="12192001" cy="6890084"/>
          </a:xfrm>
          <a:prstGeom prst="rect">
            <a:avLst/>
          </a:prstGeom>
        </p:spPr>
      </p:pic>
    </p:spTree>
    <p:extLst>
      <p:ext uri="{BB962C8B-B14F-4D97-AF65-F5344CB8AC3E}">
        <p14:creationId xmlns:p14="http://schemas.microsoft.com/office/powerpoint/2010/main" val="947573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9739A06-69D9-1F49-AD3D-F65B8074BC1D}" type="datetimeFigureOut">
              <a:rPr lang="en-US" smtClean="0"/>
              <a:t>10/27/2022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3BE3AD0-53A7-5D4D-BD0C-7A7C7773E42F}" type="slidenum">
              <a:rPr lang="en-US" smtClean="0"/>
              <a:t>‹#›</a:t>
            </a:fld>
            <a:endParaRPr lang="en-US" dirty="0"/>
          </a:p>
        </p:txBody>
      </p:sp>
      <p:sp>
        <p:nvSpPr>
          <p:cNvPr id="7" name="Title 1"/>
          <p:cNvSpPr>
            <a:spLocks noGrp="1"/>
          </p:cNvSpPr>
          <p:nvPr>
            <p:ph type="title"/>
          </p:nvPr>
        </p:nvSpPr>
        <p:spPr>
          <a:xfrm>
            <a:off x="838200" y="562057"/>
            <a:ext cx="10515600" cy="1146175"/>
          </a:xfrm>
        </p:spPr>
        <p:txBody>
          <a:bodyPr>
            <a:normAutofit/>
          </a:bodyPr>
          <a:lstStyle>
            <a:lvl1pPr>
              <a:defRPr sz="4500">
                <a:solidFill>
                  <a:schemeClr val="tx1">
                    <a:lumMod val="65000"/>
                    <a:lumOff val="35000"/>
                  </a:schemeClr>
                </a:solidFill>
              </a:defRPr>
            </a:lvl1pPr>
          </a:lstStyle>
          <a:p>
            <a:r>
              <a:rPr lang="en-US" dirty="0"/>
              <a:t>Click to edit Master title style</a:t>
            </a:r>
          </a:p>
        </p:txBody>
      </p:sp>
      <p:sp>
        <p:nvSpPr>
          <p:cNvPr id="8" name="Content Placeholder 2"/>
          <p:cNvSpPr>
            <a:spLocks noGrp="1"/>
          </p:cNvSpPr>
          <p:nvPr>
            <p:ph idx="1"/>
          </p:nvPr>
        </p:nvSpPr>
        <p:spPr>
          <a:xfrm>
            <a:off x="838200" y="1562154"/>
            <a:ext cx="10515600" cy="4351338"/>
          </a:xfrm>
        </p:spPr>
        <p:txBody>
          <a:bodyPr/>
          <a:lstStyle>
            <a:lvl1pPr marL="0" indent="0">
              <a:buNone/>
              <a:defRPr>
                <a:solidFill>
                  <a:schemeClr val="tx1">
                    <a:lumMod val="65000"/>
                    <a:lumOff val="35000"/>
                  </a:schemeClr>
                </a:solidFill>
              </a:defRPr>
            </a:lvl1pPr>
            <a:lvl2pPr marL="457200" indent="0">
              <a:buNone/>
              <a:defRPr>
                <a:solidFill>
                  <a:schemeClr val="tx1">
                    <a:lumMod val="65000"/>
                    <a:lumOff val="35000"/>
                  </a:schemeClr>
                </a:solidFill>
              </a:defRPr>
            </a:lvl2pPr>
            <a:lvl3pPr marL="914400" indent="0">
              <a:buNone/>
              <a:defRPr>
                <a:solidFill>
                  <a:schemeClr val="tx1">
                    <a:lumMod val="65000"/>
                    <a:lumOff val="35000"/>
                  </a:schemeClr>
                </a:solidFill>
              </a:defRPr>
            </a:lvl3pPr>
            <a:lvl4pPr marL="1371600" indent="0">
              <a:buNone/>
              <a:defRPr>
                <a:solidFill>
                  <a:schemeClr val="tx1">
                    <a:lumMod val="65000"/>
                    <a:lumOff val="35000"/>
                  </a:schemeClr>
                </a:solidFill>
              </a:defRPr>
            </a:lvl4pPr>
            <a:lvl5pPr marL="1828800" indent="0">
              <a:buNone/>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rotWithShape="1">
          <a:blip r:embed="rId2">
            <a:alphaModFix amt="80000"/>
            <a:extLst>
              <a:ext uri="{28A0092B-C50C-407E-A947-70E740481C1C}">
                <a14:useLocalDpi xmlns:a14="http://schemas.microsoft.com/office/drawing/2010/main" val="0"/>
              </a:ext>
            </a:extLst>
          </a:blip>
          <a:srcRect b="24913"/>
          <a:stretch/>
        </p:blipFill>
        <p:spPr>
          <a:xfrm>
            <a:off x="-1" y="0"/>
            <a:ext cx="12192001" cy="686602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739A06-69D9-1F49-AD3D-F65B8074BC1D}" type="datetimeFigureOut">
              <a:rPr lang="en-US" smtClean="0"/>
              <a:t>10/27/2022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BE3AD0-53A7-5D4D-BD0C-7A7C7773E42F}" type="slidenum">
              <a:rPr lang="en-US" smtClean="0"/>
              <a:t>‹#›</a:t>
            </a:fld>
            <a:endParaRPr lang="en-US" dirty="0"/>
          </a:p>
        </p:txBody>
      </p:sp>
    </p:spTree>
    <p:extLst>
      <p:ext uri="{BB962C8B-B14F-4D97-AF65-F5344CB8AC3E}">
        <p14:creationId xmlns:p14="http://schemas.microsoft.com/office/powerpoint/2010/main" val="2090383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9739A06-69D9-1F49-AD3D-F65B8074BC1D}" type="datetimeFigureOut">
              <a:rPr lang="en-US" smtClean="0"/>
              <a:t>10/27/2022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3BE3AD0-53A7-5D4D-BD0C-7A7C7773E42F}" type="slidenum">
              <a:rPr lang="en-US" smtClean="0"/>
              <a:t>‹#›</a:t>
            </a:fld>
            <a:endParaRPr lang="en-US" dirty="0"/>
          </a:p>
        </p:txBody>
      </p:sp>
    </p:spTree>
    <p:extLst>
      <p:ext uri="{BB962C8B-B14F-4D97-AF65-F5344CB8AC3E}">
        <p14:creationId xmlns:p14="http://schemas.microsoft.com/office/powerpoint/2010/main" val="2190444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9739A06-69D9-1F49-AD3D-F65B8074BC1D}" type="datetimeFigureOut">
              <a:rPr lang="en-US" smtClean="0"/>
              <a:t>10/27/2022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3BE3AD0-53A7-5D4D-BD0C-7A7C7773E42F}" type="slidenum">
              <a:rPr lang="en-US" smtClean="0"/>
              <a:t>‹#›</a:t>
            </a:fld>
            <a:endParaRPr lang="en-US" dirty="0"/>
          </a:p>
        </p:txBody>
      </p:sp>
    </p:spTree>
    <p:extLst>
      <p:ext uri="{BB962C8B-B14F-4D97-AF65-F5344CB8AC3E}">
        <p14:creationId xmlns:p14="http://schemas.microsoft.com/office/powerpoint/2010/main" val="4129299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9739A06-69D9-1F49-AD3D-F65B8074BC1D}" type="datetimeFigureOut">
              <a:rPr lang="en-US" smtClean="0"/>
              <a:t>10/27/2022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3BE3AD0-53A7-5D4D-BD0C-7A7C7773E42F}" type="slidenum">
              <a:rPr lang="en-US" smtClean="0"/>
              <a:t>‹#›</a:t>
            </a:fld>
            <a:endParaRPr lang="en-US" dirty="0"/>
          </a:p>
        </p:txBody>
      </p:sp>
    </p:spTree>
    <p:extLst>
      <p:ext uri="{BB962C8B-B14F-4D97-AF65-F5344CB8AC3E}">
        <p14:creationId xmlns:p14="http://schemas.microsoft.com/office/powerpoint/2010/main" val="3464455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739A06-69D9-1F49-AD3D-F65B8074BC1D}" type="datetimeFigureOut">
              <a:rPr lang="en-US" smtClean="0"/>
              <a:t>10/27/2022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3BE3AD0-53A7-5D4D-BD0C-7A7C7773E42F}" type="slidenum">
              <a:rPr lang="en-US" smtClean="0"/>
              <a:t>‹#›</a:t>
            </a:fld>
            <a:endParaRPr lang="en-US" dirty="0"/>
          </a:p>
        </p:txBody>
      </p:sp>
    </p:spTree>
    <p:extLst>
      <p:ext uri="{BB962C8B-B14F-4D97-AF65-F5344CB8AC3E}">
        <p14:creationId xmlns:p14="http://schemas.microsoft.com/office/powerpoint/2010/main" val="3489465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9739A06-69D9-1F49-AD3D-F65B8074BC1D}" type="datetimeFigureOut">
              <a:rPr lang="en-US" smtClean="0"/>
              <a:t>10/27/2022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3BE3AD0-53A7-5D4D-BD0C-7A7C7773E42F}" type="slidenum">
              <a:rPr lang="en-US" smtClean="0"/>
              <a:t>‹#›</a:t>
            </a:fld>
            <a:endParaRPr lang="en-US" dirty="0"/>
          </a:p>
        </p:txBody>
      </p:sp>
    </p:spTree>
    <p:extLst>
      <p:ext uri="{BB962C8B-B14F-4D97-AF65-F5344CB8AC3E}">
        <p14:creationId xmlns:p14="http://schemas.microsoft.com/office/powerpoint/2010/main" val="261213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9739A06-69D9-1F49-AD3D-F65B8074BC1D}" type="datetimeFigureOut">
              <a:rPr lang="en-US" smtClean="0"/>
              <a:t>10/27/2022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3BE3AD0-53A7-5D4D-BD0C-7A7C7773E42F}" type="slidenum">
              <a:rPr lang="en-US" smtClean="0"/>
              <a:t>‹#›</a:t>
            </a:fld>
            <a:endParaRPr lang="en-US" dirty="0"/>
          </a:p>
        </p:txBody>
      </p:sp>
    </p:spTree>
    <p:extLst>
      <p:ext uri="{BB962C8B-B14F-4D97-AF65-F5344CB8AC3E}">
        <p14:creationId xmlns:p14="http://schemas.microsoft.com/office/powerpoint/2010/main" val="3844554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739A06-69D9-1F49-AD3D-F65B8074BC1D}" type="datetimeFigureOut">
              <a:rPr lang="en-US" smtClean="0"/>
              <a:t>10/27/2022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E3AD0-53A7-5D4D-BD0C-7A7C7773E42F}" type="slidenum">
              <a:rPr lang="en-US" smtClean="0"/>
              <a:t>‹#›</a:t>
            </a:fld>
            <a:endParaRPr lang="en-US" dirty="0"/>
          </a:p>
        </p:txBody>
      </p:sp>
      <p:pic>
        <p:nvPicPr>
          <p:cNvPr id="8" name="Picture 7"/>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463293" y="6303786"/>
            <a:ext cx="483498" cy="470251"/>
          </a:xfrm>
          <a:prstGeom prst="rect">
            <a:avLst/>
          </a:prstGeom>
        </p:spPr>
      </p:pic>
    </p:spTree>
    <p:extLst>
      <p:ext uri="{BB962C8B-B14F-4D97-AF65-F5344CB8AC3E}">
        <p14:creationId xmlns:p14="http://schemas.microsoft.com/office/powerpoint/2010/main" val="1215065905"/>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685" r:id="rId12"/>
    <p:sldLayoutId id="2147483686" r:id="rId13"/>
    <p:sldLayoutId id="2147483687" r:id="rId14"/>
    <p:sldLayoutId id="2147483688" r:id="rId15"/>
    <p:sldLayoutId id="2147483689" r:id="rId16"/>
    <p:sldLayoutId id="2147483691" r:id="rId17"/>
    <p:sldLayoutId id="2147483692" r:id="rId18"/>
    <p:sldLayoutId id="2147483693" r:id="rId19"/>
    <p:sldLayoutId id="2147483694"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8386171-E87D-46AB-8718-4CE2A88748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26">
            <a:extLst>
              <a:ext uri="{FF2B5EF4-FFF2-40B4-BE49-F238E27FC236}">
                <a16:creationId xmlns:a16="http://schemas.microsoft.com/office/drawing/2014/main" id="{207CB456-8849-413C-8210-B663779A32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513936D-D1EB-4E42-A97F-942BA1F3DF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524000" y="1376363"/>
            <a:ext cx="9144000" cy="2521594"/>
          </a:xfrm>
        </p:spPr>
        <p:txBody>
          <a:bodyPr>
            <a:normAutofit/>
          </a:bodyPr>
          <a:lstStyle/>
          <a:p>
            <a:r>
              <a:rPr lang="en-US" sz="7000" b="1" dirty="0"/>
              <a:t>2022 Issues Update</a:t>
            </a:r>
          </a:p>
        </p:txBody>
      </p:sp>
      <p:sp>
        <p:nvSpPr>
          <p:cNvPr id="3" name="Subtitle 2"/>
          <p:cNvSpPr>
            <a:spLocks noGrp="1"/>
          </p:cNvSpPr>
          <p:nvPr>
            <p:ph type="subTitle" idx="1"/>
          </p:nvPr>
        </p:nvSpPr>
        <p:spPr>
          <a:xfrm>
            <a:off x="1524000" y="4617728"/>
            <a:ext cx="9144000" cy="944339"/>
          </a:xfrm>
        </p:spPr>
        <p:txBody>
          <a:bodyPr>
            <a:normAutofit/>
          </a:bodyPr>
          <a:lstStyle/>
          <a:p>
            <a:r>
              <a:rPr lang="en-US" b="1" dirty="0"/>
              <a:t>Current and Emerging Credit Union Issues at the Federal, State, and Regulatory Levels</a:t>
            </a:r>
          </a:p>
        </p:txBody>
      </p:sp>
      <p:cxnSp>
        <p:nvCxnSpPr>
          <p:cNvPr id="14" name="Straight Connector 13">
            <a:extLst>
              <a:ext uri="{FF2B5EF4-FFF2-40B4-BE49-F238E27FC236}">
                <a16:creationId xmlns:a16="http://schemas.microsoft.com/office/drawing/2014/main" id="{AFA75EE9-0DE4-4982-A870-290AD61EAA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52800" y="4479276"/>
            <a:ext cx="54864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4508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CB49665F-0298-4449-8D2D-209989CB9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A71EEC14-174A-46FA-B046-474750457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EEB6CB95-E653-4C6C-AE51-62FD848E8D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89" y="-2"/>
            <a:ext cx="3468234" cy="6858000"/>
            <a:chOff x="651279" y="598259"/>
            <a:chExt cx="10889442" cy="5680742"/>
          </a:xfrm>
        </p:grpSpPr>
        <p:sp>
          <p:nvSpPr>
            <p:cNvPr id="14" name="Color">
              <a:extLst>
                <a:ext uri="{FF2B5EF4-FFF2-40B4-BE49-F238E27FC236}">
                  <a16:creationId xmlns:a16="http://schemas.microsoft.com/office/drawing/2014/main" id="{BDD3CB8E-ABA7-4F37-BB2C-64FFD19813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CA788A-B2FD-494C-BED0-83E31F6DF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sp>
        <p:nvSpPr>
          <p:cNvPr id="2" name="Title 1">
            <a:extLst>
              <a:ext uri="{FF2B5EF4-FFF2-40B4-BE49-F238E27FC236}">
                <a16:creationId xmlns:a16="http://schemas.microsoft.com/office/drawing/2014/main" id="{DED7317F-3B20-4B81-80C5-EF6BCB770148}"/>
              </a:ext>
            </a:extLst>
          </p:cNvPr>
          <p:cNvSpPr>
            <a:spLocks noGrp="1"/>
          </p:cNvSpPr>
          <p:nvPr>
            <p:ph type="title"/>
          </p:nvPr>
        </p:nvSpPr>
        <p:spPr>
          <a:xfrm rot="16200000">
            <a:off x="-1325880" y="1947672"/>
            <a:ext cx="5961888" cy="2788920"/>
          </a:xfrm>
        </p:spPr>
        <p:txBody>
          <a:bodyPr anchor="ctr">
            <a:normAutofit/>
          </a:bodyPr>
          <a:lstStyle/>
          <a:p>
            <a:r>
              <a:rPr lang="en-US" sz="4800" b="1" dirty="0">
                <a:solidFill>
                  <a:schemeClr val="bg1"/>
                </a:solidFill>
              </a:rPr>
              <a:t>Congressional Issues: Current and Emerging </a:t>
            </a:r>
          </a:p>
        </p:txBody>
      </p:sp>
      <p:graphicFrame>
        <p:nvGraphicFramePr>
          <p:cNvPr id="5" name="Content Placeholder 2">
            <a:extLst>
              <a:ext uri="{FF2B5EF4-FFF2-40B4-BE49-F238E27FC236}">
                <a16:creationId xmlns:a16="http://schemas.microsoft.com/office/drawing/2014/main" id="{B6082C71-22A5-B7CD-3940-8C2ABAEE9772}"/>
              </a:ext>
            </a:extLst>
          </p:cNvPr>
          <p:cNvGraphicFramePr>
            <a:graphicFrameLocks noGrp="1"/>
          </p:cNvGraphicFramePr>
          <p:nvPr>
            <p:ph idx="1"/>
            <p:extLst>
              <p:ext uri="{D42A27DB-BD31-4B8C-83A1-F6EECF244321}">
                <p14:modId xmlns:p14="http://schemas.microsoft.com/office/powerpoint/2010/main" val="886035429"/>
              </p:ext>
            </p:extLst>
          </p:nvPr>
        </p:nvGraphicFramePr>
        <p:xfrm>
          <a:off x="3794296" y="288758"/>
          <a:ext cx="7559504" cy="6285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1737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CB49665F-0298-4449-8D2D-209989CB9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A71EEC14-174A-46FA-B046-474750457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EEB6CB95-E653-4C6C-AE51-62FD848E8D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89" y="-2"/>
            <a:ext cx="3468234" cy="6858000"/>
            <a:chOff x="651279" y="598259"/>
            <a:chExt cx="10889442" cy="5680742"/>
          </a:xfrm>
        </p:grpSpPr>
        <p:sp>
          <p:nvSpPr>
            <p:cNvPr id="14" name="Color">
              <a:extLst>
                <a:ext uri="{FF2B5EF4-FFF2-40B4-BE49-F238E27FC236}">
                  <a16:creationId xmlns:a16="http://schemas.microsoft.com/office/drawing/2014/main" id="{BDD3CB8E-ABA7-4F37-BB2C-64FFD19813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CA788A-B2FD-494C-BED0-83E31F6DF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sp>
        <p:nvSpPr>
          <p:cNvPr id="2" name="Title 1">
            <a:extLst>
              <a:ext uri="{FF2B5EF4-FFF2-40B4-BE49-F238E27FC236}">
                <a16:creationId xmlns:a16="http://schemas.microsoft.com/office/drawing/2014/main" id="{DED7317F-3B20-4B81-80C5-EF6BCB770148}"/>
              </a:ext>
            </a:extLst>
          </p:cNvPr>
          <p:cNvSpPr>
            <a:spLocks noGrp="1"/>
          </p:cNvSpPr>
          <p:nvPr>
            <p:ph type="title"/>
          </p:nvPr>
        </p:nvSpPr>
        <p:spPr>
          <a:xfrm rot="16200000">
            <a:off x="-1325880" y="1947672"/>
            <a:ext cx="5961888" cy="2788920"/>
          </a:xfrm>
        </p:spPr>
        <p:txBody>
          <a:bodyPr anchor="ctr">
            <a:normAutofit/>
          </a:bodyPr>
          <a:lstStyle/>
          <a:p>
            <a:r>
              <a:rPr lang="en-US" sz="4800" b="1" dirty="0">
                <a:solidFill>
                  <a:schemeClr val="bg1"/>
                </a:solidFill>
              </a:rPr>
              <a:t>Congressional Issues:  Credit Union Charter</a:t>
            </a:r>
          </a:p>
        </p:txBody>
      </p:sp>
      <p:graphicFrame>
        <p:nvGraphicFramePr>
          <p:cNvPr id="5" name="Content Placeholder 2">
            <a:extLst>
              <a:ext uri="{FF2B5EF4-FFF2-40B4-BE49-F238E27FC236}">
                <a16:creationId xmlns:a16="http://schemas.microsoft.com/office/drawing/2014/main" id="{1A32C13C-A94C-9207-6E2F-1DE160A024B9}"/>
              </a:ext>
            </a:extLst>
          </p:cNvPr>
          <p:cNvGraphicFramePr>
            <a:graphicFrameLocks noGrp="1"/>
          </p:cNvGraphicFramePr>
          <p:nvPr>
            <p:ph idx="1"/>
            <p:extLst>
              <p:ext uri="{D42A27DB-BD31-4B8C-83A1-F6EECF244321}">
                <p14:modId xmlns:p14="http://schemas.microsoft.com/office/powerpoint/2010/main" val="3789458667"/>
              </p:ext>
            </p:extLst>
          </p:nvPr>
        </p:nvGraphicFramePr>
        <p:xfrm>
          <a:off x="3794296" y="288758"/>
          <a:ext cx="7559504" cy="6285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138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CB49665F-0298-4449-8D2D-209989CB9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A71EEC14-174A-46FA-B046-474750457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EEB6CB95-E653-4C6C-AE51-62FD848E8D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89" y="-2"/>
            <a:ext cx="3468234" cy="6858000"/>
            <a:chOff x="651279" y="598259"/>
            <a:chExt cx="10889442" cy="5680742"/>
          </a:xfrm>
        </p:grpSpPr>
        <p:sp>
          <p:nvSpPr>
            <p:cNvPr id="14" name="Color">
              <a:extLst>
                <a:ext uri="{FF2B5EF4-FFF2-40B4-BE49-F238E27FC236}">
                  <a16:creationId xmlns:a16="http://schemas.microsoft.com/office/drawing/2014/main" id="{BDD3CB8E-ABA7-4F37-BB2C-64FFD19813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CA788A-B2FD-494C-BED0-83E31F6DF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sp>
        <p:nvSpPr>
          <p:cNvPr id="2" name="Title 1">
            <a:extLst>
              <a:ext uri="{FF2B5EF4-FFF2-40B4-BE49-F238E27FC236}">
                <a16:creationId xmlns:a16="http://schemas.microsoft.com/office/drawing/2014/main" id="{DED7317F-3B20-4B81-80C5-EF6BCB770148}"/>
              </a:ext>
            </a:extLst>
          </p:cNvPr>
          <p:cNvSpPr>
            <a:spLocks noGrp="1"/>
          </p:cNvSpPr>
          <p:nvPr>
            <p:ph type="title"/>
          </p:nvPr>
        </p:nvSpPr>
        <p:spPr>
          <a:xfrm rot="16200000">
            <a:off x="-1325880" y="1947672"/>
            <a:ext cx="5961888" cy="2788920"/>
          </a:xfrm>
        </p:spPr>
        <p:txBody>
          <a:bodyPr anchor="ctr">
            <a:normAutofit/>
          </a:bodyPr>
          <a:lstStyle/>
          <a:p>
            <a:r>
              <a:rPr lang="en-US" sz="4800" b="1" dirty="0">
                <a:solidFill>
                  <a:schemeClr val="bg1"/>
                </a:solidFill>
              </a:rPr>
              <a:t>GA Legislature Issues:  Current and Emerging</a:t>
            </a:r>
          </a:p>
        </p:txBody>
      </p:sp>
      <p:graphicFrame>
        <p:nvGraphicFramePr>
          <p:cNvPr id="5" name="Content Placeholder 2">
            <a:extLst>
              <a:ext uri="{FF2B5EF4-FFF2-40B4-BE49-F238E27FC236}">
                <a16:creationId xmlns:a16="http://schemas.microsoft.com/office/drawing/2014/main" id="{F8782DEF-EB0A-2753-F95B-D26AECC9FC8A}"/>
              </a:ext>
            </a:extLst>
          </p:cNvPr>
          <p:cNvGraphicFramePr>
            <a:graphicFrameLocks noGrp="1"/>
          </p:cNvGraphicFramePr>
          <p:nvPr>
            <p:ph idx="1"/>
            <p:extLst>
              <p:ext uri="{D42A27DB-BD31-4B8C-83A1-F6EECF244321}">
                <p14:modId xmlns:p14="http://schemas.microsoft.com/office/powerpoint/2010/main" val="3873740773"/>
              </p:ext>
            </p:extLst>
          </p:nvPr>
        </p:nvGraphicFramePr>
        <p:xfrm>
          <a:off x="3794296" y="288758"/>
          <a:ext cx="7559504" cy="6285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1658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CB49665F-0298-4449-8D2D-209989CB9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olor 2">
            <a:extLst>
              <a:ext uri="{FF2B5EF4-FFF2-40B4-BE49-F238E27FC236}">
                <a16:creationId xmlns:a16="http://schemas.microsoft.com/office/drawing/2014/main" id="{A71EEC14-174A-46FA-B046-474750457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12">
            <a:extLst>
              <a:ext uri="{FF2B5EF4-FFF2-40B4-BE49-F238E27FC236}">
                <a16:creationId xmlns:a16="http://schemas.microsoft.com/office/drawing/2014/main" id="{EEB6CB95-E653-4C6C-AE51-62FD848E8D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89" y="-2"/>
            <a:ext cx="3468234" cy="6858000"/>
            <a:chOff x="651279" y="598259"/>
            <a:chExt cx="10889442" cy="5680742"/>
          </a:xfrm>
        </p:grpSpPr>
        <p:sp>
          <p:nvSpPr>
            <p:cNvPr id="27" name="Color">
              <a:extLst>
                <a:ext uri="{FF2B5EF4-FFF2-40B4-BE49-F238E27FC236}">
                  <a16:creationId xmlns:a16="http://schemas.microsoft.com/office/drawing/2014/main" id="{BDD3CB8E-ABA7-4F37-BB2C-64FFD19813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Color">
              <a:extLst>
                <a:ext uri="{FF2B5EF4-FFF2-40B4-BE49-F238E27FC236}">
                  <a16:creationId xmlns:a16="http://schemas.microsoft.com/office/drawing/2014/main" id="{C2CA788A-B2FD-494C-BED0-83E31F6DF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30"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sp>
        <p:nvSpPr>
          <p:cNvPr id="2" name="Title 1">
            <a:extLst>
              <a:ext uri="{FF2B5EF4-FFF2-40B4-BE49-F238E27FC236}">
                <a16:creationId xmlns:a16="http://schemas.microsoft.com/office/drawing/2014/main" id="{DED7317F-3B20-4B81-80C5-EF6BCB770148}"/>
              </a:ext>
            </a:extLst>
          </p:cNvPr>
          <p:cNvSpPr>
            <a:spLocks noGrp="1"/>
          </p:cNvSpPr>
          <p:nvPr>
            <p:ph type="title"/>
          </p:nvPr>
        </p:nvSpPr>
        <p:spPr>
          <a:xfrm rot="16200000">
            <a:off x="-1325880" y="1947672"/>
            <a:ext cx="5961888" cy="2788920"/>
          </a:xfrm>
        </p:spPr>
        <p:txBody>
          <a:bodyPr anchor="ctr">
            <a:normAutofit/>
          </a:bodyPr>
          <a:lstStyle/>
          <a:p>
            <a:r>
              <a:rPr lang="en-US" sz="4800" b="1" dirty="0">
                <a:solidFill>
                  <a:schemeClr val="bg1"/>
                </a:solidFill>
              </a:rPr>
              <a:t>Federal Regulators:  Issues on Radar</a:t>
            </a:r>
          </a:p>
        </p:txBody>
      </p:sp>
      <p:graphicFrame>
        <p:nvGraphicFramePr>
          <p:cNvPr id="5" name="Content Placeholder 2">
            <a:extLst>
              <a:ext uri="{FF2B5EF4-FFF2-40B4-BE49-F238E27FC236}">
                <a16:creationId xmlns:a16="http://schemas.microsoft.com/office/drawing/2014/main" id="{BB6855F3-5587-A704-073A-55272C4F9FAB}"/>
              </a:ext>
            </a:extLst>
          </p:cNvPr>
          <p:cNvGraphicFramePr>
            <a:graphicFrameLocks noGrp="1"/>
          </p:cNvGraphicFramePr>
          <p:nvPr>
            <p:ph idx="1"/>
            <p:extLst>
              <p:ext uri="{D42A27DB-BD31-4B8C-83A1-F6EECF244321}">
                <p14:modId xmlns:p14="http://schemas.microsoft.com/office/powerpoint/2010/main" val="2869623179"/>
              </p:ext>
            </p:extLst>
          </p:nvPr>
        </p:nvGraphicFramePr>
        <p:xfrm>
          <a:off x="3794296" y="288758"/>
          <a:ext cx="7559504" cy="6285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87583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CB49665F-0298-4449-8D2D-209989CB9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A71EEC14-174A-46FA-B046-474750457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EEB6CB95-E653-4C6C-AE51-62FD848E8D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89" y="-2"/>
            <a:ext cx="3468234" cy="6858000"/>
            <a:chOff x="651279" y="598259"/>
            <a:chExt cx="10889442" cy="5680742"/>
          </a:xfrm>
        </p:grpSpPr>
        <p:sp>
          <p:nvSpPr>
            <p:cNvPr id="14" name="Color">
              <a:extLst>
                <a:ext uri="{FF2B5EF4-FFF2-40B4-BE49-F238E27FC236}">
                  <a16:creationId xmlns:a16="http://schemas.microsoft.com/office/drawing/2014/main" id="{BDD3CB8E-ABA7-4F37-BB2C-64FFD19813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CA788A-B2FD-494C-BED0-83E31F6DF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sp>
        <p:nvSpPr>
          <p:cNvPr id="2" name="Title 1">
            <a:extLst>
              <a:ext uri="{FF2B5EF4-FFF2-40B4-BE49-F238E27FC236}">
                <a16:creationId xmlns:a16="http://schemas.microsoft.com/office/drawing/2014/main" id="{DED7317F-3B20-4B81-80C5-EF6BCB770148}"/>
              </a:ext>
            </a:extLst>
          </p:cNvPr>
          <p:cNvSpPr>
            <a:spLocks noGrp="1"/>
          </p:cNvSpPr>
          <p:nvPr>
            <p:ph type="title"/>
          </p:nvPr>
        </p:nvSpPr>
        <p:spPr>
          <a:xfrm rot="16200000">
            <a:off x="-1325880" y="1947672"/>
            <a:ext cx="5961888" cy="2788920"/>
          </a:xfrm>
        </p:spPr>
        <p:txBody>
          <a:bodyPr anchor="ctr">
            <a:normAutofit/>
          </a:bodyPr>
          <a:lstStyle/>
          <a:p>
            <a:r>
              <a:rPr lang="en-US" sz="4800" b="1" dirty="0">
                <a:solidFill>
                  <a:schemeClr val="bg1"/>
                </a:solidFill>
              </a:rPr>
              <a:t>State Regulators:  Issues on Radar</a:t>
            </a:r>
          </a:p>
        </p:txBody>
      </p:sp>
      <p:graphicFrame>
        <p:nvGraphicFramePr>
          <p:cNvPr id="41" name="Content Placeholder 2">
            <a:extLst>
              <a:ext uri="{FF2B5EF4-FFF2-40B4-BE49-F238E27FC236}">
                <a16:creationId xmlns:a16="http://schemas.microsoft.com/office/drawing/2014/main" id="{646AD76D-A506-45FB-7A25-1ED45B79C39D}"/>
              </a:ext>
            </a:extLst>
          </p:cNvPr>
          <p:cNvGraphicFramePr>
            <a:graphicFrameLocks noGrp="1"/>
          </p:cNvGraphicFramePr>
          <p:nvPr>
            <p:ph idx="1"/>
            <p:extLst>
              <p:ext uri="{D42A27DB-BD31-4B8C-83A1-F6EECF244321}">
                <p14:modId xmlns:p14="http://schemas.microsoft.com/office/powerpoint/2010/main" val="4082843597"/>
              </p:ext>
            </p:extLst>
          </p:nvPr>
        </p:nvGraphicFramePr>
        <p:xfrm>
          <a:off x="3794296" y="288758"/>
          <a:ext cx="7559504" cy="6285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04042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804</TotalTime>
  <Words>411</Words>
  <Application>Microsoft Office PowerPoint</Application>
  <PresentationFormat>Widescreen</PresentationFormat>
  <Paragraphs>49</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2022 Issues Update</vt:lpstr>
      <vt:lpstr>Congressional Issues: Current and Emerging </vt:lpstr>
      <vt:lpstr>Congressional Issues:  Credit Union Charter</vt:lpstr>
      <vt:lpstr>GA Legislature Issues:  Current and Emerging</vt:lpstr>
      <vt:lpstr>Federal Regulators:  Issues on Radar</vt:lpstr>
      <vt:lpstr>State Regulators:  Issues on Radar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Nadine Ferere</cp:lastModifiedBy>
  <cp:revision>55</cp:revision>
  <dcterms:created xsi:type="dcterms:W3CDTF">2017-02-13T20:16:30Z</dcterms:created>
  <dcterms:modified xsi:type="dcterms:W3CDTF">2022-10-27T15:08:13Z</dcterms:modified>
</cp:coreProperties>
</file>