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18" r:id="rId3"/>
    <p:sldMasterId id="2147483720" r:id="rId4"/>
  </p:sldMasterIdLst>
  <p:notesMasterIdLst>
    <p:notesMasterId r:id="rId35"/>
  </p:notesMasterIdLst>
  <p:sldIdLst>
    <p:sldId id="256" r:id="rId5"/>
    <p:sldId id="409" r:id="rId6"/>
    <p:sldId id="2505" r:id="rId7"/>
    <p:sldId id="257" r:id="rId8"/>
    <p:sldId id="2499" r:id="rId9"/>
    <p:sldId id="429" r:id="rId10"/>
    <p:sldId id="433" r:id="rId11"/>
    <p:sldId id="434" r:id="rId12"/>
    <p:sldId id="2498" r:id="rId13"/>
    <p:sldId id="430" r:id="rId14"/>
    <p:sldId id="2506" r:id="rId15"/>
    <p:sldId id="431" r:id="rId16"/>
    <p:sldId id="432" r:id="rId17"/>
    <p:sldId id="259" r:id="rId18"/>
    <p:sldId id="2500" r:id="rId19"/>
    <p:sldId id="2502" r:id="rId20"/>
    <p:sldId id="2501" r:id="rId21"/>
    <p:sldId id="2504" r:id="rId22"/>
    <p:sldId id="876" r:id="rId23"/>
    <p:sldId id="2491" r:id="rId24"/>
    <p:sldId id="2484" r:id="rId25"/>
    <p:sldId id="2497" r:id="rId26"/>
    <p:sldId id="875" r:id="rId27"/>
    <p:sldId id="262" r:id="rId28"/>
    <p:sldId id="877" r:id="rId29"/>
    <p:sldId id="878" r:id="rId30"/>
    <p:sldId id="881" r:id="rId31"/>
    <p:sldId id="882" r:id="rId32"/>
    <p:sldId id="258" r:id="rId33"/>
    <p:sldId id="2503" r:id="rId3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5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Presidential Polling 7/30</a:t>
            </a:r>
            <a:endParaRPr lang="en-US" dirty="0"/>
          </a:p>
        </c:rich>
      </c:tx>
      <c:layout>
        <c:manualLayout>
          <c:xMode val="edge"/>
          <c:yMode val="edge"/>
          <c:x val="0.29901949756280466"/>
          <c:y val="3.125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RCP Average</c:v>
                </c:pt>
                <c:pt idx="1">
                  <c:v>CNBC/Change</c:v>
                </c:pt>
                <c:pt idx="2">
                  <c:v>Emerson</c:v>
                </c:pt>
                <c:pt idx="3">
                  <c:v>Harvard/Harris</c:v>
                </c:pt>
                <c:pt idx="4">
                  <c:v>Rasmussen</c:v>
                </c:pt>
                <c:pt idx="5">
                  <c:v>The Hill/HarrisX</c:v>
                </c:pt>
                <c:pt idx="6">
                  <c:v>FOX News</c:v>
                </c:pt>
                <c:pt idx="7">
                  <c:v>ABC News</c:v>
                </c:pt>
                <c:pt idx="8">
                  <c:v>Quinnipiac</c:v>
                </c:pt>
                <c:pt idx="9">
                  <c:v>USA Today/Suffolk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49.4</c:v>
                </c:pt>
                <c:pt idx="1">
                  <c:v>51</c:v>
                </c:pt>
                <c:pt idx="2">
                  <c:v>50</c:v>
                </c:pt>
                <c:pt idx="3">
                  <c:v>55</c:v>
                </c:pt>
                <c:pt idx="4">
                  <c:v>48</c:v>
                </c:pt>
                <c:pt idx="5">
                  <c:v>45</c:v>
                </c:pt>
                <c:pt idx="6">
                  <c:v>49</c:v>
                </c:pt>
                <c:pt idx="7">
                  <c:v>54</c:v>
                </c:pt>
                <c:pt idx="8">
                  <c:v>52</c:v>
                </c:pt>
                <c:pt idx="9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6-4913-A403-E9D27F19E5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RCP Average</c:v>
                </c:pt>
                <c:pt idx="1">
                  <c:v>CNBC/Change</c:v>
                </c:pt>
                <c:pt idx="2">
                  <c:v>Emerson</c:v>
                </c:pt>
                <c:pt idx="3">
                  <c:v>Harvard/Harris</c:v>
                </c:pt>
                <c:pt idx="4">
                  <c:v>Rasmussen</c:v>
                </c:pt>
                <c:pt idx="5">
                  <c:v>The Hill/HarrisX</c:v>
                </c:pt>
                <c:pt idx="6">
                  <c:v>FOX News</c:v>
                </c:pt>
                <c:pt idx="7">
                  <c:v>ABC News</c:v>
                </c:pt>
                <c:pt idx="8">
                  <c:v>Quinnipiac</c:v>
                </c:pt>
                <c:pt idx="9">
                  <c:v>USA Today/Suffolk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42</c:v>
                </c:pt>
                <c:pt idx="1">
                  <c:v>42</c:v>
                </c:pt>
                <c:pt idx="2">
                  <c:v>46</c:v>
                </c:pt>
                <c:pt idx="3">
                  <c:v>45</c:v>
                </c:pt>
                <c:pt idx="4">
                  <c:v>42</c:v>
                </c:pt>
                <c:pt idx="5">
                  <c:v>38</c:v>
                </c:pt>
                <c:pt idx="6">
                  <c:v>41</c:v>
                </c:pt>
                <c:pt idx="7">
                  <c:v>44</c:v>
                </c:pt>
                <c:pt idx="8">
                  <c:v>37</c:v>
                </c:pt>
                <c:pt idx="9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6-4913-A403-E9D27F19E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068856"/>
        <c:axId val="212071808"/>
      </c:barChart>
      <c:catAx>
        <c:axId val="21206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71808"/>
        <c:crosses val="autoZero"/>
        <c:auto val="1"/>
        <c:lblAlgn val="ctr"/>
        <c:lblOffset val="100"/>
        <c:noMultiLvlLbl val="0"/>
      </c:catAx>
      <c:valAx>
        <c:axId val="21207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6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President Trump’s Approval Rating -</a:t>
            </a:r>
            <a:r>
              <a:rPr lang="en-US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8/2</a:t>
            </a:r>
            <a:endParaRPr lang="en-US" dirty="0"/>
          </a:p>
        </c:rich>
      </c:tx>
      <c:layout>
        <c:manualLayout>
          <c:xMode val="edge"/>
          <c:yMode val="edge"/>
          <c:x val="0.10845833333333334"/>
          <c:y val="3.125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RCP Average</c:v>
                </c:pt>
                <c:pt idx="1">
                  <c:v>Rasmussen</c:v>
                </c:pt>
                <c:pt idx="2">
                  <c:v>Reuters</c:v>
                </c:pt>
                <c:pt idx="3">
                  <c:v>Economist/YouGov</c:v>
                </c:pt>
                <c:pt idx="4">
                  <c:v>CNBC/Change</c:v>
                </c:pt>
                <c:pt idx="5">
                  <c:v>Politico</c:v>
                </c:pt>
                <c:pt idx="6">
                  <c:v>Harvard/Harris</c:v>
                </c:pt>
                <c:pt idx="7">
                  <c:v>The Hill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43.7</c:v>
                </c:pt>
                <c:pt idx="1">
                  <c:v>51</c:v>
                </c:pt>
                <c:pt idx="2">
                  <c:v>40</c:v>
                </c:pt>
                <c:pt idx="3">
                  <c:v>44</c:v>
                </c:pt>
                <c:pt idx="4">
                  <c:v>44</c:v>
                </c:pt>
                <c:pt idx="5">
                  <c:v>40</c:v>
                </c:pt>
                <c:pt idx="6">
                  <c:v>44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6-4913-A403-E9D27F19E5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RCP Average</c:v>
                </c:pt>
                <c:pt idx="1">
                  <c:v>Rasmussen</c:v>
                </c:pt>
                <c:pt idx="2">
                  <c:v>Reuters</c:v>
                </c:pt>
                <c:pt idx="3">
                  <c:v>Economist/YouGov</c:v>
                </c:pt>
                <c:pt idx="4">
                  <c:v>CNBC/Change</c:v>
                </c:pt>
                <c:pt idx="5">
                  <c:v>Politico</c:v>
                </c:pt>
                <c:pt idx="6">
                  <c:v>Harvard/Harris</c:v>
                </c:pt>
                <c:pt idx="7">
                  <c:v>The Hill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54</c:v>
                </c:pt>
                <c:pt idx="1">
                  <c:v>47</c:v>
                </c:pt>
                <c:pt idx="2">
                  <c:v>58</c:v>
                </c:pt>
                <c:pt idx="3">
                  <c:v>53</c:v>
                </c:pt>
                <c:pt idx="4">
                  <c:v>56</c:v>
                </c:pt>
                <c:pt idx="5">
                  <c:v>57</c:v>
                </c:pt>
                <c:pt idx="6">
                  <c:v>56</c:v>
                </c:pt>
                <c:pt idx="7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6-4913-A403-E9D27F19E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068856"/>
        <c:axId val="212071808"/>
      </c:barChart>
      <c:catAx>
        <c:axId val="21206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71808"/>
        <c:crosses val="autoZero"/>
        <c:auto val="1"/>
        <c:lblAlgn val="ctr"/>
        <c:lblOffset val="100"/>
        <c:noMultiLvlLbl val="0"/>
      </c:catAx>
      <c:valAx>
        <c:axId val="21207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6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Trump's Job Approval – Economy</a:t>
            </a:r>
            <a:r>
              <a:rPr lang="en-US" b="1" baseline="0" dirty="0"/>
              <a:t> 7/28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Trump's Job Approval - Econmoy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81C-46E9-8354-3EAB87303FB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81C-46E9-8354-3EAB87303FB1}"/>
              </c:ext>
            </c:extLst>
          </c:dPt>
          <c:dLbls>
            <c:dLbl>
              <c:idx val="0"/>
              <c:layout>
                <c:manualLayout>
                  <c:x val="-0.22758409509156191"/>
                  <c:y val="-0.12771801181102363"/>
                </c:manualLayout>
              </c:layout>
              <c:tx>
                <c:rich>
                  <a:bodyPr/>
                  <a:lstStyle/>
                  <a:p>
                    <a:fld id="{ED50D9BC-6E79-4000-B348-3E944DF19379}" type="VALUE">
                      <a:rPr lang="en-US" sz="20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81C-46E9-8354-3EAB87303FB1}"/>
                </c:ext>
              </c:extLst>
            </c:dLbl>
            <c:dLbl>
              <c:idx val="1"/>
              <c:layout>
                <c:manualLayout>
                  <c:x val="0.19560925573958426"/>
                  <c:y val="-8.24363927165354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47895E-3F10-4723-BA5C-0F4521BF76C7}" type="VALUE">
                      <a:rPr lang="en-US" sz="2000" b="1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118773946360152E-2"/>
                      <c:h val="0.11562499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1C-46E9-8354-3EAB87303F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Approve</c:v>
                </c:pt>
                <c:pt idx="1">
                  <c:v>Disapprove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48.6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1C-46E9-8354-3EAB87303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Trump's Job Approval – Direction of the Country</a:t>
            </a:r>
            <a:r>
              <a:rPr lang="en-US" b="1" baseline="0" dirty="0"/>
              <a:t> 7/28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Trump's Job Approval - Econmoy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81C-46E9-8354-3EAB87303FB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81C-46E9-8354-3EAB87303F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A16-4FCC-8885-F27C9265BB62}"/>
              </c:ext>
            </c:extLst>
          </c:dPt>
          <c:dLbls>
            <c:dLbl>
              <c:idx val="0"/>
              <c:layout>
                <c:manualLayout>
                  <c:x val="-0.12580067577759677"/>
                  <c:y val="8.48469488188976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2EE720-CF00-4EB6-AD2F-7A5E55602C95}" type="VALUE">
                      <a:rPr lang="en-US" sz="2000">
                        <a:solidFill>
                          <a:schemeClr val="bg1"/>
                        </a:solidFill>
                      </a:rPr>
                      <a:pPr>
                        <a:defRPr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81C-46E9-8354-3EAB87303FB1}"/>
                </c:ext>
              </c:extLst>
            </c:dLbl>
            <c:dLbl>
              <c:idx val="1"/>
              <c:layout>
                <c:manualLayout>
                  <c:x val="0.15963164087247708"/>
                  <c:y val="-0.195523991141732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92E13B-F300-46CD-A333-DF5813205410}" type="VALUE">
                      <a:rPr lang="en-US" sz="2000">
                        <a:solidFill>
                          <a:schemeClr val="bg1"/>
                        </a:solidFill>
                      </a:rPr>
                      <a:pPr>
                        <a:defRPr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065134099616861E-2"/>
                      <c:h val="7.42499999999999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1C-46E9-8354-3EAB87303F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Right Track</c:v>
                </c:pt>
                <c:pt idx="1">
                  <c:v>Wrong Track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23.2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1C-46E9-8354-3EAB87303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Presidential Polling in Georgia – 7/31</a:t>
            </a:r>
            <a:endParaRPr lang="en-US" dirty="0"/>
          </a:p>
        </c:rich>
      </c:tx>
      <c:layout>
        <c:manualLayout>
          <c:xMode val="edge"/>
          <c:yMode val="edge"/>
          <c:x val="0.23554166666666668"/>
          <c:y val="3.125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RCP Average</c:v>
                </c:pt>
                <c:pt idx="1">
                  <c:v>OAN/Gravis</c:v>
                </c:pt>
                <c:pt idx="2">
                  <c:v>FOX News</c:v>
                </c:pt>
                <c:pt idx="3">
                  <c:v>Monmouth</c:v>
                </c:pt>
                <c:pt idx="4">
                  <c:v>CBS News</c:v>
                </c:pt>
                <c:pt idx="5">
                  <c:v>Trafalgar Group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45.6</c:v>
                </c:pt>
                <c:pt idx="1">
                  <c:v>45</c:v>
                </c:pt>
                <c:pt idx="2">
                  <c:v>47</c:v>
                </c:pt>
                <c:pt idx="3">
                  <c:v>47</c:v>
                </c:pt>
                <c:pt idx="4">
                  <c:v>46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6-4913-A403-E9D27F19E5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RCP Average</c:v>
                </c:pt>
                <c:pt idx="1">
                  <c:v>OAN/Gravis</c:v>
                </c:pt>
                <c:pt idx="2">
                  <c:v>FOX News</c:v>
                </c:pt>
                <c:pt idx="3">
                  <c:v>Monmouth</c:v>
                </c:pt>
                <c:pt idx="4">
                  <c:v>CBS News</c:v>
                </c:pt>
                <c:pt idx="5">
                  <c:v>Trafalgar Group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47.2</c:v>
                </c:pt>
                <c:pt idx="1">
                  <c:v>48</c:v>
                </c:pt>
                <c:pt idx="2">
                  <c:v>45</c:v>
                </c:pt>
                <c:pt idx="3">
                  <c:v>48</c:v>
                </c:pt>
                <c:pt idx="4">
                  <c:v>45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6-4913-A403-E9D27F19E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068856"/>
        <c:axId val="212071808"/>
      </c:barChart>
      <c:catAx>
        <c:axId val="21206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71808"/>
        <c:crosses val="autoZero"/>
        <c:auto val="1"/>
        <c:lblAlgn val="ctr"/>
        <c:lblOffset val="100"/>
        <c:noMultiLvlLbl val="0"/>
      </c:catAx>
      <c:valAx>
        <c:axId val="21207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6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75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Senate Polling in Georgia – 7/31</a:t>
            </a:r>
          </a:p>
          <a:p>
            <a:pPr>
              <a:defRPr>
                <a:solidFill>
                  <a:schemeClr val="dk1"/>
                </a:solidFill>
              </a:defRPr>
            </a:pPr>
            <a:r>
              <a:rPr lang="en-US" sz="175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Perdue</a:t>
            </a:r>
            <a:r>
              <a:rPr lang="en-US" sz="175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vs. </a:t>
            </a:r>
            <a:r>
              <a:rPr lang="en-US" sz="1750" b="1" baseline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Ossoff</a:t>
            </a:r>
            <a:endParaRPr lang="en-US" sz="1750" b="1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23554166666666668"/>
          <c:y val="3.125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Perdue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RCP Average</c:v>
                </c:pt>
                <c:pt idx="1">
                  <c:v>Monmouth</c:v>
                </c:pt>
                <c:pt idx="2">
                  <c:v>OAN/Gravis</c:v>
                </c:pt>
                <c:pt idx="3">
                  <c:v>FOX News</c:v>
                </c:pt>
                <c:pt idx="4">
                  <c:v>CBS News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50</c:v>
                </c:pt>
                <c:pt idx="2">
                  <c:v>48</c:v>
                </c:pt>
                <c:pt idx="3">
                  <c:v>45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6-4913-A403-E9D27F19E5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Ossoff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RCP Average</c:v>
                </c:pt>
                <c:pt idx="1">
                  <c:v>Monmouth</c:v>
                </c:pt>
                <c:pt idx="2">
                  <c:v>OAN/Gravis</c:v>
                </c:pt>
                <c:pt idx="3">
                  <c:v>FOX News</c:v>
                </c:pt>
                <c:pt idx="4">
                  <c:v>CBS News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42.8</c:v>
                </c:pt>
                <c:pt idx="1">
                  <c:v>43</c:v>
                </c:pt>
                <c:pt idx="2">
                  <c:v>43</c:v>
                </c:pt>
                <c:pt idx="3">
                  <c:v>42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6-4913-A403-E9D27F19E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068856"/>
        <c:axId val="212071808"/>
      </c:barChart>
      <c:catAx>
        <c:axId val="21206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71808"/>
        <c:crosses val="autoZero"/>
        <c:auto val="1"/>
        <c:lblAlgn val="ctr"/>
        <c:lblOffset val="100"/>
        <c:noMultiLvlLbl val="0"/>
      </c:catAx>
      <c:valAx>
        <c:axId val="21207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6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Senate Polling in Georgia</a:t>
            </a:r>
          </a:p>
          <a:p>
            <a:pPr>
              <a:defRPr>
                <a:solidFill>
                  <a:schemeClr val="dk1"/>
                </a:solidFill>
              </a:defRPr>
            </a:pPr>
            <a:r>
              <a:rPr lang="en-US" dirty="0"/>
              <a:t>Loeffler</a:t>
            </a:r>
            <a:r>
              <a:rPr lang="en-US" baseline="0" dirty="0"/>
              <a:t> Seat</a:t>
            </a:r>
            <a:endParaRPr lang="en-US" dirty="0"/>
          </a:p>
        </c:rich>
      </c:tx>
      <c:layout>
        <c:manualLayout>
          <c:xMode val="edge"/>
          <c:yMode val="edge"/>
          <c:x val="0.23554166666666668"/>
          <c:y val="3.125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Collins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Monmouth</c:v>
                </c:pt>
                <c:pt idx="1">
                  <c:v>OAN/Gravis</c:v>
                </c:pt>
                <c:pt idx="2">
                  <c:v>UGA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26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6-4913-A403-E9D27F19E5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Loeffler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Monmouth</c:v>
                </c:pt>
                <c:pt idx="1">
                  <c:v>OAN/Gravis</c:v>
                </c:pt>
                <c:pt idx="2">
                  <c:v>UGA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26</c:v>
                </c:pt>
                <c:pt idx="1">
                  <c:v>24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6-4913-A403-E9D27F19E5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Lieberman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Monmouth</c:v>
                </c:pt>
                <c:pt idx="1">
                  <c:v>OAN/Gravis</c:v>
                </c:pt>
                <c:pt idx="2">
                  <c:v>UGA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3-4B74-AFBC-B8D36F77BB1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Warnock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Monmouth</c:v>
                </c:pt>
                <c:pt idx="1">
                  <c:v>OAN/Gravis</c:v>
                </c:pt>
                <c:pt idx="2">
                  <c:v>UGA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</c:v>
                </c:pt>
                <c:pt idx="1">
                  <c:v>18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3-4B74-AFBC-B8D36F77BB1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Tarver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Monmouth</c:v>
                </c:pt>
                <c:pt idx="1">
                  <c:v>OAN/Gravis</c:v>
                </c:pt>
                <c:pt idx="2">
                  <c:v>UGA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83-4B74-AFBC-B8D36F77B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068856"/>
        <c:axId val="212071808"/>
      </c:barChart>
      <c:catAx>
        <c:axId val="21206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71808"/>
        <c:crosses val="autoZero"/>
        <c:auto val="1"/>
        <c:lblAlgn val="ctr"/>
        <c:lblOffset val="100"/>
        <c:noMultiLvlLbl val="0"/>
      </c:catAx>
      <c:valAx>
        <c:axId val="21207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6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3.jpg"/><Relationship Id="rId1" Type="http://schemas.openxmlformats.org/officeDocument/2006/relationships/image" Target="../media/image29.jpg"/><Relationship Id="rId4" Type="http://schemas.openxmlformats.org/officeDocument/2006/relationships/image" Target="../media/image34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3.jpg"/><Relationship Id="rId1" Type="http://schemas.openxmlformats.org/officeDocument/2006/relationships/image" Target="../media/image29.jpg"/><Relationship Id="rId4" Type="http://schemas.openxmlformats.org/officeDocument/2006/relationships/image" Target="../media/image34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3.jpg"/><Relationship Id="rId1" Type="http://schemas.openxmlformats.org/officeDocument/2006/relationships/image" Target="../media/image29.jpg"/><Relationship Id="rId4" Type="http://schemas.openxmlformats.org/officeDocument/2006/relationships/image" Target="../media/image3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3.jpg"/><Relationship Id="rId1" Type="http://schemas.openxmlformats.org/officeDocument/2006/relationships/image" Target="../media/image29.jpg"/><Relationship Id="rId4" Type="http://schemas.openxmlformats.org/officeDocument/2006/relationships/image" Target="../media/image34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7C91C-E739-4FF5-AB7F-19841CB1EDB1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0821797-72AA-45F4-8198-549C9DDE5FDA}">
      <dgm:prSet phldrT="[Text]"/>
      <dgm:spPr>
        <a:solidFill>
          <a:srgbClr val="33CCCC"/>
        </a:solidFill>
        <a:ln>
          <a:noFill/>
        </a:ln>
      </dgm:spPr>
      <dgm:t>
        <a:bodyPr/>
        <a:lstStyle/>
        <a:p>
          <a:r>
            <a:rPr lang="en-US" dirty="0"/>
            <a:t>Political / Governmental </a:t>
          </a:r>
        </a:p>
      </dgm:t>
    </dgm:pt>
    <dgm:pt modelId="{37FAD2D1-6A58-4FAE-A251-656C19B87934}" type="parTrans" cxnId="{F6DEB1A1-8AA3-416B-B563-53CE7B87F4E6}">
      <dgm:prSet/>
      <dgm:spPr/>
      <dgm:t>
        <a:bodyPr/>
        <a:lstStyle/>
        <a:p>
          <a:endParaRPr lang="en-US"/>
        </a:p>
      </dgm:t>
    </dgm:pt>
    <dgm:pt modelId="{D8A41177-8488-431E-BD82-81B01551E248}" type="sibTrans" cxnId="{F6DEB1A1-8AA3-416B-B563-53CE7B87F4E6}">
      <dgm:prSet/>
      <dgm:spPr/>
      <dgm:t>
        <a:bodyPr/>
        <a:lstStyle/>
        <a:p>
          <a:endParaRPr lang="en-US"/>
        </a:p>
      </dgm:t>
    </dgm:pt>
    <dgm:pt modelId="{F638AAF3-AF7A-4E80-8DC1-463A66A1C539}">
      <dgm:prSet phldrT="[Text]"/>
      <dgm:spPr>
        <a:noFill/>
      </dgm:spPr>
      <dgm:t>
        <a:bodyPr/>
        <a:lstStyle/>
        <a:p>
          <a:r>
            <a:rPr lang="en-US" b="1" dirty="0"/>
            <a:t>Elections in November</a:t>
          </a:r>
          <a:r>
            <a:rPr lang="en-US" dirty="0"/>
            <a:t>; but results may not be immediately known.</a:t>
          </a:r>
        </a:p>
      </dgm:t>
    </dgm:pt>
    <dgm:pt modelId="{1E5B2939-F835-48D1-87B3-38DCDADE69A2}" type="parTrans" cxnId="{A498F033-07CE-406C-A3F8-99A488DF935A}">
      <dgm:prSet/>
      <dgm:spPr/>
      <dgm:t>
        <a:bodyPr/>
        <a:lstStyle/>
        <a:p>
          <a:endParaRPr lang="en-US"/>
        </a:p>
      </dgm:t>
    </dgm:pt>
    <dgm:pt modelId="{699B8E70-BC36-4B5C-8D46-588BD20CF8D0}" type="sibTrans" cxnId="{A498F033-07CE-406C-A3F8-99A488DF935A}">
      <dgm:prSet/>
      <dgm:spPr/>
      <dgm:t>
        <a:bodyPr/>
        <a:lstStyle/>
        <a:p>
          <a:endParaRPr lang="en-US"/>
        </a:p>
      </dgm:t>
    </dgm:pt>
    <dgm:pt modelId="{4B01273C-7D9F-4707-ACC7-0D2BD883CA91}">
      <dgm:prSet phldrT="[Text]"/>
      <dgm:spPr>
        <a:solidFill>
          <a:srgbClr val="33CCCC"/>
        </a:solidFill>
        <a:ln>
          <a:noFill/>
        </a:ln>
      </dgm:spPr>
      <dgm:t>
        <a:bodyPr/>
        <a:lstStyle/>
        <a:p>
          <a:r>
            <a:rPr lang="en-US" dirty="0"/>
            <a:t>Credit Unions </a:t>
          </a:r>
        </a:p>
      </dgm:t>
    </dgm:pt>
    <dgm:pt modelId="{93DC9582-AF6E-4D8F-822A-78A823D25505}" type="parTrans" cxnId="{8FCC0DC1-AAAA-45FB-BD8E-83A449BADD20}">
      <dgm:prSet/>
      <dgm:spPr/>
      <dgm:t>
        <a:bodyPr/>
        <a:lstStyle/>
        <a:p>
          <a:endParaRPr lang="en-US"/>
        </a:p>
      </dgm:t>
    </dgm:pt>
    <dgm:pt modelId="{E122FF8E-6BEF-47AB-A531-580C573CEC2A}" type="sibTrans" cxnId="{8FCC0DC1-AAAA-45FB-BD8E-83A449BADD20}">
      <dgm:prSet/>
      <dgm:spPr/>
      <dgm:t>
        <a:bodyPr/>
        <a:lstStyle/>
        <a:p>
          <a:endParaRPr lang="en-US"/>
        </a:p>
      </dgm:t>
    </dgm:pt>
    <dgm:pt modelId="{32334FCD-8AD9-4B8B-80B5-44BDBC3615A7}">
      <dgm:prSet phldrT="[Text]"/>
      <dgm:spPr>
        <a:noFill/>
      </dgm:spPr>
      <dgm:t>
        <a:bodyPr/>
        <a:lstStyle/>
        <a:p>
          <a:r>
            <a:rPr lang="en-US" b="1" dirty="0"/>
            <a:t>System financial condition will be under pressure </a:t>
          </a:r>
          <a:r>
            <a:rPr lang="en-US" dirty="0"/>
            <a:t>for foreseeable future, putting pressure on advocacy resources.</a:t>
          </a:r>
        </a:p>
      </dgm:t>
    </dgm:pt>
    <dgm:pt modelId="{C52D59CD-D0CD-4FBD-8FF1-16236F5F39BF}" type="parTrans" cxnId="{D11B2593-5D4C-4A04-8197-CA3114EBD364}">
      <dgm:prSet/>
      <dgm:spPr/>
      <dgm:t>
        <a:bodyPr/>
        <a:lstStyle/>
        <a:p>
          <a:endParaRPr lang="en-US"/>
        </a:p>
      </dgm:t>
    </dgm:pt>
    <dgm:pt modelId="{42A3C66D-266B-46F4-9431-82C064B7A607}" type="sibTrans" cxnId="{D11B2593-5D4C-4A04-8197-CA3114EBD364}">
      <dgm:prSet/>
      <dgm:spPr/>
      <dgm:t>
        <a:bodyPr/>
        <a:lstStyle/>
        <a:p>
          <a:endParaRPr lang="en-US"/>
        </a:p>
      </dgm:t>
    </dgm:pt>
    <dgm:pt modelId="{311E385A-D42F-4C77-931A-4C232ABF4803}">
      <dgm:prSet phldrT="[Text]"/>
      <dgm:spPr>
        <a:solidFill>
          <a:srgbClr val="33CCCC"/>
        </a:solidFill>
        <a:ln>
          <a:noFill/>
        </a:ln>
      </dgm:spPr>
      <dgm:t>
        <a:bodyPr/>
        <a:lstStyle/>
        <a:p>
          <a:r>
            <a:rPr lang="en-US" dirty="0"/>
            <a:t>Other</a:t>
          </a:r>
        </a:p>
      </dgm:t>
    </dgm:pt>
    <dgm:pt modelId="{AC6720FC-AC27-4319-AAE0-D581AB259422}" type="parTrans" cxnId="{FD2247E0-F7CE-47D3-A40D-83874DDCB577}">
      <dgm:prSet/>
      <dgm:spPr/>
      <dgm:t>
        <a:bodyPr/>
        <a:lstStyle/>
        <a:p>
          <a:endParaRPr lang="en-US"/>
        </a:p>
      </dgm:t>
    </dgm:pt>
    <dgm:pt modelId="{7F9A3083-C479-4D65-851B-C9960EF9826E}" type="sibTrans" cxnId="{FD2247E0-F7CE-47D3-A40D-83874DDCB577}">
      <dgm:prSet/>
      <dgm:spPr/>
      <dgm:t>
        <a:bodyPr/>
        <a:lstStyle/>
        <a:p>
          <a:endParaRPr lang="en-US"/>
        </a:p>
      </dgm:t>
    </dgm:pt>
    <dgm:pt modelId="{1572723A-B0B7-4A1E-96EB-084691BF156F}">
      <dgm:prSet/>
      <dgm:spPr>
        <a:noFill/>
      </dgm:spPr>
      <dgm:t>
        <a:bodyPr/>
        <a:lstStyle/>
        <a:p>
          <a:r>
            <a:rPr lang="en-US" dirty="0"/>
            <a:t>Congress will work on COVID-related matters as well as </a:t>
          </a:r>
          <a:r>
            <a:rPr lang="en-US" b="1" dirty="0"/>
            <a:t>regular order </a:t>
          </a:r>
          <a:r>
            <a:rPr lang="en-US" dirty="0"/>
            <a:t>issues.</a:t>
          </a:r>
        </a:p>
      </dgm:t>
    </dgm:pt>
    <dgm:pt modelId="{A7A2CFD4-7675-4DE7-B8F2-F01F72D21600}" type="parTrans" cxnId="{E7643C79-9E6A-492A-BBF7-67965D459FEA}">
      <dgm:prSet/>
      <dgm:spPr/>
      <dgm:t>
        <a:bodyPr/>
        <a:lstStyle/>
        <a:p>
          <a:endParaRPr lang="en-US"/>
        </a:p>
      </dgm:t>
    </dgm:pt>
    <dgm:pt modelId="{BF3E0935-9B38-495F-9097-416AA1FA016C}" type="sibTrans" cxnId="{E7643C79-9E6A-492A-BBF7-67965D459FEA}">
      <dgm:prSet/>
      <dgm:spPr/>
      <dgm:t>
        <a:bodyPr/>
        <a:lstStyle/>
        <a:p>
          <a:endParaRPr lang="en-US"/>
        </a:p>
      </dgm:t>
    </dgm:pt>
    <dgm:pt modelId="{1490F1D2-DB2F-4129-B26D-0FA56CF1A767}">
      <dgm:prSet/>
      <dgm:spPr>
        <a:noFill/>
      </dgm:spPr>
      <dgm:t>
        <a:bodyPr/>
        <a:lstStyle/>
        <a:p>
          <a:r>
            <a:rPr lang="en-US" dirty="0"/>
            <a:t>With Federal, state and local budgets decimated, </a:t>
          </a:r>
          <a:r>
            <a:rPr lang="en-US" b="1" dirty="0"/>
            <a:t>credit unions will face the most significant threat to the tax status in more than a generation</a:t>
          </a:r>
          <a:r>
            <a:rPr lang="en-US" dirty="0"/>
            <a:t>. </a:t>
          </a:r>
        </a:p>
      </dgm:t>
    </dgm:pt>
    <dgm:pt modelId="{1D9B4295-6C53-41E5-829C-581C603CC23E}" type="parTrans" cxnId="{59CF877E-9B1B-4A85-BBC1-FEA7271B10AA}">
      <dgm:prSet/>
      <dgm:spPr/>
      <dgm:t>
        <a:bodyPr/>
        <a:lstStyle/>
        <a:p>
          <a:endParaRPr lang="en-US"/>
        </a:p>
      </dgm:t>
    </dgm:pt>
    <dgm:pt modelId="{2F73EB97-FB1E-4FDF-95F1-DF5AA7F81770}" type="sibTrans" cxnId="{59CF877E-9B1B-4A85-BBC1-FEA7271B10AA}">
      <dgm:prSet/>
      <dgm:spPr/>
      <dgm:t>
        <a:bodyPr/>
        <a:lstStyle/>
        <a:p>
          <a:endParaRPr lang="en-US"/>
        </a:p>
      </dgm:t>
    </dgm:pt>
    <dgm:pt modelId="{7D0100DC-21AE-4655-B0E1-F2412E592C94}">
      <dgm:prSet phldrT="[Text]"/>
      <dgm:spPr>
        <a:noFill/>
      </dgm:spPr>
      <dgm:t>
        <a:bodyPr/>
        <a:lstStyle/>
        <a:p>
          <a:r>
            <a:rPr lang="en-US" b="1" dirty="0"/>
            <a:t>Consolidation </a:t>
          </a:r>
          <a:r>
            <a:rPr lang="en-US" dirty="0"/>
            <a:t>rates will accelerate.</a:t>
          </a:r>
        </a:p>
      </dgm:t>
    </dgm:pt>
    <dgm:pt modelId="{F84BD0BD-7331-4BE0-B2A1-F426A3F0F7C1}" type="parTrans" cxnId="{287CF277-1EBC-429A-816A-CE1C283B3116}">
      <dgm:prSet/>
      <dgm:spPr/>
      <dgm:t>
        <a:bodyPr/>
        <a:lstStyle/>
        <a:p>
          <a:endParaRPr lang="en-US"/>
        </a:p>
      </dgm:t>
    </dgm:pt>
    <dgm:pt modelId="{52A73566-0549-4D87-8768-C18739ED8A8B}" type="sibTrans" cxnId="{287CF277-1EBC-429A-816A-CE1C283B3116}">
      <dgm:prSet/>
      <dgm:spPr/>
      <dgm:t>
        <a:bodyPr/>
        <a:lstStyle/>
        <a:p>
          <a:endParaRPr lang="en-US"/>
        </a:p>
      </dgm:t>
    </dgm:pt>
    <dgm:pt modelId="{34867469-ED38-4D1B-B72D-3F23108849DB}">
      <dgm:prSet phldrT="[Text]"/>
      <dgm:spPr>
        <a:noFill/>
      </dgm:spPr>
      <dgm:t>
        <a:bodyPr/>
        <a:lstStyle/>
        <a:p>
          <a:r>
            <a:rPr lang="en-US" b="1" dirty="0"/>
            <a:t>Changes to consumer needs, demands, and habits will accelerate</a:t>
          </a:r>
          <a:r>
            <a:rPr lang="en-US" dirty="0"/>
            <a:t>.</a:t>
          </a:r>
        </a:p>
      </dgm:t>
    </dgm:pt>
    <dgm:pt modelId="{12260DD6-0C75-4F38-8339-ED9873FDEBF0}" type="parTrans" cxnId="{7E130832-F5EB-45E5-A655-3D5CC52F1A2B}">
      <dgm:prSet/>
      <dgm:spPr/>
      <dgm:t>
        <a:bodyPr/>
        <a:lstStyle/>
        <a:p>
          <a:endParaRPr lang="en-US"/>
        </a:p>
      </dgm:t>
    </dgm:pt>
    <dgm:pt modelId="{D195B7EF-839B-4403-903E-96FD15A96DAC}" type="sibTrans" cxnId="{7E130832-F5EB-45E5-A655-3D5CC52F1A2B}">
      <dgm:prSet/>
      <dgm:spPr/>
      <dgm:t>
        <a:bodyPr/>
        <a:lstStyle/>
        <a:p>
          <a:endParaRPr lang="en-US"/>
        </a:p>
      </dgm:t>
    </dgm:pt>
    <dgm:pt modelId="{35858A6E-6756-4753-BC8D-924D840BE064}">
      <dgm:prSet phldrT="[Text]"/>
      <dgm:spPr>
        <a:noFill/>
      </dgm:spPr>
      <dgm:t>
        <a:bodyPr/>
        <a:lstStyle/>
        <a:p>
          <a:r>
            <a:rPr lang="en-US" b="1" dirty="0"/>
            <a:t>Large gatherings </a:t>
          </a:r>
          <a:r>
            <a:rPr lang="en-US" dirty="0"/>
            <a:t>will remain complicated.</a:t>
          </a:r>
        </a:p>
      </dgm:t>
    </dgm:pt>
    <dgm:pt modelId="{8A64D888-61C9-4355-97B4-009A5295DF3F}" type="parTrans" cxnId="{5ECC8E25-A263-4098-AEFA-D49AF5633BFA}">
      <dgm:prSet/>
      <dgm:spPr/>
      <dgm:t>
        <a:bodyPr/>
        <a:lstStyle/>
        <a:p>
          <a:endParaRPr lang="en-US"/>
        </a:p>
      </dgm:t>
    </dgm:pt>
    <dgm:pt modelId="{38D560C8-11A0-4EC8-8AC0-FA41F29DB5CF}" type="sibTrans" cxnId="{5ECC8E25-A263-4098-AEFA-D49AF5633BFA}">
      <dgm:prSet/>
      <dgm:spPr/>
      <dgm:t>
        <a:bodyPr/>
        <a:lstStyle/>
        <a:p>
          <a:endParaRPr lang="en-US"/>
        </a:p>
      </dgm:t>
    </dgm:pt>
    <dgm:pt modelId="{1C2EFD84-03F0-45B7-981A-59D36E11D10B}">
      <dgm:prSet phldrT="[Text]"/>
      <dgm:spPr>
        <a:noFill/>
      </dgm:spPr>
      <dgm:t>
        <a:bodyPr/>
        <a:lstStyle/>
        <a:p>
          <a:r>
            <a:rPr lang="en-US" b="1" dirty="0"/>
            <a:t>Virtual hearings and proxy voting</a:t>
          </a:r>
          <a:r>
            <a:rPr lang="en-US" dirty="0"/>
            <a:t> may continue into next year.</a:t>
          </a:r>
        </a:p>
      </dgm:t>
    </dgm:pt>
    <dgm:pt modelId="{503EB70C-1798-4C97-BE1E-8CD1BC44B4CE}" type="parTrans" cxnId="{4F7EE8C5-380F-4148-BB98-25CE6E266BCF}">
      <dgm:prSet/>
      <dgm:spPr/>
      <dgm:t>
        <a:bodyPr/>
        <a:lstStyle/>
        <a:p>
          <a:endParaRPr lang="en-US"/>
        </a:p>
      </dgm:t>
    </dgm:pt>
    <dgm:pt modelId="{35E66E86-DEA6-4D76-8A68-29A0A0EC35E3}" type="sibTrans" cxnId="{4F7EE8C5-380F-4148-BB98-25CE6E266BCF}">
      <dgm:prSet/>
      <dgm:spPr/>
      <dgm:t>
        <a:bodyPr/>
        <a:lstStyle/>
        <a:p>
          <a:endParaRPr lang="en-US"/>
        </a:p>
      </dgm:t>
    </dgm:pt>
    <dgm:pt modelId="{79BEB399-60F9-44BC-ABD4-20B05B0ED175}">
      <dgm:prSet phldrT="[Text]"/>
      <dgm:spPr>
        <a:noFill/>
      </dgm:spPr>
      <dgm:t>
        <a:bodyPr/>
        <a:lstStyle/>
        <a:p>
          <a:r>
            <a:rPr lang="en-US" dirty="0"/>
            <a:t>The </a:t>
          </a:r>
          <a:r>
            <a:rPr lang="en-US" b="1" dirty="0"/>
            <a:t>Capitol campus will be inaccessible </a:t>
          </a:r>
          <a:r>
            <a:rPr lang="en-US" dirty="0"/>
            <a:t>through the end of the year, and perhaps well into next year.</a:t>
          </a:r>
        </a:p>
      </dgm:t>
    </dgm:pt>
    <dgm:pt modelId="{12CFDC74-5CB5-4C06-A806-3A15B681462D}" type="parTrans" cxnId="{58ED7BE4-D033-458A-BB7C-4CE03CD25BA6}">
      <dgm:prSet/>
      <dgm:spPr/>
      <dgm:t>
        <a:bodyPr/>
        <a:lstStyle/>
        <a:p>
          <a:endParaRPr lang="en-US"/>
        </a:p>
      </dgm:t>
    </dgm:pt>
    <dgm:pt modelId="{036AE60E-69FC-40D1-BB83-7F38BA664C32}" type="sibTrans" cxnId="{58ED7BE4-D033-458A-BB7C-4CE03CD25BA6}">
      <dgm:prSet/>
      <dgm:spPr/>
      <dgm:t>
        <a:bodyPr/>
        <a:lstStyle/>
        <a:p>
          <a:endParaRPr lang="en-US"/>
        </a:p>
      </dgm:t>
    </dgm:pt>
    <dgm:pt modelId="{2CE684A4-B7CB-4589-AE31-45C48982C52D}">
      <dgm:prSet phldrT="[Text]"/>
      <dgm:spPr>
        <a:solidFill>
          <a:srgbClr val="33CCCC"/>
        </a:solidFill>
        <a:ln>
          <a:noFill/>
        </a:ln>
      </dgm:spPr>
      <dgm:t>
        <a:bodyPr/>
        <a:lstStyle/>
        <a:p>
          <a:r>
            <a:rPr lang="en-US" dirty="0"/>
            <a:t>Public Health / Economic</a:t>
          </a:r>
        </a:p>
      </dgm:t>
    </dgm:pt>
    <dgm:pt modelId="{CCCDB28F-A88B-4632-8A1F-AEA34506D38B}" type="parTrans" cxnId="{55C3A7E1-B5F6-4F67-B1DA-44B75097455C}">
      <dgm:prSet/>
      <dgm:spPr/>
      <dgm:t>
        <a:bodyPr/>
        <a:lstStyle/>
        <a:p>
          <a:endParaRPr lang="en-US"/>
        </a:p>
      </dgm:t>
    </dgm:pt>
    <dgm:pt modelId="{F48AF182-2BA4-4533-8384-255105D903E1}" type="sibTrans" cxnId="{55C3A7E1-B5F6-4F67-B1DA-44B75097455C}">
      <dgm:prSet/>
      <dgm:spPr/>
      <dgm:t>
        <a:bodyPr/>
        <a:lstStyle/>
        <a:p>
          <a:endParaRPr lang="en-US"/>
        </a:p>
      </dgm:t>
    </dgm:pt>
    <dgm:pt modelId="{A0A4E0E0-F7A0-4331-A995-AE99B558651A}">
      <dgm:prSet phldrT="[Text]"/>
      <dgm:spPr>
        <a:noFill/>
      </dgm:spPr>
      <dgm:t>
        <a:bodyPr/>
        <a:lstStyle/>
        <a:p>
          <a:r>
            <a:rPr lang="en-US" dirty="0"/>
            <a:t>COVID-19 related </a:t>
          </a:r>
          <a:r>
            <a:rPr lang="en-US" b="1" dirty="0"/>
            <a:t>public health and economic crises will continue into 2021</a:t>
          </a:r>
          <a:r>
            <a:rPr lang="en-US" dirty="0"/>
            <a:t> and likely beyond.</a:t>
          </a:r>
        </a:p>
      </dgm:t>
    </dgm:pt>
    <dgm:pt modelId="{A7A540CE-8E6E-42B6-90A2-FB123039437B}" type="parTrans" cxnId="{790F8CAB-F6CA-4DFD-977C-3EB8B1753F17}">
      <dgm:prSet/>
      <dgm:spPr/>
      <dgm:t>
        <a:bodyPr/>
        <a:lstStyle/>
        <a:p>
          <a:endParaRPr lang="en-US"/>
        </a:p>
      </dgm:t>
    </dgm:pt>
    <dgm:pt modelId="{036D64DB-8482-4D12-A777-914B260D36E7}" type="sibTrans" cxnId="{790F8CAB-F6CA-4DFD-977C-3EB8B1753F17}">
      <dgm:prSet/>
      <dgm:spPr/>
      <dgm:t>
        <a:bodyPr/>
        <a:lstStyle/>
        <a:p>
          <a:endParaRPr lang="en-US"/>
        </a:p>
      </dgm:t>
    </dgm:pt>
    <dgm:pt modelId="{C66C4297-2039-4365-A848-82EC58C13632}">
      <dgm:prSet phldrT="[Text]"/>
      <dgm:spPr>
        <a:noFill/>
      </dgm:spPr>
      <dgm:t>
        <a:bodyPr/>
        <a:lstStyle/>
        <a:p>
          <a:r>
            <a:rPr lang="en-US" b="1" dirty="0"/>
            <a:t>No vaccine or therapeutic remedy </a:t>
          </a:r>
          <a:r>
            <a:rPr lang="en-US" dirty="0"/>
            <a:t>will be widely available for the foreseeable future.</a:t>
          </a:r>
        </a:p>
      </dgm:t>
    </dgm:pt>
    <dgm:pt modelId="{0474369C-11BB-4D3C-8E44-843F07F81E0F}" type="parTrans" cxnId="{E328226E-F75E-4558-8D76-2B55A872DEF8}">
      <dgm:prSet/>
      <dgm:spPr/>
      <dgm:t>
        <a:bodyPr/>
        <a:lstStyle/>
        <a:p>
          <a:endParaRPr lang="en-US"/>
        </a:p>
      </dgm:t>
    </dgm:pt>
    <dgm:pt modelId="{0460891B-2D95-4715-9720-A76D301CC30F}" type="sibTrans" cxnId="{E328226E-F75E-4558-8D76-2B55A872DEF8}">
      <dgm:prSet/>
      <dgm:spPr/>
      <dgm:t>
        <a:bodyPr/>
        <a:lstStyle/>
        <a:p>
          <a:endParaRPr lang="en-US"/>
        </a:p>
      </dgm:t>
    </dgm:pt>
    <dgm:pt modelId="{9EBEC15C-5CC0-46D8-AC1D-841643B9B1AD}">
      <dgm:prSet phldrT="[Text]"/>
      <dgm:spPr>
        <a:noFill/>
      </dgm:spPr>
      <dgm:t>
        <a:bodyPr/>
        <a:lstStyle/>
        <a:p>
          <a:r>
            <a:rPr lang="en-US" dirty="0"/>
            <a:t>The </a:t>
          </a:r>
          <a:r>
            <a:rPr lang="en-US" b="1" dirty="0"/>
            <a:t>Federal Reserve will continue to pump money </a:t>
          </a:r>
          <a:r>
            <a:rPr lang="en-US" dirty="0"/>
            <a:t>into the economy.</a:t>
          </a:r>
        </a:p>
      </dgm:t>
    </dgm:pt>
    <dgm:pt modelId="{1B8BD74E-2703-4290-9CEB-48996F747DCA}" type="parTrans" cxnId="{7E712E67-A326-4397-A5EB-EEA6742B8CE0}">
      <dgm:prSet/>
      <dgm:spPr/>
      <dgm:t>
        <a:bodyPr/>
        <a:lstStyle/>
        <a:p>
          <a:endParaRPr lang="en-US"/>
        </a:p>
      </dgm:t>
    </dgm:pt>
    <dgm:pt modelId="{AE5F67F3-580A-4A06-B195-069BA6B8AEB3}" type="sibTrans" cxnId="{7E712E67-A326-4397-A5EB-EEA6742B8CE0}">
      <dgm:prSet/>
      <dgm:spPr/>
      <dgm:t>
        <a:bodyPr/>
        <a:lstStyle/>
        <a:p>
          <a:endParaRPr lang="en-US"/>
        </a:p>
      </dgm:t>
    </dgm:pt>
    <dgm:pt modelId="{597B4D80-7095-43E0-ADDB-C1BA9A90CC2D}">
      <dgm:prSet phldrT="[Text]"/>
      <dgm:spPr>
        <a:noFill/>
      </dgm:spPr>
      <dgm:t>
        <a:bodyPr/>
        <a:lstStyle/>
        <a:p>
          <a:r>
            <a:rPr lang="en-US" dirty="0"/>
            <a:t>The </a:t>
          </a:r>
          <a:r>
            <a:rPr lang="en-US" b="1" dirty="0"/>
            <a:t>2024 presidential campaign </a:t>
          </a:r>
          <a:r>
            <a:rPr lang="en-US" dirty="0"/>
            <a:t>starts in January.</a:t>
          </a:r>
        </a:p>
      </dgm:t>
    </dgm:pt>
    <dgm:pt modelId="{F4463E10-FBE4-4926-9C80-18894A29472A}" type="parTrans" cxnId="{1232878D-9428-4EF1-966D-2F322085ADF8}">
      <dgm:prSet/>
      <dgm:spPr/>
      <dgm:t>
        <a:bodyPr/>
        <a:lstStyle/>
        <a:p>
          <a:endParaRPr lang="en-US"/>
        </a:p>
      </dgm:t>
    </dgm:pt>
    <dgm:pt modelId="{09289585-4B19-4099-95B7-C1C5E18197F4}" type="sibTrans" cxnId="{1232878D-9428-4EF1-966D-2F322085ADF8}">
      <dgm:prSet/>
      <dgm:spPr/>
      <dgm:t>
        <a:bodyPr/>
        <a:lstStyle/>
        <a:p>
          <a:endParaRPr lang="en-US"/>
        </a:p>
      </dgm:t>
    </dgm:pt>
    <dgm:pt modelId="{BCB9E345-5538-45D5-B117-6234731B6519}">
      <dgm:prSet phldrT="[Text]"/>
      <dgm:spPr>
        <a:noFill/>
      </dgm:spPr>
      <dgm:t>
        <a:bodyPr/>
        <a:lstStyle/>
        <a:p>
          <a:r>
            <a:rPr lang="en-US" dirty="0"/>
            <a:t>Unlike 2008, the financial services industry didn’t start the fire; </a:t>
          </a:r>
          <a:r>
            <a:rPr lang="en-US"/>
            <a:t>so </a:t>
          </a:r>
          <a:r>
            <a:rPr lang="en-US" b="1"/>
            <a:t>post-crisis </a:t>
          </a:r>
          <a:r>
            <a:rPr lang="en-US" b="1" dirty="0"/>
            <a:t>policy will likely focus on pandemic preparation and health care</a:t>
          </a:r>
          <a:r>
            <a:rPr lang="en-US" dirty="0"/>
            <a:t>.</a:t>
          </a:r>
        </a:p>
      </dgm:t>
    </dgm:pt>
    <dgm:pt modelId="{13521444-A578-4DCB-98D6-BCB825755540}" type="parTrans" cxnId="{C22C0BC0-4E5C-46A2-9F53-C77E388D64EC}">
      <dgm:prSet/>
      <dgm:spPr/>
      <dgm:t>
        <a:bodyPr/>
        <a:lstStyle/>
        <a:p>
          <a:endParaRPr lang="en-US"/>
        </a:p>
      </dgm:t>
    </dgm:pt>
    <dgm:pt modelId="{3310E061-EC4C-4542-ACBD-A7E3EBFA6097}" type="sibTrans" cxnId="{C22C0BC0-4E5C-46A2-9F53-C77E388D64EC}">
      <dgm:prSet/>
      <dgm:spPr/>
      <dgm:t>
        <a:bodyPr/>
        <a:lstStyle/>
        <a:p>
          <a:endParaRPr lang="en-US"/>
        </a:p>
      </dgm:t>
    </dgm:pt>
    <dgm:pt modelId="{DC0105AA-4AE3-44E6-8BB6-7D6BADF1D3AF}" type="pres">
      <dgm:prSet presAssocID="{7017C91C-E739-4FF5-AB7F-19841CB1EDB1}" presName="Name0" presStyleCnt="0">
        <dgm:presLayoutVars>
          <dgm:dir/>
          <dgm:animLvl val="lvl"/>
          <dgm:resizeHandles val="exact"/>
        </dgm:presLayoutVars>
      </dgm:prSet>
      <dgm:spPr/>
    </dgm:pt>
    <dgm:pt modelId="{56427C5C-303E-4C4C-991C-AE21C8E77B1B}" type="pres">
      <dgm:prSet presAssocID="{2CE684A4-B7CB-4589-AE31-45C48982C52D}" presName="composite" presStyleCnt="0"/>
      <dgm:spPr/>
    </dgm:pt>
    <dgm:pt modelId="{3CBDBD5C-4A36-492B-B34A-8EC87239102A}" type="pres">
      <dgm:prSet presAssocID="{2CE684A4-B7CB-4589-AE31-45C48982C52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64AA4E1-FDE7-4CAA-8BFC-D76B2A74E12E}" type="pres">
      <dgm:prSet presAssocID="{2CE684A4-B7CB-4589-AE31-45C48982C52D}" presName="desTx" presStyleLbl="alignAccFollowNode1" presStyleIdx="0" presStyleCnt="4">
        <dgm:presLayoutVars>
          <dgm:bulletEnabled val="1"/>
        </dgm:presLayoutVars>
      </dgm:prSet>
      <dgm:spPr/>
    </dgm:pt>
    <dgm:pt modelId="{10D64D41-FBF8-429F-8647-3397685D48FF}" type="pres">
      <dgm:prSet presAssocID="{F48AF182-2BA4-4533-8384-255105D903E1}" presName="space" presStyleCnt="0"/>
      <dgm:spPr/>
    </dgm:pt>
    <dgm:pt modelId="{61F3E03A-F5CB-4197-A4A3-5177742108B0}" type="pres">
      <dgm:prSet presAssocID="{30821797-72AA-45F4-8198-549C9DDE5FDA}" presName="composite" presStyleCnt="0"/>
      <dgm:spPr/>
    </dgm:pt>
    <dgm:pt modelId="{86709012-FC7C-435D-A5CA-78507C7938B0}" type="pres">
      <dgm:prSet presAssocID="{30821797-72AA-45F4-8198-549C9DDE5FD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64E227D-768B-4743-B142-CCAD6166B77D}" type="pres">
      <dgm:prSet presAssocID="{30821797-72AA-45F4-8198-549C9DDE5FDA}" presName="desTx" presStyleLbl="alignAccFollowNode1" presStyleIdx="1" presStyleCnt="4">
        <dgm:presLayoutVars>
          <dgm:bulletEnabled val="1"/>
        </dgm:presLayoutVars>
      </dgm:prSet>
      <dgm:spPr/>
    </dgm:pt>
    <dgm:pt modelId="{6FA034C3-5D3F-41C8-86A0-7A144E156FD3}" type="pres">
      <dgm:prSet presAssocID="{D8A41177-8488-431E-BD82-81B01551E248}" presName="space" presStyleCnt="0"/>
      <dgm:spPr/>
    </dgm:pt>
    <dgm:pt modelId="{2AB6A327-3C25-4D06-8184-FFABBBF87D0B}" type="pres">
      <dgm:prSet presAssocID="{4B01273C-7D9F-4707-ACC7-0D2BD883CA91}" presName="composite" presStyleCnt="0"/>
      <dgm:spPr/>
    </dgm:pt>
    <dgm:pt modelId="{5EEA5910-D37B-47D6-A63D-55FE139CEDFA}" type="pres">
      <dgm:prSet presAssocID="{4B01273C-7D9F-4707-ACC7-0D2BD883CA9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D367610-2B24-43BC-B38D-8DAFF1A661A4}" type="pres">
      <dgm:prSet presAssocID="{4B01273C-7D9F-4707-ACC7-0D2BD883CA91}" presName="desTx" presStyleLbl="alignAccFollowNode1" presStyleIdx="2" presStyleCnt="4">
        <dgm:presLayoutVars>
          <dgm:bulletEnabled val="1"/>
        </dgm:presLayoutVars>
      </dgm:prSet>
      <dgm:spPr/>
    </dgm:pt>
    <dgm:pt modelId="{21CF7A41-7CFD-479B-8437-56ED97C65211}" type="pres">
      <dgm:prSet presAssocID="{E122FF8E-6BEF-47AB-A531-580C573CEC2A}" presName="space" presStyleCnt="0"/>
      <dgm:spPr/>
    </dgm:pt>
    <dgm:pt modelId="{905BC3FE-55BE-49AB-A8B8-3C3B3CD3FB17}" type="pres">
      <dgm:prSet presAssocID="{311E385A-D42F-4C77-931A-4C232ABF4803}" presName="composite" presStyleCnt="0"/>
      <dgm:spPr/>
    </dgm:pt>
    <dgm:pt modelId="{6B3C7F35-B1C0-4B19-9279-A0D7C6C1BEF3}" type="pres">
      <dgm:prSet presAssocID="{311E385A-D42F-4C77-931A-4C232ABF480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8906B85-027E-4D0D-B550-567C7F180A99}" type="pres">
      <dgm:prSet presAssocID="{311E385A-D42F-4C77-931A-4C232ABF480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207E106-7868-4400-9558-4B97994738EE}" type="presOf" srcId="{1C2EFD84-03F0-45B7-981A-59D36E11D10B}" destId="{E8906B85-027E-4D0D-B550-567C7F180A99}" srcOrd="0" destOrd="1" presId="urn:microsoft.com/office/officeart/2005/8/layout/hList1"/>
    <dgm:cxn modelId="{06340D0E-C48B-4515-B542-866B9F268D4D}" type="presOf" srcId="{BCB9E345-5538-45D5-B117-6234731B6519}" destId="{464AA4E1-FDE7-4CAA-8BFC-D76B2A74E12E}" srcOrd="0" destOrd="1" presId="urn:microsoft.com/office/officeart/2005/8/layout/hList1"/>
    <dgm:cxn modelId="{C8C0F11C-5FDF-4A82-9A73-A41DFD129725}" type="presOf" srcId="{34867469-ED38-4D1B-B72D-3F23108849DB}" destId="{9D367610-2B24-43BC-B38D-8DAFF1A661A4}" srcOrd="0" destOrd="2" presId="urn:microsoft.com/office/officeart/2005/8/layout/hList1"/>
    <dgm:cxn modelId="{ECEB2520-6294-43B7-90AB-949F400392F5}" type="presOf" srcId="{35858A6E-6756-4753-BC8D-924D840BE064}" destId="{E8906B85-027E-4D0D-B550-567C7F180A99}" srcOrd="0" destOrd="2" presId="urn:microsoft.com/office/officeart/2005/8/layout/hList1"/>
    <dgm:cxn modelId="{5ECC8E25-A263-4098-AEFA-D49AF5633BFA}" srcId="{311E385A-D42F-4C77-931A-4C232ABF4803}" destId="{35858A6E-6756-4753-BC8D-924D840BE064}" srcOrd="2" destOrd="0" parTransId="{8A64D888-61C9-4355-97B4-009A5295DF3F}" sibTransId="{38D560C8-11A0-4EC8-8AC0-FA41F29DB5CF}"/>
    <dgm:cxn modelId="{4A60272B-AB6F-441C-82B2-F3D86FB76D8E}" type="presOf" srcId="{C66C4297-2039-4365-A848-82EC58C13632}" destId="{464AA4E1-FDE7-4CAA-8BFC-D76B2A74E12E}" srcOrd="0" destOrd="2" presId="urn:microsoft.com/office/officeart/2005/8/layout/hList1"/>
    <dgm:cxn modelId="{7E130832-F5EB-45E5-A655-3D5CC52F1A2B}" srcId="{4B01273C-7D9F-4707-ACC7-0D2BD883CA91}" destId="{34867469-ED38-4D1B-B72D-3F23108849DB}" srcOrd="2" destOrd="0" parTransId="{12260DD6-0C75-4F38-8339-ED9873FDEBF0}" sibTransId="{D195B7EF-839B-4403-903E-96FD15A96DAC}"/>
    <dgm:cxn modelId="{A498F033-07CE-406C-A3F8-99A488DF935A}" srcId="{30821797-72AA-45F4-8198-549C9DDE5FDA}" destId="{F638AAF3-AF7A-4E80-8DC1-463A66A1C539}" srcOrd="0" destOrd="0" parTransId="{1E5B2939-F835-48D1-87B3-38DCDADE69A2}" sibTransId="{699B8E70-BC36-4B5C-8D46-588BD20CF8D0}"/>
    <dgm:cxn modelId="{3B54793C-2461-4585-8ADE-748E267E06EC}" type="presOf" srcId="{32334FCD-8AD9-4B8B-80B5-44BDBC3615A7}" destId="{9D367610-2B24-43BC-B38D-8DAFF1A661A4}" srcOrd="0" destOrd="0" presId="urn:microsoft.com/office/officeart/2005/8/layout/hList1"/>
    <dgm:cxn modelId="{7E712E67-A326-4397-A5EB-EEA6742B8CE0}" srcId="{2CE684A4-B7CB-4589-AE31-45C48982C52D}" destId="{9EBEC15C-5CC0-46D8-AC1D-841643B9B1AD}" srcOrd="3" destOrd="0" parTransId="{1B8BD74E-2703-4290-9CEB-48996F747DCA}" sibTransId="{AE5F67F3-580A-4A06-B195-069BA6B8AEB3}"/>
    <dgm:cxn modelId="{662EBA47-3C97-4114-981E-112DA5B625D9}" type="presOf" srcId="{A0A4E0E0-F7A0-4331-A995-AE99B558651A}" destId="{464AA4E1-FDE7-4CAA-8BFC-D76B2A74E12E}" srcOrd="0" destOrd="0" presId="urn:microsoft.com/office/officeart/2005/8/layout/hList1"/>
    <dgm:cxn modelId="{E328226E-F75E-4558-8D76-2B55A872DEF8}" srcId="{2CE684A4-B7CB-4589-AE31-45C48982C52D}" destId="{C66C4297-2039-4365-A848-82EC58C13632}" srcOrd="2" destOrd="0" parTransId="{0474369C-11BB-4D3C-8E44-843F07F81E0F}" sibTransId="{0460891B-2D95-4715-9720-A76D301CC30F}"/>
    <dgm:cxn modelId="{287CF277-1EBC-429A-816A-CE1C283B3116}" srcId="{4B01273C-7D9F-4707-ACC7-0D2BD883CA91}" destId="{7D0100DC-21AE-4655-B0E1-F2412E592C94}" srcOrd="1" destOrd="0" parTransId="{F84BD0BD-7331-4BE0-B2A1-F426A3F0F7C1}" sibTransId="{52A73566-0549-4D87-8768-C18739ED8A8B}"/>
    <dgm:cxn modelId="{E7643C79-9E6A-492A-BBF7-67965D459FEA}" srcId="{30821797-72AA-45F4-8198-549C9DDE5FDA}" destId="{1572723A-B0B7-4A1E-96EB-084691BF156F}" srcOrd="2" destOrd="0" parTransId="{A7A2CFD4-7675-4DE7-B8F2-F01F72D21600}" sibTransId="{BF3E0935-9B38-495F-9097-416AA1FA016C}"/>
    <dgm:cxn modelId="{59CF877E-9B1B-4A85-BBC1-FEA7271B10AA}" srcId="{30821797-72AA-45F4-8198-549C9DDE5FDA}" destId="{1490F1D2-DB2F-4129-B26D-0FA56CF1A767}" srcOrd="3" destOrd="0" parTransId="{1D9B4295-6C53-41E5-829C-581C603CC23E}" sibTransId="{2F73EB97-FB1E-4FDF-95F1-DF5AA7F81770}"/>
    <dgm:cxn modelId="{DB17CD85-E94A-40A0-ADDF-98C1C478D1EB}" type="presOf" srcId="{7D0100DC-21AE-4655-B0E1-F2412E592C94}" destId="{9D367610-2B24-43BC-B38D-8DAFF1A661A4}" srcOrd="0" destOrd="1" presId="urn:microsoft.com/office/officeart/2005/8/layout/hList1"/>
    <dgm:cxn modelId="{082A9688-786C-4FCD-97C3-176CF52BB4B5}" type="presOf" srcId="{597B4D80-7095-43E0-ADDB-C1BA9A90CC2D}" destId="{B64E227D-768B-4743-B142-CCAD6166B77D}" srcOrd="0" destOrd="1" presId="urn:microsoft.com/office/officeart/2005/8/layout/hList1"/>
    <dgm:cxn modelId="{98923A89-A286-477A-B414-6B9186906E1D}" type="presOf" srcId="{2CE684A4-B7CB-4589-AE31-45C48982C52D}" destId="{3CBDBD5C-4A36-492B-B34A-8EC87239102A}" srcOrd="0" destOrd="0" presId="urn:microsoft.com/office/officeart/2005/8/layout/hList1"/>
    <dgm:cxn modelId="{1232878D-9428-4EF1-966D-2F322085ADF8}" srcId="{30821797-72AA-45F4-8198-549C9DDE5FDA}" destId="{597B4D80-7095-43E0-ADDB-C1BA9A90CC2D}" srcOrd="1" destOrd="0" parTransId="{F4463E10-FBE4-4926-9C80-18894A29472A}" sibTransId="{09289585-4B19-4099-95B7-C1C5E18197F4}"/>
    <dgm:cxn modelId="{F8C52C92-8823-4E65-B8CA-7272AE801DC4}" type="presOf" srcId="{4B01273C-7D9F-4707-ACC7-0D2BD883CA91}" destId="{5EEA5910-D37B-47D6-A63D-55FE139CEDFA}" srcOrd="0" destOrd="0" presId="urn:microsoft.com/office/officeart/2005/8/layout/hList1"/>
    <dgm:cxn modelId="{D11B2593-5D4C-4A04-8197-CA3114EBD364}" srcId="{4B01273C-7D9F-4707-ACC7-0D2BD883CA91}" destId="{32334FCD-8AD9-4B8B-80B5-44BDBC3615A7}" srcOrd="0" destOrd="0" parTransId="{C52D59CD-D0CD-4FBD-8FF1-16236F5F39BF}" sibTransId="{42A3C66D-266B-46F4-9431-82C064B7A607}"/>
    <dgm:cxn modelId="{F6DEB1A1-8AA3-416B-B563-53CE7B87F4E6}" srcId="{7017C91C-E739-4FF5-AB7F-19841CB1EDB1}" destId="{30821797-72AA-45F4-8198-549C9DDE5FDA}" srcOrd="1" destOrd="0" parTransId="{37FAD2D1-6A58-4FAE-A251-656C19B87934}" sibTransId="{D8A41177-8488-431E-BD82-81B01551E248}"/>
    <dgm:cxn modelId="{790F8CAB-F6CA-4DFD-977C-3EB8B1753F17}" srcId="{2CE684A4-B7CB-4589-AE31-45C48982C52D}" destId="{A0A4E0E0-F7A0-4331-A995-AE99B558651A}" srcOrd="0" destOrd="0" parTransId="{A7A540CE-8E6E-42B6-90A2-FB123039437B}" sibTransId="{036D64DB-8482-4D12-A777-914B260D36E7}"/>
    <dgm:cxn modelId="{49D4E7AB-35CA-4A83-BB50-8035DDFF36B4}" type="presOf" srcId="{1572723A-B0B7-4A1E-96EB-084691BF156F}" destId="{B64E227D-768B-4743-B142-CCAD6166B77D}" srcOrd="0" destOrd="2" presId="urn:microsoft.com/office/officeart/2005/8/layout/hList1"/>
    <dgm:cxn modelId="{5E95FFAB-A7B6-4ECC-9403-648CB0A1B9DD}" type="presOf" srcId="{F638AAF3-AF7A-4E80-8DC1-463A66A1C539}" destId="{B64E227D-768B-4743-B142-CCAD6166B77D}" srcOrd="0" destOrd="0" presId="urn:microsoft.com/office/officeart/2005/8/layout/hList1"/>
    <dgm:cxn modelId="{C22C0BC0-4E5C-46A2-9F53-C77E388D64EC}" srcId="{2CE684A4-B7CB-4589-AE31-45C48982C52D}" destId="{BCB9E345-5538-45D5-B117-6234731B6519}" srcOrd="1" destOrd="0" parTransId="{13521444-A578-4DCB-98D6-BCB825755540}" sibTransId="{3310E061-EC4C-4542-ACBD-A7E3EBFA6097}"/>
    <dgm:cxn modelId="{8FCC0DC1-AAAA-45FB-BD8E-83A449BADD20}" srcId="{7017C91C-E739-4FF5-AB7F-19841CB1EDB1}" destId="{4B01273C-7D9F-4707-ACC7-0D2BD883CA91}" srcOrd="2" destOrd="0" parTransId="{93DC9582-AF6E-4D8F-822A-78A823D25505}" sibTransId="{E122FF8E-6BEF-47AB-A531-580C573CEC2A}"/>
    <dgm:cxn modelId="{4F7EE8C5-380F-4148-BB98-25CE6E266BCF}" srcId="{311E385A-D42F-4C77-931A-4C232ABF4803}" destId="{1C2EFD84-03F0-45B7-981A-59D36E11D10B}" srcOrd="1" destOrd="0" parTransId="{503EB70C-1798-4C97-BE1E-8CD1BC44B4CE}" sibTransId="{35E66E86-DEA6-4D76-8A68-29A0A0EC35E3}"/>
    <dgm:cxn modelId="{B4D0F2CE-4080-4DD7-B889-36FAE67FF14E}" type="presOf" srcId="{1490F1D2-DB2F-4129-B26D-0FA56CF1A767}" destId="{B64E227D-768B-4743-B142-CCAD6166B77D}" srcOrd="0" destOrd="3" presId="urn:microsoft.com/office/officeart/2005/8/layout/hList1"/>
    <dgm:cxn modelId="{A07D0CD5-D647-4FFB-9404-1E88FC806B0B}" type="presOf" srcId="{311E385A-D42F-4C77-931A-4C232ABF4803}" destId="{6B3C7F35-B1C0-4B19-9279-A0D7C6C1BEF3}" srcOrd="0" destOrd="0" presId="urn:microsoft.com/office/officeart/2005/8/layout/hList1"/>
    <dgm:cxn modelId="{25E6E5DD-EE15-4CB5-8C2A-70E32908463E}" type="presOf" srcId="{79BEB399-60F9-44BC-ABD4-20B05B0ED175}" destId="{E8906B85-027E-4D0D-B550-567C7F180A99}" srcOrd="0" destOrd="0" presId="urn:microsoft.com/office/officeart/2005/8/layout/hList1"/>
    <dgm:cxn modelId="{FD2247E0-F7CE-47D3-A40D-83874DDCB577}" srcId="{7017C91C-E739-4FF5-AB7F-19841CB1EDB1}" destId="{311E385A-D42F-4C77-931A-4C232ABF4803}" srcOrd="3" destOrd="0" parTransId="{AC6720FC-AC27-4319-AAE0-D581AB259422}" sibTransId="{7F9A3083-C479-4D65-851B-C9960EF9826E}"/>
    <dgm:cxn modelId="{55C3A7E1-B5F6-4F67-B1DA-44B75097455C}" srcId="{7017C91C-E739-4FF5-AB7F-19841CB1EDB1}" destId="{2CE684A4-B7CB-4589-AE31-45C48982C52D}" srcOrd="0" destOrd="0" parTransId="{CCCDB28F-A88B-4632-8A1F-AEA34506D38B}" sibTransId="{F48AF182-2BA4-4533-8384-255105D903E1}"/>
    <dgm:cxn modelId="{58ED7BE4-D033-458A-BB7C-4CE03CD25BA6}" srcId="{311E385A-D42F-4C77-931A-4C232ABF4803}" destId="{79BEB399-60F9-44BC-ABD4-20B05B0ED175}" srcOrd="0" destOrd="0" parTransId="{12CFDC74-5CB5-4C06-A806-3A15B681462D}" sibTransId="{036AE60E-69FC-40D1-BB83-7F38BA664C32}"/>
    <dgm:cxn modelId="{B84C1FEC-F862-43AF-A035-FC100C093D44}" type="presOf" srcId="{30821797-72AA-45F4-8198-549C9DDE5FDA}" destId="{86709012-FC7C-435D-A5CA-78507C7938B0}" srcOrd="0" destOrd="0" presId="urn:microsoft.com/office/officeart/2005/8/layout/hList1"/>
    <dgm:cxn modelId="{90A432F0-D780-4744-9F2C-972BCC10D595}" type="presOf" srcId="{9EBEC15C-5CC0-46D8-AC1D-841643B9B1AD}" destId="{464AA4E1-FDE7-4CAA-8BFC-D76B2A74E12E}" srcOrd="0" destOrd="3" presId="urn:microsoft.com/office/officeart/2005/8/layout/hList1"/>
    <dgm:cxn modelId="{96B3E7FB-7AD9-4C08-BB06-3A92E71D7CE6}" type="presOf" srcId="{7017C91C-E739-4FF5-AB7F-19841CB1EDB1}" destId="{DC0105AA-4AE3-44E6-8BB6-7D6BADF1D3AF}" srcOrd="0" destOrd="0" presId="urn:microsoft.com/office/officeart/2005/8/layout/hList1"/>
    <dgm:cxn modelId="{44B12A5C-B663-42FD-9845-45229C5AC196}" type="presParOf" srcId="{DC0105AA-4AE3-44E6-8BB6-7D6BADF1D3AF}" destId="{56427C5C-303E-4C4C-991C-AE21C8E77B1B}" srcOrd="0" destOrd="0" presId="urn:microsoft.com/office/officeart/2005/8/layout/hList1"/>
    <dgm:cxn modelId="{FD6BE330-0473-44E3-8342-9D668807D5C1}" type="presParOf" srcId="{56427C5C-303E-4C4C-991C-AE21C8E77B1B}" destId="{3CBDBD5C-4A36-492B-B34A-8EC87239102A}" srcOrd="0" destOrd="0" presId="urn:microsoft.com/office/officeart/2005/8/layout/hList1"/>
    <dgm:cxn modelId="{C7549747-1A5E-4F14-BA86-C0B188BF8B05}" type="presParOf" srcId="{56427C5C-303E-4C4C-991C-AE21C8E77B1B}" destId="{464AA4E1-FDE7-4CAA-8BFC-D76B2A74E12E}" srcOrd="1" destOrd="0" presId="urn:microsoft.com/office/officeart/2005/8/layout/hList1"/>
    <dgm:cxn modelId="{0D92E31A-BBCD-421A-9072-2BE8F2A6300F}" type="presParOf" srcId="{DC0105AA-4AE3-44E6-8BB6-7D6BADF1D3AF}" destId="{10D64D41-FBF8-429F-8647-3397685D48FF}" srcOrd="1" destOrd="0" presId="urn:microsoft.com/office/officeart/2005/8/layout/hList1"/>
    <dgm:cxn modelId="{55B38E4F-6146-4F69-B198-23B91352E3C5}" type="presParOf" srcId="{DC0105AA-4AE3-44E6-8BB6-7D6BADF1D3AF}" destId="{61F3E03A-F5CB-4197-A4A3-5177742108B0}" srcOrd="2" destOrd="0" presId="urn:microsoft.com/office/officeart/2005/8/layout/hList1"/>
    <dgm:cxn modelId="{990EF0BD-810C-4B56-8ADB-CB7E5D5B45C8}" type="presParOf" srcId="{61F3E03A-F5CB-4197-A4A3-5177742108B0}" destId="{86709012-FC7C-435D-A5CA-78507C7938B0}" srcOrd="0" destOrd="0" presId="urn:microsoft.com/office/officeart/2005/8/layout/hList1"/>
    <dgm:cxn modelId="{4B4768FC-FC74-4C67-957F-49F0FA8C81A0}" type="presParOf" srcId="{61F3E03A-F5CB-4197-A4A3-5177742108B0}" destId="{B64E227D-768B-4743-B142-CCAD6166B77D}" srcOrd="1" destOrd="0" presId="urn:microsoft.com/office/officeart/2005/8/layout/hList1"/>
    <dgm:cxn modelId="{6E62982B-342E-4956-85BD-52D089F7990F}" type="presParOf" srcId="{DC0105AA-4AE3-44E6-8BB6-7D6BADF1D3AF}" destId="{6FA034C3-5D3F-41C8-86A0-7A144E156FD3}" srcOrd="3" destOrd="0" presId="urn:microsoft.com/office/officeart/2005/8/layout/hList1"/>
    <dgm:cxn modelId="{00092654-04E3-40AA-A76D-DD3950CFB31A}" type="presParOf" srcId="{DC0105AA-4AE3-44E6-8BB6-7D6BADF1D3AF}" destId="{2AB6A327-3C25-4D06-8184-FFABBBF87D0B}" srcOrd="4" destOrd="0" presId="urn:microsoft.com/office/officeart/2005/8/layout/hList1"/>
    <dgm:cxn modelId="{326FEDC1-276C-4DD1-ACB9-699009675CC8}" type="presParOf" srcId="{2AB6A327-3C25-4D06-8184-FFABBBF87D0B}" destId="{5EEA5910-D37B-47D6-A63D-55FE139CEDFA}" srcOrd="0" destOrd="0" presId="urn:microsoft.com/office/officeart/2005/8/layout/hList1"/>
    <dgm:cxn modelId="{0E318D03-DAA8-4C80-B948-9685B520E51B}" type="presParOf" srcId="{2AB6A327-3C25-4D06-8184-FFABBBF87D0B}" destId="{9D367610-2B24-43BC-B38D-8DAFF1A661A4}" srcOrd="1" destOrd="0" presId="urn:microsoft.com/office/officeart/2005/8/layout/hList1"/>
    <dgm:cxn modelId="{55D31A61-3AAC-404E-9302-6BDD29428F7D}" type="presParOf" srcId="{DC0105AA-4AE3-44E6-8BB6-7D6BADF1D3AF}" destId="{21CF7A41-7CFD-479B-8437-56ED97C65211}" srcOrd="5" destOrd="0" presId="urn:microsoft.com/office/officeart/2005/8/layout/hList1"/>
    <dgm:cxn modelId="{30E9E0FC-AA24-4AF7-9972-64A4209D436A}" type="presParOf" srcId="{DC0105AA-4AE3-44E6-8BB6-7D6BADF1D3AF}" destId="{905BC3FE-55BE-49AB-A8B8-3C3B3CD3FB17}" srcOrd="6" destOrd="0" presId="urn:microsoft.com/office/officeart/2005/8/layout/hList1"/>
    <dgm:cxn modelId="{34F86787-D5D0-4A9B-B4EA-4415DE521DD6}" type="presParOf" srcId="{905BC3FE-55BE-49AB-A8B8-3C3B3CD3FB17}" destId="{6B3C7F35-B1C0-4B19-9279-A0D7C6C1BEF3}" srcOrd="0" destOrd="0" presId="urn:microsoft.com/office/officeart/2005/8/layout/hList1"/>
    <dgm:cxn modelId="{4291CF30-BB67-41B0-8BF9-53EDAD2637F1}" type="presParOf" srcId="{905BC3FE-55BE-49AB-A8B8-3C3B3CD3FB17}" destId="{E8906B85-027E-4D0D-B550-567C7F180A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395FE2-F41D-438D-8981-32F0886129F1}" type="doc">
      <dgm:prSet loTypeId="urn:microsoft.com/office/officeart/2005/8/layout/pList1" loCatId="picture" qsTypeId="urn:microsoft.com/office/officeart/2005/8/quickstyle/simple1" qsCatId="simple" csTypeId="urn:microsoft.com/office/officeart/2005/8/colors/accent1_1" csCatId="accent1" phldr="1"/>
      <dgm:spPr/>
    </dgm:pt>
    <dgm:pt modelId="{7A79994B-A1C1-4383-8355-F22D65429ABC}">
      <dgm:prSet phldrT="[Text]"/>
      <dgm:spPr>
        <a:noFill/>
      </dgm:spPr>
      <dgm:t>
        <a:bodyPr lIns="0" anchor="t"/>
        <a:lstStyle/>
        <a:p>
          <a:pPr algn="l"/>
          <a:r>
            <a:rPr lang="en-US" dirty="0">
              <a:solidFill>
                <a:schemeClr val="tx1"/>
              </a:solidFill>
            </a:rPr>
            <a:t>President Joe Biden</a:t>
          </a:r>
        </a:p>
      </dgm:t>
    </dgm:pt>
    <dgm:pt modelId="{0F0EB5F5-D0F4-45AE-A989-AA6ADF93520F}" type="parTrans" cxnId="{7CD506C8-474D-4A04-B6DE-6DC0F4BA880D}">
      <dgm:prSet/>
      <dgm:spPr/>
      <dgm:t>
        <a:bodyPr/>
        <a:lstStyle/>
        <a:p>
          <a:endParaRPr lang="en-US"/>
        </a:p>
      </dgm:t>
    </dgm:pt>
    <dgm:pt modelId="{B032A060-C2B1-40C7-BA82-B394F7F39333}" type="sibTrans" cxnId="{7CD506C8-474D-4A04-B6DE-6DC0F4BA880D}">
      <dgm:prSet/>
      <dgm:spPr/>
      <dgm:t>
        <a:bodyPr/>
        <a:lstStyle/>
        <a:p>
          <a:endParaRPr lang="en-US"/>
        </a:p>
      </dgm:t>
    </dgm:pt>
    <dgm:pt modelId="{FCB374B3-F60E-4534-B938-2CF0CF89655D}">
      <dgm:prSet phldrT="[Text]"/>
      <dgm:spPr>
        <a:noFill/>
      </dgm:spPr>
      <dgm:t>
        <a:bodyPr lIns="0" anchor="t"/>
        <a:lstStyle/>
        <a:p>
          <a:pPr algn="l"/>
          <a:r>
            <a:rPr lang="en-US" dirty="0">
              <a:solidFill>
                <a:schemeClr val="tx1"/>
              </a:solidFill>
            </a:rPr>
            <a:t>NCUA Chairman Todd Harper</a:t>
          </a:r>
        </a:p>
      </dgm:t>
    </dgm:pt>
    <dgm:pt modelId="{C5A38F8C-B7A1-4A72-ABE7-BB11DDCC919D}" type="parTrans" cxnId="{489BC492-2D04-48D1-8503-662667002443}">
      <dgm:prSet/>
      <dgm:spPr/>
      <dgm:t>
        <a:bodyPr/>
        <a:lstStyle/>
        <a:p>
          <a:endParaRPr lang="en-US"/>
        </a:p>
      </dgm:t>
    </dgm:pt>
    <dgm:pt modelId="{2655D932-B770-4E1E-B657-59AF5F02A0EF}" type="sibTrans" cxnId="{489BC492-2D04-48D1-8503-662667002443}">
      <dgm:prSet/>
      <dgm:spPr/>
      <dgm:t>
        <a:bodyPr/>
        <a:lstStyle/>
        <a:p>
          <a:endParaRPr lang="en-US"/>
        </a:p>
      </dgm:t>
    </dgm:pt>
    <dgm:pt modelId="{4E226BB5-06DA-40E3-AE1C-C6DFACD7130D}">
      <dgm:prSet phldrT="[Text]"/>
      <dgm:spPr>
        <a:noFill/>
      </dgm:spPr>
      <dgm:t>
        <a:bodyPr lIns="0" anchor="t"/>
        <a:lstStyle/>
        <a:p>
          <a:pPr algn="l"/>
          <a:r>
            <a:rPr lang="en-US">
              <a:solidFill>
                <a:schemeClr val="tx1"/>
              </a:solidFill>
            </a:rPr>
            <a:t>CFPB Director</a:t>
          </a:r>
          <a:endParaRPr lang="en-US" dirty="0">
            <a:solidFill>
              <a:schemeClr val="tx1"/>
            </a:solidFill>
          </a:endParaRPr>
        </a:p>
      </dgm:t>
    </dgm:pt>
    <dgm:pt modelId="{C09164B3-1807-474D-9B04-48AE770BD99B}" type="parTrans" cxnId="{547E34E2-F152-4B1D-ADA7-8BDF0F548113}">
      <dgm:prSet/>
      <dgm:spPr/>
      <dgm:t>
        <a:bodyPr/>
        <a:lstStyle/>
        <a:p>
          <a:endParaRPr lang="en-US"/>
        </a:p>
      </dgm:t>
    </dgm:pt>
    <dgm:pt modelId="{2345C293-C3D2-449E-A5CC-9DB4BE66B306}" type="sibTrans" cxnId="{547E34E2-F152-4B1D-ADA7-8BDF0F548113}">
      <dgm:prSet/>
      <dgm:spPr/>
      <dgm:t>
        <a:bodyPr/>
        <a:lstStyle/>
        <a:p>
          <a:endParaRPr lang="en-US"/>
        </a:p>
      </dgm:t>
    </dgm:pt>
    <dgm:pt modelId="{ED05BD6E-FF87-4542-9FA1-435195A25A3F}" type="pres">
      <dgm:prSet presAssocID="{CA395FE2-F41D-438D-8981-32F0886129F1}" presName="Name0" presStyleCnt="0">
        <dgm:presLayoutVars>
          <dgm:dir/>
          <dgm:resizeHandles val="exact"/>
        </dgm:presLayoutVars>
      </dgm:prSet>
      <dgm:spPr/>
    </dgm:pt>
    <dgm:pt modelId="{91C7DB91-2FBB-FD4F-B022-101D902D220C}" type="pres">
      <dgm:prSet presAssocID="{7A79994B-A1C1-4383-8355-F22D65429ABC}" presName="compNode" presStyleCnt="0"/>
      <dgm:spPr/>
    </dgm:pt>
    <dgm:pt modelId="{91210737-4B03-904E-9185-7CEB8CBB56AE}" type="pres">
      <dgm:prSet presAssocID="{7A79994B-A1C1-4383-8355-F22D65429ABC}" presName="pictRect" presStyleLbl="node1" presStyleIdx="0" presStyleCnt="3" custScaleY="145216" custLinFactNeighborY="-21504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21E2937-BA1A-7844-B52F-1D60AE65B082}" type="pres">
      <dgm:prSet presAssocID="{7A79994B-A1C1-4383-8355-F22D65429ABC}" presName="textRect" presStyleLbl="revTx" presStyleIdx="0" presStyleCnt="3" custLinFactNeighborX="875" custLinFactNeighborY="6988">
        <dgm:presLayoutVars>
          <dgm:bulletEnabled val="1"/>
        </dgm:presLayoutVars>
      </dgm:prSet>
      <dgm:spPr/>
    </dgm:pt>
    <dgm:pt modelId="{266E2DDA-205D-414C-BE8E-F7442EDC48F8}" type="pres">
      <dgm:prSet presAssocID="{B032A060-C2B1-40C7-BA82-B394F7F39333}" presName="sibTrans" presStyleLbl="sibTrans2D1" presStyleIdx="0" presStyleCnt="0"/>
      <dgm:spPr/>
    </dgm:pt>
    <dgm:pt modelId="{42606F1D-4F83-114F-AD99-427852154877}" type="pres">
      <dgm:prSet presAssocID="{FCB374B3-F60E-4534-B938-2CF0CF89655D}" presName="compNode" presStyleCnt="0"/>
      <dgm:spPr/>
    </dgm:pt>
    <dgm:pt modelId="{E4A3EF2F-92FB-C24B-B6F7-3486F33F2F5C}" type="pres">
      <dgm:prSet presAssocID="{FCB374B3-F60E-4534-B938-2CF0CF89655D}" presName="pictRect" presStyleLbl="node1" presStyleIdx="1" presStyleCnt="3" custScaleY="145216" custLinFactNeighborY="-21504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7C6421E-09E6-8E4C-9F49-2DAAB5DE9FF1}" type="pres">
      <dgm:prSet presAssocID="{FCB374B3-F60E-4534-B938-2CF0CF89655D}" presName="textRect" presStyleLbl="revTx" presStyleIdx="1" presStyleCnt="3" custLinFactNeighborX="-1112" custLinFactNeighborY="6988">
        <dgm:presLayoutVars>
          <dgm:bulletEnabled val="1"/>
        </dgm:presLayoutVars>
      </dgm:prSet>
      <dgm:spPr/>
    </dgm:pt>
    <dgm:pt modelId="{CB723F82-9D5B-D64E-A021-53894735402B}" type="pres">
      <dgm:prSet presAssocID="{2655D932-B770-4E1E-B657-59AF5F02A0EF}" presName="sibTrans" presStyleLbl="sibTrans2D1" presStyleIdx="0" presStyleCnt="0"/>
      <dgm:spPr/>
    </dgm:pt>
    <dgm:pt modelId="{311E6B6E-D592-A34B-9978-48AE38FB47DD}" type="pres">
      <dgm:prSet presAssocID="{4E226BB5-06DA-40E3-AE1C-C6DFACD7130D}" presName="compNode" presStyleCnt="0"/>
      <dgm:spPr/>
    </dgm:pt>
    <dgm:pt modelId="{E0959A42-3331-1640-83C5-F7FF8D324112}" type="pres">
      <dgm:prSet presAssocID="{4E226BB5-06DA-40E3-AE1C-C6DFACD7130D}" presName="pictRect" presStyleLbl="node1" presStyleIdx="2" presStyleCnt="3" custScaleY="145216"/>
      <dgm:spPr>
        <a:prstGeom prst="rect">
          <a:avLst/>
        </a:prstGeom>
        <a:ln>
          <a:noFill/>
        </a:ln>
      </dgm:spPr>
    </dgm:pt>
    <dgm:pt modelId="{5466F5C3-7DC5-5046-93FD-30A32FC34FF7}" type="pres">
      <dgm:prSet presAssocID="{4E226BB5-06DA-40E3-AE1C-C6DFACD7130D}" presName="textRect" presStyleLbl="revTx" presStyleIdx="2" presStyleCnt="3" custLinFactNeighborX="-488" custLinFactNeighborY="35664">
        <dgm:presLayoutVars>
          <dgm:bulletEnabled val="1"/>
        </dgm:presLayoutVars>
      </dgm:prSet>
      <dgm:spPr/>
    </dgm:pt>
  </dgm:ptLst>
  <dgm:cxnLst>
    <dgm:cxn modelId="{9E4FB837-8C62-C440-A9F3-0B630934EE72}" type="presOf" srcId="{2655D932-B770-4E1E-B657-59AF5F02A0EF}" destId="{CB723F82-9D5B-D64E-A021-53894735402B}" srcOrd="0" destOrd="0" presId="urn:microsoft.com/office/officeart/2005/8/layout/pList1"/>
    <dgm:cxn modelId="{1A095B41-3DB4-E54B-82CF-6FB92C22ED97}" type="presOf" srcId="{CA395FE2-F41D-438D-8981-32F0886129F1}" destId="{ED05BD6E-FF87-4542-9FA1-435195A25A3F}" srcOrd="0" destOrd="0" presId="urn:microsoft.com/office/officeart/2005/8/layout/pList1"/>
    <dgm:cxn modelId="{BB237B42-B4BF-FF45-B35C-53AF011BFA2D}" type="presOf" srcId="{FCB374B3-F60E-4534-B938-2CF0CF89655D}" destId="{57C6421E-09E6-8E4C-9F49-2DAAB5DE9FF1}" srcOrd="0" destOrd="0" presId="urn:microsoft.com/office/officeart/2005/8/layout/pList1"/>
    <dgm:cxn modelId="{94DB6656-5C29-404E-81F1-FEB2120EFA1B}" type="presOf" srcId="{B032A060-C2B1-40C7-BA82-B394F7F39333}" destId="{266E2DDA-205D-414C-BE8E-F7442EDC48F8}" srcOrd="0" destOrd="0" presId="urn:microsoft.com/office/officeart/2005/8/layout/pList1"/>
    <dgm:cxn modelId="{8FCB5C7D-8AD5-764E-BE7D-AD511D7551C5}" type="presOf" srcId="{7A79994B-A1C1-4383-8355-F22D65429ABC}" destId="{621E2937-BA1A-7844-B52F-1D60AE65B082}" srcOrd="0" destOrd="0" presId="urn:microsoft.com/office/officeart/2005/8/layout/pList1"/>
    <dgm:cxn modelId="{E0823382-B9EC-174B-AD59-F3FA6BF84E33}" type="presOf" srcId="{4E226BB5-06DA-40E3-AE1C-C6DFACD7130D}" destId="{5466F5C3-7DC5-5046-93FD-30A32FC34FF7}" srcOrd="0" destOrd="0" presId="urn:microsoft.com/office/officeart/2005/8/layout/pList1"/>
    <dgm:cxn modelId="{489BC492-2D04-48D1-8503-662667002443}" srcId="{CA395FE2-F41D-438D-8981-32F0886129F1}" destId="{FCB374B3-F60E-4534-B938-2CF0CF89655D}" srcOrd="1" destOrd="0" parTransId="{C5A38F8C-B7A1-4A72-ABE7-BB11DDCC919D}" sibTransId="{2655D932-B770-4E1E-B657-59AF5F02A0EF}"/>
    <dgm:cxn modelId="{7CD506C8-474D-4A04-B6DE-6DC0F4BA880D}" srcId="{CA395FE2-F41D-438D-8981-32F0886129F1}" destId="{7A79994B-A1C1-4383-8355-F22D65429ABC}" srcOrd="0" destOrd="0" parTransId="{0F0EB5F5-D0F4-45AE-A989-AA6ADF93520F}" sibTransId="{B032A060-C2B1-40C7-BA82-B394F7F39333}"/>
    <dgm:cxn modelId="{547E34E2-F152-4B1D-ADA7-8BDF0F548113}" srcId="{CA395FE2-F41D-438D-8981-32F0886129F1}" destId="{4E226BB5-06DA-40E3-AE1C-C6DFACD7130D}" srcOrd="2" destOrd="0" parTransId="{C09164B3-1807-474D-9B04-48AE770BD99B}" sibTransId="{2345C293-C3D2-449E-A5CC-9DB4BE66B306}"/>
    <dgm:cxn modelId="{9571F7F0-14D5-9148-B9E7-6AB06A086448}" type="presParOf" srcId="{ED05BD6E-FF87-4542-9FA1-435195A25A3F}" destId="{91C7DB91-2FBB-FD4F-B022-101D902D220C}" srcOrd="0" destOrd="0" presId="urn:microsoft.com/office/officeart/2005/8/layout/pList1"/>
    <dgm:cxn modelId="{15A2F82D-0C8B-BE46-8D03-CFE903C443D6}" type="presParOf" srcId="{91C7DB91-2FBB-FD4F-B022-101D902D220C}" destId="{91210737-4B03-904E-9185-7CEB8CBB56AE}" srcOrd="0" destOrd="0" presId="urn:microsoft.com/office/officeart/2005/8/layout/pList1"/>
    <dgm:cxn modelId="{37D63034-A02A-C24D-939E-F0606668DCFC}" type="presParOf" srcId="{91C7DB91-2FBB-FD4F-B022-101D902D220C}" destId="{621E2937-BA1A-7844-B52F-1D60AE65B082}" srcOrd="1" destOrd="0" presId="urn:microsoft.com/office/officeart/2005/8/layout/pList1"/>
    <dgm:cxn modelId="{564FFE21-F0E3-AE41-9C98-5B709D9559DA}" type="presParOf" srcId="{ED05BD6E-FF87-4542-9FA1-435195A25A3F}" destId="{266E2DDA-205D-414C-BE8E-F7442EDC48F8}" srcOrd="1" destOrd="0" presId="urn:microsoft.com/office/officeart/2005/8/layout/pList1"/>
    <dgm:cxn modelId="{99FC89EB-6035-2F4D-87BF-23DFD1C3F0EC}" type="presParOf" srcId="{ED05BD6E-FF87-4542-9FA1-435195A25A3F}" destId="{42606F1D-4F83-114F-AD99-427852154877}" srcOrd="2" destOrd="0" presId="urn:microsoft.com/office/officeart/2005/8/layout/pList1"/>
    <dgm:cxn modelId="{C84A6BF6-6E34-E141-BB4F-A5C81E40A096}" type="presParOf" srcId="{42606F1D-4F83-114F-AD99-427852154877}" destId="{E4A3EF2F-92FB-C24B-B6F7-3486F33F2F5C}" srcOrd="0" destOrd="0" presId="urn:microsoft.com/office/officeart/2005/8/layout/pList1"/>
    <dgm:cxn modelId="{3F64F496-9D8F-414F-AF68-A1136A7B3533}" type="presParOf" srcId="{42606F1D-4F83-114F-AD99-427852154877}" destId="{57C6421E-09E6-8E4C-9F49-2DAAB5DE9FF1}" srcOrd="1" destOrd="0" presId="urn:microsoft.com/office/officeart/2005/8/layout/pList1"/>
    <dgm:cxn modelId="{EC6B2786-171A-5945-A711-8FA34BFC4C4F}" type="presParOf" srcId="{ED05BD6E-FF87-4542-9FA1-435195A25A3F}" destId="{CB723F82-9D5B-D64E-A021-53894735402B}" srcOrd="3" destOrd="0" presId="urn:microsoft.com/office/officeart/2005/8/layout/pList1"/>
    <dgm:cxn modelId="{82818DE5-8BE1-5040-A7C3-4CE385D7CFB3}" type="presParOf" srcId="{ED05BD6E-FF87-4542-9FA1-435195A25A3F}" destId="{311E6B6E-D592-A34B-9978-48AE38FB47DD}" srcOrd="4" destOrd="0" presId="urn:microsoft.com/office/officeart/2005/8/layout/pList1"/>
    <dgm:cxn modelId="{06E90D5F-0EEB-004E-823A-C6506F961C43}" type="presParOf" srcId="{311E6B6E-D592-A34B-9978-48AE38FB47DD}" destId="{E0959A42-3331-1640-83C5-F7FF8D324112}" srcOrd="0" destOrd="0" presId="urn:microsoft.com/office/officeart/2005/8/layout/pList1"/>
    <dgm:cxn modelId="{E1D220DE-32E6-B24F-99F8-32F74FE9F119}" type="presParOf" srcId="{311E6B6E-D592-A34B-9978-48AE38FB47DD}" destId="{5466F5C3-7DC5-5046-93FD-30A32FC34FF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395FE2-F41D-438D-8981-32F0886129F1}" type="doc">
      <dgm:prSet loTypeId="urn:microsoft.com/office/officeart/2005/8/layout/pList1" loCatId="picture" qsTypeId="urn:microsoft.com/office/officeart/2005/8/quickstyle/simple1" qsCatId="simple" csTypeId="urn:microsoft.com/office/officeart/2005/8/colors/accent1_1" csCatId="accent1" phldr="1"/>
      <dgm:spPr/>
    </dgm:pt>
    <dgm:pt modelId="{7A79994B-A1C1-4383-8355-F22D65429ABC}">
      <dgm:prSet phldrT="[Text]"/>
      <dgm:spPr>
        <a:noFill/>
      </dgm:spPr>
      <dgm:t>
        <a:bodyPr lIns="0" anchor="t"/>
        <a:lstStyle/>
        <a:p>
          <a:pPr algn="l"/>
          <a:r>
            <a:rPr lang="en-US" dirty="0">
              <a:solidFill>
                <a:schemeClr val="tx1"/>
              </a:solidFill>
            </a:rPr>
            <a:t>President Joe Biden</a:t>
          </a:r>
        </a:p>
      </dgm:t>
    </dgm:pt>
    <dgm:pt modelId="{0F0EB5F5-D0F4-45AE-A989-AA6ADF93520F}" type="parTrans" cxnId="{7CD506C8-474D-4A04-B6DE-6DC0F4BA880D}">
      <dgm:prSet/>
      <dgm:spPr/>
      <dgm:t>
        <a:bodyPr/>
        <a:lstStyle/>
        <a:p>
          <a:endParaRPr lang="en-US"/>
        </a:p>
      </dgm:t>
    </dgm:pt>
    <dgm:pt modelId="{B032A060-C2B1-40C7-BA82-B394F7F39333}" type="sibTrans" cxnId="{7CD506C8-474D-4A04-B6DE-6DC0F4BA880D}">
      <dgm:prSet/>
      <dgm:spPr/>
      <dgm:t>
        <a:bodyPr/>
        <a:lstStyle/>
        <a:p>
          <a:endParaRPr lang="en-US"/>
        </a:p>
      </dgm:t>
    </dgm:pt>
    <dgm:pt modelId="{FCB374B3-F60E-4534-B938-2CF0CF89655D}">
      <dgm:prSet phldrT="[Text]"/>
      <dgm:spPr>
        <a:noFill/>
      </dgm:spPr>
      <dgm:t>
        <a:bodyPr lIns="0" anchor="t"/>
        <a:lstStyle/>
        <a:p>
          <a:pPr algn="l"/>
          <a:r>
            <a:rPr lang="en-US" dirty="0">
              <a:solidFill>
                <a:schemeClr val="tx1"/>
              </a:solidFill>
            </a:rPr>
            <a:t>NCUA Chairman Todd Harper</a:t>
          </a:r>
        </a:p>
      </dgm:t>
    </dgm:pt>
    <dgm:pt modelId="{C5A38F8C-B7A1-4A72-ABE7-BB11DDCC919D}" type="parTrans" cxnId="{489BC492-2D04-48D1-8503-662667002443}">
      <dgm:prSet/>
      <dgm:spPr/>
      <dgm:t>
        <a:bodyPr/>
        <a:lstStyle/>
        <a:p>
          <a:endParaRPr lang="en-US"/>
        </a:p>
      </dgm:t>
    </dgm:pt>
    <dgm:pt modelId="{2655D932-B770-4E1E-B657-59AF5F02A0EF}" type="sibTrans" cxnId="{489BC492-2D04-48D1-8503-662667002443}">
      <dgm:prSet/>
      <dgm:spPr/>
      <dgm:t>
        <a:bodyPr/>
        <a:lstStyle/>
        <a:p>
          <a:endParaRPr lang="en-US"/>
        </a:p>
      </dgm:t>
    </dgm:pt>
    <dgm:pt modelId="{4E226BB5-06DA-40E3-AE1C-C6DFACD7130D}">
      <dgm:prSet phldrT="[Text]"/>
      <dgm:spPr>
        <a:noFill/>
      </dgm:spPr>
      <dgm:t>
        <a:bodyPr lIns="0" anchor="t"/>
        <a:lstStyle/>
        <a:p>
          <a:pPr algn="l"/>
          <a:r>
            <a:rPr lang="en-US" dirty="0">
              <a:solidFill>
                <a:schemeClr val="tx1"/>
              </a:solidFill>
            </a:rPr>
            <a:t>CFPB Director</a:t>
          </a:r>
        </a:p>
      </dgm:t>
    </dgm:pt>
    <dgm:pt modelId="{C09164B3-1807-474D-9B04-48AE770BD99B}" type="parTrans" cxnId="{547E34E2-F152-4B1D-ADA7-8BDF0F548113}">
      <dgm:prSet/>
      <dgm:spPr/>
      <dgm:t>
        <a:bodyPr/>
        <a:lstStyle/>
        <a:p>
          <a:endParaRPr lang="en-US"/>
        </a:p>
      </dgm:t>
    </dgm:pt>
    <dgm:pt modelId="{2345C293-C3D2-449E-A5CC-9DB4BE66B306}" type="sibTrans" cxnId="{547E34E2-F152-4B1D-ADA7-8BDF0F548113}">
      <dgm:prSet/>
      <dgm:spPr/>
      <dgm:t>
        <a:bodyPr/>
        <a:lstStyle/>
        <a:p>
          <a:endParaRPr lang="en-US"/>
        </a:p>
      </dgm:t>
    </dgm:pt>
    <dgm:pt modelId="{ED05BD6E-FF87-4542-9FA1-435195A25A3F}" type="pres">
      <dgm:prSet presAssocID="{CA395FE2-F41D-438D-8981-32F0886129F1}" presName="Name0" presStyleCnt="0">
        <dgm:presLayoutVars>
          <dgm:dir/>
          <dgm:resizeHandles val="exact"/>
        </dgm:presLayoutVars>
      </dgm:prSet>
      <dgm:spPr/>
    </dgm:pt>
    <dgm:pt modelId="{91C7DB91-2FBB-FD4F-B022-101D902D220C}" type="pres">
      <dgm:prSet presAssocID="{7A79994B-A1C1-4383-8355-F22D65429ABC}" presName="compNode" presStyleCnt="0"/>
      <dgm:spPr/>
    </dgm:pt>
    <dgm:pt modelId="{91210737-4B03-904E-9185-7CEB8CBB56AE}" type="pres">
      <dgm:prSet presAssocID="{7A79994B-A1C1-4383-8355-F22D65429ABC}" presName="pictRect" presStyleLbl="node1" presStyleIdx="0" presStyleCnt="3" custScaleY="145216" custLinFactNeighborY="-21504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21E2937-BA1A-7844-B52F-1D60AE65B082}" type="pres">
      <dgm:prSet presAssocID="{7A79994B-A1C1-4383-8355-F22D65429ABC}" presName="textRect" presStyleLbl="revTx" presStyleIdx="0" presStyleCnt="3" custLinFactNeighborX="875" custLinFactNeighborY="6988">
        <dgm:presLayoutVars>
          <dgm:bulletEnabled val="1"/>
        </dgm:presLayoutVars>
      </dgm:prSet>
      <dgm:spPr/>
    </dgm:pt>
    <dgm:pt modelId="{266E2DDA-205D-414C-BE8E-F7442EDC48F8}" type="pres">
      <dgm:prSet presAssocID="{B032A060-C2B1-40C7-BA82-B394F7F39333}" presName="sibTrans" presStyleLbl="sibTrans2D1" presStyleIdx="0" presStyleCnt="0"/>
      <dgm:spPr/>
    </dgm:pt>
    <dgm:pt modelId="{42606F1D-4F83-114F-AD99-427852154877}" type="pres">
      <dgm:prSet presAssocID="{FCB374B3-F60E-4534-B938-2CF0CF89655D}" presName="compNode" presStyleCnt="0"/>
      <dgm:spPr/>
    </dgm:pt>
    <dgm:pt modelId="{E4A3EF2F-92FB-C24B-B6F7-3486F33F2F5C}" type="pres">
      <dgm:prSet presAssocID="{FCB374B3-F60E-4534-B938-2CF0CF89655D}" presName="pictRect" presStyleLbl="node1" presStyleIdx="1" presStyleCnt="3" custScaleY="145216" custLinFactNeighborY="-21504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7C6421E-09E6-8E4C-9F49-2DAAB5DE9FF1}" type="pres">
      <dgm:prSet presAssocID="{FCB374B3-F60E-4534-B938-2CF0CF89655D}" presName="textRect" presStyleLbl="revTx" presStyleIdx="1" presStyleCnt="3" custLinFactNeighborX="-1112" custLinFactNeighborY="6988">
        <dgm:presLayoutVars>
          <dgm:bulletEnabled val="1"/>
        </dgm:presLayoutVars>
      </dgm:prSet>
      <dgm:spPr/>
    </dgm:pt>
    <dgm:pt modelId="{CB723F82-9D5B-D64E-A021-53894735402B}" type="pres">
      <dgm:prSet presAssocID="{2655D932-B770-4E1E-B657-59AF5F02A0EF}" presName="sibTrans" presStyleLbl="sibTrans2D1" presStyleIdx="0" presStyleCnt="0"/>
      <dgm:spPr/>
    </dgm:pt>
    <dgm:pt modelId="{311E6B6E-D592-A34B-9978-48AE38FB47DD}" type="pres">
      <dgm:prSet presAssocID="{4E226BB5-06DA-40E3-AE1C-C6DFACD7130D}" presName="compNode" presStyleCnt="0"/>
      <dgm:spPr/>
    </dgm:pt>
    <dgm:pt modelId="{E0959A42-3331-1640-83C5-F7FF8D324112}" type="pres">
      <dgm:prSet presAssocID="{4E226BB5-06DA-40E3-AE1C-C6DFACD7130D}" presName="pictRect" presStyleLbl="node1" presStyleIdx="2" presStyleCnt="3" custScaleY="145216"/>
      <dgm:spPr>
        <a:prstGeom prst="rect">
          <a:avLst/>
        </a:prstGeom>
        <a:ln>
          <a:noFill/>
        </a:ln>
      </dgm:spPr>
    </dgm:pt>
    <dgm:pt modelId="{5466F5C3-7DC5-5046-93FD-30A32FC34FF7}" type="pres">
      <dgm:prSet presAssocID="{4E226BB5-06DA-40E3-AE1C-C6DFACD7130D}" presName="textRect" presStyleLbl="revTx" presStyleIdx="2" presStyleCnt="3" custLinFactNeighborX="-488" custLinFactNeighborY="35664">
        <dgm:presLayoutVars>
          <dgm:bulletEnabled val="1"/>
        </dgm:presLayoutVars>
      </dgm:prSet>
      <dgm:spPr/>
    </dgm:pt>
  </dgm:ptLst>
  <dgm:cxnLst>
    <dgm:cxn modelId="{9E4FB837-8C62-C440-A9F3-0B630934EE72}" type="presOf" srcId="{2655D932-B770-4E1E-B657-59AF5F02A0EF}" destId="{CB723F82-9D5B-D64E-A021-53894735402B}" srcOrd="0" destOrd="0" presId="urn:microsoft.com/office/officeart/2005/8/layout/pList1"/>
    <dgm:cxn modelId="{1A095B41-3DB4-E54B-82CF-6FB92C22ED97}" type="presOf" srcId="{CA395FE2-F41D-438D-8981-32F0886129F1}" destId="{ED05BD6E-FF87-4542-9FA1-435195A25A3F}" srcOrd="0" destOrd="0" presId="urn:microsoft.com/office/officeart/2005/8/layout/pList1"/>
    <dgm:cxn modelId="{BB237B42-B4BF-FF45-B35C-53AF011BFA2D}" type="presOf" srcId="{FCB374B3-F60E-4534-B938-2CF0CF89655D}" destId="{57C6421E-09E6-8E4C-9F49-2DAAB5DE9FF1}" srcOrd="0" destOrd="0" presId="urn:microsoft.com/office/officeart/2005/8/layout/pList1"/>
    <dgm:cxn modelId="{94DB6656-5C29-404E-81F1-FEB2120EFA1B}" type="presOf" srcId="{B032A060-C2B1-40C7-BA82-B394F7F39333}" destId="{266E2DDA-205D-414C-BE8E-F7442EDC48F8}" srcOrd="0" destOrd="0" presId="urn:microsoft.com/office/officeart/2005/8/layout/pList1"/>
    <dgm:cxn modelId="{8FCB5C7D-8AD5-764E-BE7D-AD511D7551C5}" type="presOf" srcId="{7A79994B-A1C1-4383-8355-F22D65429ABC}" destId="{621E2937-BA1A-7844-B52F-1D60AE65B082}" srcOrd="0" destOrd="0" presId="urn:microsoft.com/office/officeart/2005/8/layout/pList1"/>
    <dgm:cxn modelId="{E0823382-B9EC-174B-AD59-F3FA6BF84E33}" type="presOf" srcId="{4E226BB5-06DA-40E3-AE1C-C6DFACD7130D}" destId="{5466F5C3-7DC5-5046-93FD-30A32FC34FF7}" srcOrd="0" destOrd="0" presId="urn:microsoft.com/office/officeart/2005/8/layout/pList1"/>
    <dgm:cxn modelId="{489BC492-2D04-48D1-8503-662667002443}" srcId="{CA395FE2-F41D-438D-8981-32F0886129F1}" destId="{FCB374B3-F60E-4534-B938-2CF0CF89655D}" srcOrd="1" destOrd="0" parTransId="{C5A38F8C-B7A1-4A72-ABE7-BB11DDCC919D}" sibTransId="{2655D932-B770-4E1E-B657-59AF5F02A0EF}"/>
    <dgm:cxn modelId="{7CD506C8-474D-4A04-B6DE-6DC0F4BA880D}" srcId="{CA395FE2-F41D-438D-8981-32F0886129F1}" destId="{7A79994B-A1C1-4383-8355-F22D65429ABC}" srcOrd="0" destOrd="0" parTransId="{0F0EB5F5-D0F4-45AE-A989-AA6ADF93520F}" sibTransId="{B032A060-C2B1-40C7-BA82-B394F7F39333}"/>
    <dgm:cxn modelId="{547E34E2-F152-4B1D-ADA7-8BDF0F548113}" srcId="{CA395FE2-F41D-438D-8981-32F0886129F1}" destId="{4E226BB5-06DA-40E3-AE1C-C6DFACD7130D}" srcOrd="2" destOrd="0" parTransId="{C09164B3-1807-474D-9B04-48AE770BD99B}" sibTransId="{2345C293-C3D2-449E-A5CC-9DB4BE66B306}"/>
    <dgm:cxn modelId="{9571F7F0-14D5-9148-B9E7-6AB06A086448}" type="presParOf" srcId="{ED05BD6E-FF87-4542-9FA1-435195A25A3F}" destId="{91C7DB91-2FBB-FD4F-B022-101D902D220C}" srcOrd="0" destOrd="0" presId="urn:microsoft.com/office/officeart/2005/8/layout/pList1"/>
    <dgm:cxn modelId="{15A2F82D-0C8B-BE46-8D03-CFE903C443D6}" type="presParOf" srcId="{91C7DB91-2FBB-FD4F-B022-101D902D220C}" destId="{91210737-4B03-904E-9185-7CEB8CBB56AE}" srcOrd="0" destOrd="0" presId="urn:microsoft.com/office/officeart/2005/8/layout/pList1"/>
    <dgm:cxn modelId="{37D63034-A02A-C24D-939E-F0606668DCFC}" type="presParOf" srcId="{91C7DB91-2FBB-FD4F-B022-101D902D220C}" destId="{621E2937-BA1A-7844-B52F-1D60AE65B082}" srcOrd="1" destOrd="0" presId="urn:microsoft.com/office/officeart/2005/8/layout/pList1"/>
    <dgm:cxn modelId="{564FFE21-F0E3-AE41-9C98-5B709D9559DA}" type="presParOf" srcId="{ED05BD6E-FF87-4542-9FA1-435195A25A3F}" destId="{266E2DDA-205D-414C-BE8E-F7442EDC48F8}" srcOrd="1" destOrd="0" presId="urn:microsoft.com/office/officeart/2005/8/layout/pList1"/>
    <dgm:cxn modelId="{99FC89EB-6035-2F4D-87BF-23DFD1C3F0EC}" type="presParOf" srcId="{ED05BD6E-FF87-4542-9FA1-435195A25A3F}" destId="{42606F1D-4F83-114F-AD99-427852154877}" srcOrd="2" destOrd="0" presId="urn:microsoft.com/office/officeart/2005/8/layout/pList1"/>
    <dgm:cxn modelId="{C84A6BF6-6E34-E141-BB4F-A5C81E40A096}" type="presParOf" srcId="{42606F1D-4F83-114F-AD99-427852154877}" destId="{E4A3EF2F-92FB-C24B-B6F7-3486F33F2F5C}" srcOrd="0" destOrd="0" presId="urn:microsoft.com/office/officeart/2005/8/layout/pList1"/>
    <dgm:cxn modelId="{3F64F496-9D8F-414F-AF68-A1136A7B3533}" type="presParOf" srcId="{42606F1D-4F83-114F-AD99-427852154877}" destId="{57C6421E-09E6-8E4C-9F49-2DAAB5DE9FF1}" srcOrd="1" destOrd="0" presId="urn:microsoft.com/office/officeart/2005/8/layout/pList1"/>
    <dgm:cxn modelId="{EC6B2786-171A-5945-A711-8FA34BFC4C4F}" type="presParOf" srcId="{ED05BD6E-FF87-4542-9FA1-435195A25A3F}" destId="{CB723F82-9D5B-D64E-A021-53894735402B}" srcOrd="3" destOrd="0" presId="urn:microsoft.com/office/officeart/2005/8/layout/pList1"/>
    <dgm:cxn modelId="{82818DE5-8BE1-5040-A7C3-4CE385D7CFB3}" type="presParOf" srcId="{ED05BD6E-FF87-4542-9FA1-435195A25A3F}" destId="{311E6B6E-D592-A34B-9978-48AE38FB47DD}" srcOrd="4" destOrd="0" presId="urn:microsoft.com/office/officeart/2005/8/layout/pList1"/>
    <dgm:cxn modelId="{06E90D5F-0EEB-004E-823A-C6506F961C43}" type="presParOf" srcId="{311E6B6E-D592-A34B-9978-48AE38FB47DD}" destId="{E0959A42-3331-1640-83C5-F7FF8D324112}" srcOrd="0" destOrd="0" presId="urn:microsoft.com/office/officeart/2005/8/layout/pList1"/>
    <dgm:cxn modelId="{E1D220DE-32E6-B24F-99F8-32F74FE9F119}" type="presParOf" srcId="{311E6B6E-D592-A34B-9978-48AE38FB47DD}" destId="{5466F5C3-7DC5-5046-93FD-30A32FC34FF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395FE2-F41D-438D-8981-32F0886129F1}" type="doc">
      <dgm:prSet loTypeId="urn:microsoft.com/office/officeart/2005/8/layout/pList1" loCatId="picture" qsTypeId="urn:microsoft.com/office/officeart/2005/8/quickstyle/simple1" qsCatId="simple" csTypeId="urn:microsoft.com/office/officeart/2005/8/colors/accent1_1" csCatId="accent1" phldr="1"/>
      <dgm:spPr/>
    </dgm:pt>
    <dgm:pt modelId="{7A79994B-A1C1-4383-8355-F22D65429ABC}">
      <dgm:prSet phldrT="[Text]" custT="1"/>
      <dgm:spPr>
        <a:noFill/>
      </dgm:spPr>
      <dgm:t>
        <a:bodyPr lIns="0" anchor="t"/>
        <a:lstStyle/>
        <a:p>
          <a:pPr algn="l"/>
          <a:r>
            <a:rPr lang="en-US" sz="1000" dirty="0">
              <a:solidFill>
                <a:schemeClr val="tx1"/>
              </a:solidFill>
            </a:rPr>
            <a:t>Speaker of the House Nancy Pelosi</a:t>
          </a:r>
        </a:p>
      </dgm:t>
    </dgm:pt>
    <dgm:pt modelId="{0F0EB5F5-D0F4-45AE-A989-AA6ADF93520F}" type="parTrans" cxnId="{7CD506C8-474D-4A04-B6DE-6DC0F4BA880D}">
      <dgm:prSet/>
      <dgm:spPr/>
      <dgm:t>
        <a:bodyPr/>
        <a:lstStyle/>
        <a:p>
          <a:endParaRPr lang="en-US"/>
        </a:p>
      </dgm:t>
    </dgm:pt>
    <dgm:pt modelId="{B032A060-C2B1-40C7-BA82-B394F7F39333}" type="sibTrans" cxnId="{7CD506C8-474D-4A04-B6DE-6DC0F4BA880D}">
      <dgm:prSet/>
      <dgm:spPr/>
      <dgm:t>
        <a:bodyPr/>
        <a:lstStyle/>
        <a:p>
          <a:endParaRPr lang="en-US"/>
        </a:p>
      </dgm:t>
    </dgm:pt>
    <dgm:pt modelId="{FCB374B3-F60E-4534-B938-2CF0CF89655D}">
      <dgm:prSet phldrT="[Text]" custT="1"/>
      <dgm:spPr>
        <a:noFill/>
      </dgm:spPr>
      <dgm:t>
        <a:bodyPr lIns="0" anchor="t"/>
        <a:lstStyle/>
        <a:p>
          <a:pPr algn="l"/>
          <a:r>
            <a:rPr lang="en-US" sz="1000" dirty="0">
              <a:solidFill>
                <a:schemeClr val="tx1"/>
              </a:solidFill>
            </a:rPr>
            <a:t>Senate Majority Leader Chuck Schumer</a:t>
          </a:r>
          <a:endParaRPr lang="en-US" sz="1000" b="0" dirty="0">
            <a:solidFill>
              <a:schemeClr val="tx1"/>
            </a:solidFill>
          </a:endParaRPr>
        </a:p>
      </dgm:t>
    </dgm:pt>
    <dgm:pt modelId="{C5A38F8C-B7A1-4A72-ABE7-BB11DDCC919D}" type="parTrans" cxnId="{489BC492-2D04-48D1-8503-662667002443}">
      <dgm:prSet/>
      <dgm:spPr/>
      <dgm:t>
        <a:bodyPr/>
        <a:lstStyle/>
        <a:p>
          <a:endParaRPr lang="en-US"/>
        </a:p>
      </dgm:t>
    </dgm:pt>
    <dgm:pt modelId="{2655D932-B770-4E1E-B657-59AF5F02A0EF}" type="sibTrans" cxnId="{489BC492-2D04-48D1-8503-662667002443}">
      <dgm:prSet/>
      <dgm:spPr/>
      <dgm:t>
        <a:bodyPr/>
        <a:lstStyle/>
        <a:p>
          <a:endParaRPr lang="en-US"/>
        </a:p>
      </dgm:t>
    </dgm:pt>
    <dgm:pt modelId="{4E226BB5-06DA-40E3-AE1C-C6DFACD7130D}">
      <dgm:prSet phldrT="[Text]" custT="1"/>
      <dgm:spPr>
        <a:noFill/>
      </dgm:spPr>
      <dgm:t>
        <a:bodyPr lIns="0" anchor="t"/>
        <a:lstStyle/>
        <a:p>
          <a:pPr algn="l"/>
          <a:r>
            <a:rPr lang="en-US" sz="1000" dirty="0"/>
            <a:t>House Financial Services Committee Chairwoman Maxine Waters</a:t>
          </a:r>
          <a:endParaRPr lang="en-US" sz="1000" dirty="0">
            <a:solidFill>
              <a:schemeClr val="tx1"/>
            </a:solidFill>
          </a:endParaRPr>
        </a:p>
      </dgm:t>
    </dgm:pt>
    <dgm:pt modelId="{C09164B3-1807-474D-9B04-48AE770BD99B}" type="parTrans" cxnId="{547E34E2-F152-4B1D-ADA7-8BDF0F548113}">
      <dgm:prSet/>
      <dgm:spPr/>
      <dgm:t>
        <a:bodyPr/>
        <a:lstStyle/>
        <a:p>
          <a:endParaRPr lang="en-US"/>
        </a:p>
      </dgm:t>
    </dgm:pt>
    <dgm:pt modelId="{2345C293-C3D2-449E-A5CC-9DB4BE66B306}" type="sibTrans" cxnId="{547E34E2-F152-4B1D-ADA7-8BDF0F548113}">
      <dgm:prSet/>
      <dgm:spPr/>
      <dgm:t>
        <a:bodyPr/>
        <a:lstStyle/>
        <a:p>
          <a:endParaRPr lang="en-US"/>
        </a:p>
      </dgm:t>
    </dgm:pt>
    <dgm:pt modelId="{E4EE982E-94DE-7642-B108-9189C4934C22}">
      <dgm:prSet custT="1"/>
      <dgm:spPr/>
      <dgm:t>
        <a:bodyPr/>
        <a:lstStyle/>
        <a:p>
          <a:pPr algn="l"/>
          <a:r>
            <a:rPr lang="en-US" sz="1000" dirty="0">
              <a:solidFill>
                <a:schemeClr val="tx1"/>
              </a:solidFill>
            </a:rPr>
            <a:t>Senate Banking Committee Chairman Sherrod Brown</a:t>
          </a:r>
          <a:endParaRPr lang="en-US" sz="1000" dirty="0"/>
        </a:p>
      </dgm:t>
    </dgm:pt>
    <dgm:pt modelId="{26B0C5AF-353C-4342-B336-2789AE293E2A}" type="parTrans" cxnId="{7C56DEA4-1158-2A4F-BB34-8AD07663430A}">
      <dgm:prSet/>
      <dgm:spPr/>
      <dgm:t>
        <a:bodyPr/>
        <a:lstStyle/>
        <a:p>
          <a:endParaRPr lang="en-US"/>
        </a:p>
      </dgm:t>
    </dgm:pt>
    <dgm:pt modelId="{2D04F21E-95D9-C943-B4EC-3CE41BF608C5}" type="sibTrans" cxnId="{7C56DEA4-1158-2A4F-BB34-8AD07663430A}">
      <dgm:prSet/>
      <dgm:spPr/>
      <dgm:t>
        <a:bodyPr/>
        <a:lstStyle/>
        <a:p>
          <a:endParaRPr lang="en-US"/>
        </a:p>
      </dgm:t>
    </dgm:pt>
    <dgm:pt modelId="{ED05BD6E-FF87-4542-9FA1-435195A25A3F}" type="pres">
      <dgm:prSet presAssocID="{CA395FE2-F41D-438D-8981-32F0886129F1}" presName="Name0" presStyleCnt="0">
        <dgm:presLayoutVars>
          <dgm:dir/>
          <dgm:resizeHandles val="exact"/>
        </dgm:presLayoutVars>
      </dgm:prSet>
      <dgm:spPr/>
    </dgm:pt>
    <dgm:pt modelId="{91C7DB91-2FBB-FD4F-B022-101D902D220C}" type="pres">
      <dgm:prSet presAssocID="{7A79994B-A1C1-4383-8355-F22D65429ABC}" presName="compNode" presStyleCnt="0"/>
      <dgm:spPr/>
    </dgm:pt>
    <dgm:pt modelId="{91210737-4B03-904E-9185-7CEB8CBB56AE}" type="pres">
      <dgm:prSet presAssocID="{7A79994B-A1C1-4383-8355-F22D65429ABC}" presName="pictRect" presStyleLbl="node1" presStyleIdx="0" presStyleCnt="4" custScaleY="145216" custLinFactNeighborY="-21456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21E2937-BA1A-7844-B52F-1D60AE65B082}" type="pres">
      <dgm:prSet presAssocID="{7A79994B-A1C1-4383-8355-F22D65429ABC}" presName="textRect" presStyleLbl="revTx" presStyleIdx="0" presStyleCnt="4" custLinFactNeighborX="875" custLinFactNeighborY="7078">
        <dgm:presLayoutVars>
          <dgm:bulletEnabled val="1"/>
        </dgm:presLayoutVars>
      </dgm:prSet>
      <dgm:spPr/>
    </dgm:pt>
    <dgm:pt modelId="{266E2DDA-205D-414C-BE8E-F7442EDC48F8}" type="pres">
      <dgm:prSet presAssocID="{B032A060-C2B1-40C7-BA82-B394F7F39333}" presName="sibTrans" presStyleLbl="sibTrans2D1" presStyleIdx="0" presStyleCnt="0"/>
      <dgm:spPr/>
    </dgm:pt>
    <dgm:pt modelId="{42606F1D-4F83-114F-AD99-427852154877}" type="pres">
      <dgm:prSet presAssocID="{FCB374B3-F60E-4534-B938-2CF0CF89655D}" presName="compNode" presStyleCnt="0"/>
      <dgm:spPr/>
    </dgm:pt>
    <dgm:pt modelId="{E4A3EF2F-92FB-C24B-B6F7-3486F33F2F5C}" type="pres">
      <dgm:prSet presAssocID="{FCB374B3-F60E-4534-B938-2CF0CF89655D}" presName="pictRect" presStyleLbl="node1" presStyleIdx="1" presStyleCnt="4" custScaleY="145216" custLinFactNeighborY="-21456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7C6421E-09E6-8E4C-9F49-2DAAB5DE9FF1}" type="pres">
      <dgm:prSet presAssocID="{FCB374B3-F60E-4534-B938-2CF0CF89655D}" presName="textRect" presStyleLbl="revTx" presStyleIdx="1" presStyleCnt="4" custLinFactNeighborX="-1112" custLinFactNeighborY="-15807">
        <dgm:presLayoutVars>
          <dgm:bulletEnabled val="1"/>
        </dgm:presLayoutVars>
      </dgm:prSet>
      <dgm:spPr/>
    </dgm:pt>
    <dgm:pt modelId="{CB723F82-9D5B-D64E-A021-53894735402B}" type="pres">
      <dgm:prSet presAssocID="{2655D932-B770-4E1E-B657-59AF5F02A0EF}" presName="sibTrans" presStyleLbl="sibTrans2D1" presStyleIdx="0" presStyleCnt="0"/>
      <dgm:spPr/>
    </dgm:pt>
    <dgm:pt modelId="{311E6B6E-D592-A34B-9978-48AE38FB47DD}" type="pres">
      <dgm:prSet presAssocID="{4E226BB5-06DA-40E3-AE1C-C6DFACD7130D}" presName="compNode" presStyleCnt="0"/>
      <dgm:spPr/>
    </dgm:pt>
    <dgm:pt modelId="{E0959A42-3331-1640-83C5-F7FF8D324112}" type="pres">
      <dgm:prSet presAssocID="{4E226BB5-06DA-40E3-AE1C-C6DFACD7130D}" presName="pictRect" presStyleLbl="node1" presStyleIdx="2" presStyleCnt="4" custScaleY="145216" custLinFactNeighborY="19640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466F5C3-7DC5-5046-93FD-30A32FC34FF7}" type="pres">
      <dgm:prSet presAssocID="{4E226BB5-06DA-40E3-AE1C-C6DFACD7130D}" presName="textRect" presStyleLbl="revTx" presStyleIdx="2" presStyleCnt="4" custLinFactNeighborX="311" custLinFactNeighborY="75750">
        <dgm:presLayoutVars>
          <dgm:bulletEnabled val="1"/>
        </dgm:presLayoutVars>
      </dgm:prSet>
      <dgm:spPr/>
    </dgm:pt>
    <dgm:pt modelId="{545D1A4A-8FCB-B646-8F78-2AEBC749BD6B}" type="pres">
      <dgm:prSet presAssocID="{2345C293-C3D2-449E-A5CC-9DB4BE66B306}" presName="sibTrans" presStyleLbl="sibTrans2D1" presStyleIdx="0" presStyleCnt="0"/>
      <dgm:spPr/>
    </dgm:pt>
    <dgm:pt modelId="{766C24FE-392D-6F4E-BC70-01707F7D48EE}" type="pres">
      <dgm:prSet presAssocID="{E4EE982E-94DE-7642-B108-9189C4934C22}" presName="compNode" presStyleCnt="0"/>
      <dgm:spPr/>
    </dgm:pt>
    <dgm:pt modelId="{682DFD2C-ABE7-9140-95CC-140782ED1CF5}" type="pres">
      <dgm:prSet presAssocID="{E4EE982E-94DE-7642-B108-9189C4934C22}" presName="pictRect" presStyleLbl="node1" presStyleIdx="3" presStyleCnt="4" custScaleY="145409" custLinFactNeighborY="19640"/>
      <dgm:spPr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606" t="-2021" r="-606" b="323"/>
          </a:stretch>
        </a:blipFill>
        <a:ln>
          <a:noFill/>
        </a:ln>
      </dgm:spPr>
    </dgm:pt>
    <dgm:pt modelId="{D42E93EF-43BF-334A-939C-ABED177335D0}" type="pres">
      <dgm:prSet presAssocID="{E4EE982E-94DE-7642-B108-9189C4934C22}" presName="textRect" presStyleLbl="revTx" presStyleIdx="3" presStyleCnt="4" custLinFactNeighborX="-496" custLinFactNeighborY="75660">
        <dgm:presLayoutVars>
          <dgm:bulletEnabled val="1"/>
        </dgm:presLayoutVars>
      </dgm:prSet>
      <dgm:spPr/>
    </dgm:pt>
  </dgm:ptLst>
  <dgm:cxnLst>
    <dgm:cxn modelId="{9E4FB837-8C62-C440-A9F3-0B630934EE72}" type="presOf" srcId="{2655D932-B770-4E1E-B657-59AF5F02A0EF}" destId="{CB723F82-9D5B-D64E-A021-53894735402B}" srcOrd="0" destOrd="0" presId="urn:microsoft.com/office/officeart/2005/8/layout/pList1"/>
    <dgm:cxn modelId="{1A095B41-3DB4-E54B-82CF-6FB92C22ED97}" type="presOf" srcId="{CA395FE2-F41D-438D-8981-32F0886129F1}" destId="{ED05BD6E-FF87-4542-9FA1-435195A25A3F}" srcOrd="0" destOrd="0" presId="urn:microsoft.com/office/officeart/2005/8/layout/pList1"/>
    <dgm:cxn modelId="{BB237B42-B4BF-FF45-B35C-53AF011BFA2D}" type="presOf" srcId="{FCB374B3-F60E-4534-B938-2CF0CF89655D}" destId="{57C6421E-09E6-8E4C-9F49-2DAAB5DE9FF1}" srcOrd="0" destOrd="0" presId="urn:microsoft.com/office/officeart/2005/8/layout/pList1"/>
    <dgm:cxn modelId="{94DB6656-5C29-404E-81F1-FEB2120EFA1B}" type="presOf" srcId="{B032A060-C2B1-40C7-BA82-B394F7F39333}" destId="{266E2DDA-205D-414C-BE8E-F7442EDC48F8}" srcOrd="0" destOrd="0" presId="urn:microsoft.com/office/officeart/2005/8/layout/pList1"/>
    <dgm:cxn modelId="{8FCB5C7D-8AD5-764E-BE7D-AD511D7551C5}" type="presOf" srcId="{7A79994B-A1C1-4383-8355-F22D65429ABC}" destId="{621E2937-BA1A-7844-B52F-1D60AE65B082}" srcOrd="0" destOrd="0" presId="urn:microsoft.com/office/officeart/2005/8/layout/pList1"/>
    <dgm:cxn modelId="{AA1CC781-20C7-0F40-A70E-63F2AA7F956C}" type="presOf" srcId="{E4EE982E-94DE-7642-B108-9189C4934C22}" destId="{D42E93EF-43BF-334A-939C-ABED177335D0}" srcOrd="0" destOrd="0" presId="urn:microsoft.com/office/officeart/2005/8/layout/pList1"/>
    <dgm:cxn modelId="{E0823382-B9EC-174B-AD59-F3FA6BF84E33}" type="presOf" srcId="{4E226BB5-06DA-40E3-AE1C-C6DFACD7130D}" destId="{5466F5C3-7DC5-5046-93FD-30A32FC34FF7}" srcOrd="0" destOrd="0" presId="urn:microsoft.com/office/officeart/2005/8/layout/pList1"/>
    <dgm:cxn modelId="{489BC492-2D04-48D1-8503-662667002443}" srcId="{CA395FE2-F41D-438D-8981-32F0886129F1}" destId="{FCB374B3-F60E-4534-B938-2CF0CF89655D}" srcOrd="1" destOrd="0" parTransId="{C5A38F8C-B7A1-4A72-ABE7-BB11DDCC919D}" sibTransId="{2655D932-B770-4E1E-B657-59AF5F02A0EF}"/>
    <dgm:cxn modelId="{7C56DEA4-1158-2A4F-BB34-8AD07663430A}" srcId="{CA395FE2-F41D-438D-8981-32F0886129F1}" destId="{E4EE982E-94DE-7642-B108-9189C4934C22}" srcOrd="3" destOrd="0" parTransId="{26B0C5AF-353C-4342-B336-2789AE293E2A}" sibTransId="{2D04F21E-95D9-C943-B4EC-3CE41BF608C5}"/>
    <dgm:cxn modelId="{D9EC2CB1-C16E-7746-BE8C-20FA4F0951BC}" type="presOf" srcId="{2345C293-C3D2-449E-A5CC-9DB4BE66B306}" destId="{545D1A4A-8FCB-B646-8F78-2AEBC749BD6B}" srcOrd="0" destOrd="0" presId="urn:microsoft.com/office/officeart/2005/8/layout/pList1"/>
    <dgm:cxn modelId="{7CD506C8-474D-4A04-B6DE-6DC0F4BA880D}" srcId="{CA395FE2-F41D-438D-8981-32F0886129F1}" destId="{7A79994B-A1C1-4383-8355-F22D65429ABC}" srcOrd="0" destOrd="0" parTransId="{0F0EB5F5-D0F4-45AE-A989-AA6ADF93520F}" sibTransId="{B032A060-C2B1-40C7-BA82-B394F7F39333}"/>
    <dgm:cxn modelId="{547E34E2-F152-4B1D-ADA7-8BDF0F548113}" srcId="{CA395FE2-F41D-438D-8981-32F0886129F1}" destId="{4E226BB5-06DA-40E3-AE1C-C6DFACD7130D}" srcOrd="2" destOrd="0" parTransId="{C09164B3-1807-474D-9B04-48AE770BD99B}" sibTransId="{2345C293-C3D2-449E-A5CC-9DB4BE66B306}"/>
    <dgm:cxn modelId="{9571F7F0-14D5-9148-B9E7-6AB06A086448}" type="presParOf" srcId="{ED05BD6E-FF87-4542-9FA1-435195A25A3F}" destId="{91C7DB91-2FBB-FD4F-B022-101D902D220C}" srcOrd="0" destOrd="0" presId="urn:microsoft.com/office/officeart/2005/8/layout/pList1"/>
    <dgm:cxn modelId="{15A2F82D-0C8B-BE46-8D03-CFE903C443D6}" type="presParOf" srcId="{91C7DB91-2FBB-FD4F-B022-101D902D220C}" destId="{91210737-4B03-904E-9185-7CEB8CBB56AE}" srcOrd="0" destOrd="0" presId="urn:microsoft.com/office/officeart/2005/8/layout/pList1"/>
    <dgm:cxn modelId="{37D63034-A02A-C24D-939E-F0606668DCFC}" type="presParOf" srcId="{91C7DB91-2FBB-FD4F-B022-101D902D220C}" destId="{621E2937-BA1A-7844-B52F-1D60AE65B082}" srcOrd="1" destOrd="0" presId="urn:microsoft.com/office/officeart/2005/8/layout/pList1"/>
    <dgm:cxn modelId="{564FFE21-F0E3-AE41-9C98-5B709D9559DA}" type="presParOf" srcId="{ED05BD6E-FF87-4542-9FA1-435195A25A3F}" destId="{266E2DDA-205D-414C-BE8E-F7442EDC48F8}" srcOrd="1" destOrd="0" presId="urn:microsoft.com/office/officeart/2005/8/layout/pList1"/>
    <dgm:cxn modelId="{99FC89EB-6035-2F4D-87BF-23DFD1C3F0EC}" type="presParOf" srcId="{ED05BD6E-FF87-4542-9FA1-435195A25A3F}" destId="{42606F1D-4F83-114F-AD99-427852154877}" srcOrd="2" destOrd="0" presId="urn:microsoft.com/office/officeart/2005/8/layout/pList1"/>
    <dgm:cxn modelId="{C84A6BF6-6E34-E141-BB4F-A5C81E40A096}" type="presParOf" srcId="{42606F1D-4F83-114F-AD99-427852154877}" destId="{E4A3EF2F-92FB-C24B-B6F7-3486F33F2F5C}" srcOrd="0" destOrd="0" presId="urn:microsoft.com/office/officeart/2005/8/layout/pList1"/>
    <dgm:cxn modelId="{3F64F496-9D8F-414F-AF68-A1136A7B3533}" type="presParOf" srcId="{42606F1D-4F83-114F-AD99-427852154877}" destId="{57C6421E-09E6-8E4C-9F49-2DAAB5DE9FF1}" srcOrd="1" destOrd="0" presId="urn:microsoft.com/office/officeart/2005/8/layout/pList1"/>
    <dgm:cxn modelId="{EC6B2786-171A-5945-A711-8FA34BFC4C4F}" type="presParOf" srcId="{ED05BD6E-FF87-4542-9FA1-435195A25A3F}" destId="{CB723F82-9D5B-D64E-A021-53894735402B}" srcOrd="3" destOrd="0" presId="urn:microsoft.com/office/officeart/2005/8/layout/pList1"/>
    <dgm:cxn modelId="{82818DE5-8BE1-5040-A7C3-4CE385D7CFB3}" type="presParOf" srcId="{ED05BD6E-FF87-4542-9FA1-435195A25A3F}" destId="{311E6B6E-D592-A34B-9978-48AE38FB47DD}" srcOrd="4" destOrd="0" presId="urn:microsoft.com/office/officeart/2005/8/layout/pList1"/>
    <dgm:cxn modelId="{06E90D5F-0EEB-004E-823A-C6506F961C43}" type="presParOf" srcId="{311E6B6E-D592-A34B-9978-48AE38FB47DD}" destId="{E0959A42-3331-1640-83C5-F7FF8D324112}" srcOrd="0" destOrd="0" presId="urn:microsoft.com/office/officeart/2005/8/layout/pList1"/>
    <dgm:cxn modelId="{E1D220DE-32E6-B24F-99F8-32F74FE9F119}" type="presParOf" srcId="{311E6B6E-D592-A34B-9978-48AE38FB47DD}" destId="{5466F5C3-7DC5-5046-93FD-30A32FC34FF7}" srcOrd="1" destOrd="0" presId="urn:microsoft.com/office/officeart/2005/8/layout/pList1"/>
    <dgm:cxn modelId="{B08452DE-F1C9-5C44-B960-78C2DF1BBFE2}" type="presParOf" srcId="{ED05BD6E-FF87-4542-9FA1-435195A25A3F}" destId="{545D1A4A-8FCB-B646-8F78-2AEBC749BD6B}" srcOrd="5" destOrd="0" presId="urn:microsoft.com/office/officeart/2005/8/layout/pList1"/>
    <dgm:cxn modelId="{9E408339-C047-1645-955C-0A506DFF4022}" type="presParOf" srcId="{ED05BD6E-FF87-4542-9FA1-435195A25A3F}" destId="{766C24FE-392D-6F4E-BC70-01707F7D48EE}" srcOrd="6" destOrd="0" presId="urn:microsoft.com/office/officeart/2005/8/layout/pList1"/>
    <dgm:cxn modelId="{B90A5A8C-001D-BA4B-82BA-8FCEEECF2887}" type="presParOf" srcId="{766C24FE-392D-6F4E-BC70-01707F7D48EE}" destId="{682DFD2C-ABE7-9140-95CC-140782ED1CF5}" srcOrd="0" destOrd="0" presId="urn:microsoft.com/office/officeart/2005/8/layout/pList1"/>
    <dgm:cxn modelId="{7CEC0AD2-12DC-EF44-BC0A-24CCED8C403D}" type="presParOf" srcId="{766C24FE-392D-6F4E-BC70-01707F7D48EE}" destId="{D42E93EF-43BF-334A-939C-ABED177335D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87CBAB4-4AA5-4D72-A39D-E4295DA4EB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8EAD04-A552-4AA9-8602-54722A09928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The biggest tax fights in recent memory are on the horizon, driven by state and federal budget situations, not just banker angst.  </a:t>
          </a:r>
        </a:p>
      </dgm:t>
    </dgm:pt>
    <dgm:pt modelId="{65F8B105-9FBF-4E8E-8A70-4904CF98C7FE}" type="parTrans" cxnId="{5C7D06F8-9B01-4349-AF48-F63224D8E397}">
      <dgm:prSet/>
      <dgm:spPr/>
      <dgm:t>
        <a:bodyPr/>
        <a:lstStyle/>
        <a:p>
          <a:endParaRPr lang="en-US"/>
        </a:p>
      </dgm:t>
    </dgm:pt>
    <dgm:pt modelId="{7595E27D-2A7E-4E48-AE39-51BA8E3DED0B}" type="sibTrans" cxnId="{5C7D06F8-9B01-4349-AF48-F63224D8E397}">
      <dgm:prSet/>
      <dgm:spPr/>
      <dgm:t>
        <a:bodyPr/>
        <a:lstStyle/>
        <a:p>
          <a:endParaRPr lang="en-US"/>
        </a:p>
      </dgm:t>
    </dgm:pt>
    <dgm:pt modelId="{CCB9E5F0-57CF-4FD0-91CE-B8D83897CDA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In a Biden administration, we will be on defensive against regulatory burden again.</a:t>
          </a:r>
        </a:p>
      </dgm:t>
    </dgm:pt>
    <dgm:pt modelId="{1E59CF78-AC71-486F-AD7C-FC4121A8F3C7}" type="parTrans" cxnId="{159083BB-D436-4692-91AD-E613CA100725}">
      <dgm:prSet/>
      <dgm:spPr/>
      <dgm:t>
        <a:bodyPr/>
        <a:lstStyle/>
        <a:p>
          <a:endParaRPr lang="en-US"/>
        </a:p>
      </dgm:t>
    </dgm:pt>
    <dgm:pt modelId="{66476933-91E9-4534-B910-3E62A3D697BA}" type="sibTrans" cxnId="{159083BB-D436-4692-91AD-E613CA100725}">
      <dgm:prSet/>
      <dgm:spPr/>
      <dgm:t>
        <a:bodyPr/>
        <a:lstStyle/>
        <a:p>
          <a:endParaRPr lang="en-US"/>
        </a:p>
      </dgm:t>
    </dgm:pt>
    <dgm:pt modelId="{76F208BD-429D-462C-8A3E-96FCC9D93DD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We are as well positioned as we have ever been from an advocacy perspective, but there are more uncontrollable variables than we generally have to manage.</a:t>
          </a:r>
        </a:p>
      </dgm:t>
    </dgm:pt>
    <dgm:pt modelId="{BE7BBE31-C555-48D6-9F6E-7074C6D65772}" type="parTrans" cxnId="{A43B3423-906B-4506-B67E-82F239372A6B}">
      <dgm:prSet/>
      <dgm:spPr/>
      <dgm:t>
        <a:bodyPr/>
        <a:lstStyle/>
        <a:p>
          <a:endParaRPr lang="en-US"/>
        </a:p>
      </dgm:t>
    </dgm:pt>
    <dgm:pt modelId="{D614C441-28E4-4A23-8C95-34DDBFE500F5}" type="sibTrans" cxnId="{A43B3423-906B-4506-B67E-82F239372A6B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EF00A785-F73B-4C58-A83E-BE47896DAC0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Charter enhancements need to align with policy goals of those in power.</a:t>
          </a:r>
        </a:p>
      </dgm:t>
    </dgm:pt>
    <dgm:pt modelId="{FF58EFDD-1702-449C-8CB3-288DBF97CF1C}" type="parTrans" cxnId="{C20F4B1A-FB81-4AB8-A0CF-4F60A99A2B61}">
      <dgm:prSet/>
      <dgm:spPr/>
      <dgm:t>
        <a:bodyPr/>
        <a:lstStyle/>
        <a:p>
          <a:endParaRPr lang="en-US"/>
        </a:p>
      </dgm:t>
    </dgm:pt>
    <dgm:pt modelId="{6B6185FF-3B23-43DF-B9E8-B3B966390D3C}" type="sibTrans" cxnId="{C20F4B1A-FB81-4AB8-A0CF-4F60A99A2B61}">
      <dgm:prSet/>
      <dgm:spPr/>
      <dgm:t>
        <a:bodyPr/>
        <a:lstStyle/>
        <a:p>
          <a:endParaRPr lang="en-US"/>
        </a:p>
      </dgm:t>
    </dgm:pt>
    <dgm:pt modelId="{64E1DFE2-B5E0-4B17-B7D2-F9E6887173BB}" type="pres">
      <dgm:prSet presAssocID="{187CBAB4-4AA5-4D72-A39D-E4295DA4EB4A}" presName="Name0" presStyleCnt="0">
        <dgm:presLayoutVars>
          <dgm:chMax val="7"/>
          <dgm:chPref val="7"/>
          <dgm:dir/>
        </dgm:presLayoutVars>
      </dgm:prSet>
      <dgm:spPr/>
    </dgm:pt>
    <dgm:pt modelId="{3C577D0C-6E54-4F4B-9277-82C18DCFFA2E}" type="pres">
      <dgm:prSet presAssocID="{187CBAB4-4AA5-4D72-A39D-E4295DA4EB4A}" presName="Name1" presStyleCnt="0"/>
      <dgm:spPr/>
    </dgm:pt>
    <dgm:pt modelId="{A2B4C3A3-5839-493A-B7F1-F556FE8BF319}" type="pres">
      <dgm:prSet presAssocID="{187CBAB4-4AA5-4D72-A39D-E4295DA4EB4A}" presName="cycle" presStyleCnt="0"/>
      <dgm:spPr/>
    </dgm:pt>
    <dgm:pt modelId="{D8E63957-15F4-458C-B021-3975510FB198}" type="pres">
      <dgm:prSet presAssocID="{187CBAB4-4AA5-4D72-A39D-E4295DA4EB4A}" presName="srcNode" presStyleLbl="node1" presStyleIdx="0" presStyleCnt="4"/>
      <dgm:spPr/>
    </dgm:pt>
    <dgm:pt modelId="{40E650B1-9264-4016-BAD7-50BEA0565C45}" type="pres">
      <dgm:prSet presAssocID="{187CBAB4-4AA5-4D72-A39D-E4295DA4EB4A}" presName="conn" presStyleLbl="parChTrans1D2" presStyleIdx="0" presStyleCnt="1"/>
      <dgm:spPr/>
    </dgm:pt>
    <dgm:pt modelId="{3779ABB9-3620-4807-8B17-071B4950AC14}" type="pres">
      <dgm:prSet presAssocID="{187CBAB4-4AA5-4D72-A39D-E4295DA4EB4A}" presName="extraNode" presStyleLbl="node1" presStyleIdx="0" presStyleCnt="4"/>
      <dgm:spPr/>
    </dgm:pt>
    <dgm:pt modelId="{10F43C58-525C-448F-81DF-E13723BB4C51}" type="pres">
      <dgm:prSet presAssocID="{187CBAB4-4AA5-4D72-A39D-E4295DA4EB4A}" presName="dstNode" presStyleLbl="node1" presStyleIdx="0" presStyleCnt="4"/>
      <dgm:spPr/>
    </dgm:pt>
    <dgm:pt modelId="{686F2F9A-7F37-4B4B-B521-0314A065410F}" type="pres">
      <dgm:prSet presAssocID="{76F208BD-429D-462C-8A3E-96FCC9D93DD7}" presName="text_1" presStyleLbl="node1" presStyleIdx="0" presStyleCnt="4">
        <dgm:presLayoutVars>
          <dgm:bulletEnabled val="1"/>
        </dgm:presLayoutVars>
      </dgm:prSet>
      <dgm:spPr/>
    </dgm:pt>
    <dgm:pt modelId="{CD6DFF42-2ABC-4740-A8D3-BC8B124973B5}" type="pres">
      <dgm:prSet presAssocID="{76F208BD-429D-462C-8A3E-96FCC9D93DD7}" presName="accent_1" presStyleCnt="0"/>
      <dgm:spPr/>
    </dgm:pt>
    <dgm:pt modelId="{BE95EAE6-91DD-4BFE-B8F0-09463166FDE1}" type="pres">
      <dgm:prSet presAssocID="{76F208BD-429D-462C-8A3E-96FCC9D93DD7}" presName="accentRepeatNode" presStyleLbl="solidFgAcc1" presStyleIdx="0" presStyleCnt="4"/>
      <dgm:spPr/>
    </dgm:pt>
    <dgm:pt modelId="{F941C99E-204F-4FB6-BEFD-DD1342B2C06F}" type="pres">
      <dgm:prSet presAssocID="{3F8EAD04-A552-4AA9-8602-54722A099286}" presName="text_2" presStyleLbl="node1" presStyleIdx="1" presStyleCnt="4">
        <dgm:presLayoutVars>
          <dgm:bulletEnabled val="1"/>
        </dgm:presLayoutVars>
      </dgm:prSet>
      <dgm:spPr/>
    </dgm:pt>
    <dgm:pt modelId="{FA916F4E-7C03-40C3-9DC7-83DD8F1DA31D}" type="pres">
      <dgm:prSet presAssocID="{3F8EAD04-A552-4AA9-8602-54722A099286}" presName="accent_2" presStyleCnt="0"/>
      <dgm:spPr/>
    </dgm:pt>
    <dgm:pt modelId="{5F143844-31C2-4FB9-A031-B777E2C0FC44}" type="pres">
      <dgm:prSet presAssocID="{3F8EAD04-A552-4AA9-8602-54722A099286}" presName="accentRepeatNode" presStyleLbl="solidFgAcc1" presStyleIdx="1" presStyleCnt="4"/>
      <dgm:spPr/>
    </dgm:pt>
    <dgm:pt modelId="{29CFB918-8DDF-42B1-9B19-4835D9CA97A4}" type="pres">
      <dgm:prSet presAssocID="{EF00A785-F73B-4C58-A83E-BE47896DAC00}" presName="text_3" presStyleLbl="node1" presStyleIdx="2" presStyleCnt="4">
        <dgm:presLayoutVars>
          <dgm:bulletEnabled val="1"/>
        </dgm:presLayoutVars>
      </dgm:prSet>
      <dgm:spPr/>
    </dgm:pt>
    <dgm:pt modelId="{761817DF-E2A4-4E23-8516-3F6541E236EA}" type="pres">
      <dgm:prSet presAssocID="{EF00A785-F73B-4C58-A83E-BE47896DAC00}" presName="accent_3" presStyleCnt="0"/>
      <dgm:spPr/>
    </dgm:pt>
    <dgm:pt modelId="{341C5C16-73BC-4D2E-93E6-B96289ED0A25}" type="pres">
      <dgm:prSet presAssocID="{EF00A785-F73B-4C58-A83E-BE47896DAC00}" presName="accentRepeatNode" presStyleLbl="solidFgAcc1" presStyleIdx="2" presStyleCnt="4"/>
      <dgm:spPr/>
    </dgm:pt>
    <dgm:pt modelId="{B8B1FD4A-AC5F-4985-9854-B95DE16FDFEA}" type="pres">
      <dgm:prSet presAssocID="{CCB9E5F0-57CF-4FD0-91CE-B8D83897CDA9}" presName="text_4" presStyleLbl="node1" presStyleIdx="3" presStyleCnt="4">
        <dgm:presLayoutVars>
          <dgm:bulletEnabled val="1"/>
        </dgm:presLayoutVars>
      </dgm:prSet>
      <dgm:spPr/>
    </dgm:pt>
    <dgm:pt modelId="{63104CE8-273A-40E3-9B66-942302FF40BB}" type="pres">
      <dgm:prSet presAssocID="{CCB9E5F0-57CF-4FD0-91CE-B8D83897CDA9}" presName="accent_4" presStyleCnt="0"/>
      <dgm:spPr/>
    </dgm:pt>
    <dgm:pt modelId="{8C7C128A-4117-432A-8D3C-4189BBC10C1E}" type="pres">
      <dgm:prSet presAssocID="{CCB9E5F0-57CF-4FD0-91CE-B8D83897CDA9}" presName="accentRepeatNode" presStyleLbl="solidFgAcc1" presStyleIdx="3" presStyleCnt="4"/>
      <dgm:spPr/>
    </dgm:pt>
  </dgm:ptLst>
  <dgm:cxnLst>
    <dgm:cxn modelId="{C20F4B1A-FB81-4AB8-A0CF-4F60A99A2B61}" srcId="{187CBAB4-4AA5-4D72-A39D-E4295DA4EB4A}" destId="{EF00A785-F73B-4C58-A83E-BE47896DAC00}" srcOrd="2" destOrd="0" parTransId="{FF58EFDD-1702-449C-8CB3-288DBF97CF1C}" sibTransId="{6B6185FF-3B23-43DF-B9E8-B3B966390D3C}"/>
    <dgm:cxn modelId="{A43B3423-906B-4506-B67E-82F239372A6B}" srcId="{187CBAB4-4AA5-4D72-A39D-E4295DA4EB4A}" destId="{76F208BD-429D-462C-8A3E-96FCC9D93DD7}" srcOrd="0" destOrd="0" parTransId="{BE7BBE31-C555-48D6-9F6E-7074C6D65772}" sibTransId="{D614C441-28E4-4A23-8C95-34DDBFE500F5}"/>
    <dgm:cxn modelId="{7415B023-F8B2-45B1-9583-ADF0BBD01873}" type="presOf" srcId="{3F8EAD04-A552-4AA9-8602-54722A099286}" destId="{F941C99E-204F-4FB6-BEFD-DD1342B2C06F}" srcOrd="0" destOrd="0" presId="urn:microsoft.com/office/officeart/2008/layout/VerticalCurvedList"/>
    <dgm:cxn modelId="{FE595C38-831F-436F-97D7-01484166C3F1}" type="presOf" srcId="{CCB9E5F0-57CF-4FD0-91CE-B8D83897CDA9}" destId="{B8B1FD4A-AC5F-4985-9854-B95DE16FDFEA}" srcOrd="0" destOrd="0" presId="urn:microsoft.com/office/officeart/2008/layout/VerticalCurvedList"/>
    <dgm:cxn modelId="{B088747D-A068-4FA7-8459-5E6A7A4EBFE1}" type="presOf" srcId="{D614C441-28E4-4A23-8C95-34DDBFE500F5}" destId="{40E650B1-9264-4016-BAD7-50BEA0565C45}" srcOrd="0" destOrd="0" presId="urn:microsoft.com/office/officeart/2008/layout/VerticalCurvedList"/>
    <dgm:cxn modelId="{159083BB-D436-4692-91AD-E613CA100725}" srcId="{187CBAB4-4AA5-4D72-A39D-E4295DA4EB4A}" destId="{CCB9E5F0-57CF-4FD0-91CE-B8D83897CDA9}" srcOrd="3" destOrd="0" parTransId="{1E59CF78-AC71-486F-AD7C-FC4121A8F3C7}" sibTransId="{66476933-91E9-4534-B910-3E62A3D697BA}"/>
    <dgm:cxn modelId="{0F7957CB-BF25-4F39-B763-A8F315ED461F}" type="presOf" srcId="{EF00A785-F73B-4C58-A83E-BE47896DAC00}" destId="{29CFB918-8DDF-42B1-9B19-4835D9CA97A4}" srcOrd="0" destOrd="0" presId="urn:microsoft.com/office/officeart/2008/layout/VerticalCurvedList"/>
    <dgm:cxn modelId="{165D45EA-3B04-4DA0-9B03-E5B00478F56A}" type="presOf" srcId="{76F208BD-429D-462C-8A3E-96FCC9D93DD7}" destId="{686F2F9A-7F37-4B4B-B521-0314A065410F}" srcOrd="0" destOrd="0" presId="urn:microsoft.com/office/officeart/2008/layout/VerticalCurvedList"/>
    <dgm:cxn modelId="{5C7D06F8-9B01-4349-AF48-F63224D8E397}" srcId="{187CBAB4-4AA5-4D72-A39D-E4295DA4EB4A}" destId="{3F8EAD04-A552-4AA9-8602-54722A099286}" srcOrd="1" destOrd="0" parTransId="{65F8B105-9FBF-4E8E-8A70-4904CF98C7FE}" sibTransId="{7595E27D-2A7E-4E48-AE39-51BA8E3DED0B}"/>
    <dgm:cxn modelId="{213179FB-DBC9-4C1F-A10D-8D286E9CD947}" type="presOf" srcId="{187CBAB4-4AA5-4D72-A39D-E4295DA4EB4A}" destId="{64E1DFE2-B5E0-4B17-B7D2-F9E6887173BB}" srcOrd="0" destOrd="0" presId="urn:microsoft.com/office/officeart/2008/layout/VerticalCurvedList"/>
    <dgm:cxn modelId="{4714C6E2-E8EC-449B-84EF-C92514A5B8C0}" type="presParOf" srcId="{64E1DFE2-B5E0-4B17-B7D2-F9E6887173BB}" destId="{3C577D0C-6E54-4F4B-9277-82C18DCFFA2E}" srcOrd="0" destOrd="0" presId="urn:microsoft.com/office/officeart/2008/layout/VerticalCurvedList"/>
    <dgm:cxn modelId="{A01D9CD1-DF55-4237-82BE-C6CE5CF9A80D}" type="presParOf" srcId="{3C577D0C-6E54-4F4B-9277-82C18DCFFA2E}" destId="{A2B4C3A3-5839-493A-B7F1-F556FE8BF319}" srcOrd="0" destOrd="0" presId="urn:microsoft.com/office/officeart/2008/layout/VerticalCurvedList"/>
    <dgm:cxn modelId="{D8344B8E-688D-42AA-B2DA-7E05FA7DFED1}" type="presParOf" srcId="{A2B4C3A3-5839-493A-B7F1-F556FE8BF319}" destId="{D8E63957-15F4-458C-B021-3975510FB198}" srcOrd="0" destOrd="0" presId="urn:microsoft.com/office/officeart/2008/layout/VerticalCurvedList"/>
    <dgm:cxn modelId="{CFDDDE75-5F2E-465E-9A3B-1083CCDA8D7F}" type="presParOf" srcId="{A2B4C3A3-5839-493A-B7F1-F556FE8BF319}" destId="{40E650B1-9264-4016-BAD7-50BEA0565C45}" srcOrd="1" destOrd="0" presId="urn:microsoft.com/office/officeart/2008/layout/VerticalCurvedList"/>
    <dgm:cxn modelId="{1C37DC1B-3B44-4847-8C7D-484A7C41D53E}" type="presParOf" srcId="{A2B4C3A3-5839-493A-B7F1-F556FE8BF319}" destId="{3779ABB9-3620-4807-8B17-071B4950AC14}" srcOrd="2" destOrd="0" presId="urn:microsoft.com/office/officeart/2008/layout/VerticalCurvedList"/>
    <dgm:cxn modelId="{857D0DFB-5795-479C-BF97-D64E5A862AFC}" type="presParOf" srcId="{A2B4C3A3-5839-493A-B7F1-F556FE8BF319}" destId="{10F43C58-525C-448F-81DF-E13723BB4C51}" srcOrd="3" destOrd="0" presId="urn:microsoft.com/office/officeart/2008/layout/VerticalCurvedList"/>
    <dgm:cxn modelId="{F929D8D3-90FD-4DA9-BF99-128A414FE156}" type="presParOf" srcId="{3C577D0C-6E54-4F4B-9277-82C18DCFFA2E}" destId="{686F2F9A-7F37-4B4B-B521-0314A065410F}" srcOrd="1" destOrd="0" presId="urn:microsoft.com/office/officeart/2008/layout/VerticalCurvedList"/>
    <dgm:cxn modelId="{EA24A77A-B4F0-4ED5-8471-6630486AE053}" type="presParOf" srcId="{3C577D0C-6E54-4F4B-9277-82C18DCFFA2E}" destId="{CD6DFF42-2ABC-4740-A8D3-BC8B124973B5}" srcOrd="2" destOrd="0" presId="urn:microsoft.com/office/officeart/2008/layout/VerticalCurvedList"/>
    <dgm:cxn modelId="{1D385B04-69E0-4B54-8E5B-DDEEF6D79627}" type="presParOf" srcId="{CD6DFF42-2ABC-4740-A8D3-BC8B124973B5}" destId="{BE95EAE6-91DD-4BFE-B8F0-09463166FDE1}" srcOrd="0" destOrd="0" presId="urn:microsoft.com/office/officeart/2008/layout/VerticalCurvedList"/>
    <dgm:cxn modelId="{DE01A629-BFFD-4C25-9CBE-7836E317389A}" type="presParOf" srcId="{3C577D0C-6E54-4F4B-9277-82C18DCFFA2E}" destId="{F941C99E-204F-4FB6-BEFD-DD1342B2C06F}" srcOrd="3" destOrd="0" presId="urn:microsoft.com/office/officeart/2008/layout/VerticalCurvedList"/>
    <dgm:cxn modelId="{2CBEBD4E-27D0-4DF0-8ED6-794EAFBAE661}" type="presParOf" srcId="{3C577D0C-6E54-4F4B-9277-82C18DCFFA2E}" destId="{FA916F4E-7C03-40C3-9DC7-83DD8F1DA31D}" srcOrd="4" destOrd="0" presId="urn:microsoft.com/office/officeart/2008/layout/VerticalCurvedList"/>
    <dgm:cxn modelId="{A03F8F9B-34BB-4B11-8DF6-8E31064AFD43}" type="presParOf" srcId="{FA916F4E-7C03-40C3-9DC7-83DD8F1DA31D}" destId="{5F143844-31C2-4FB9-A031-B777E2C0FC44}" srcOrd="0" destOrd="0" presId="urn:microsoft.com/office/officeart/2008/layout/VerticalCurvedList"/>
    <dgm:cxn modelId="{23CC5508-7C1D-4AC6-B07E-19EF3194AE91}" type="presParOf" srcId="{3C577D0C-6E54-4F4B-9277-82C18DCFFA2E}" destId="{29CFB918-8DDF-42B1-9B19-4835D9CA97A4}" srcOrd="5" destOrd="0" presId="urn:microsoft.com/office/officeart/2008/layout/VerticalCurvedList"/>
    <dgm:cxn modelId="{0F62B967-1474-4038-A44E-94439139BD2B}" type="presParOf" srcId="{3C577D0C-6E54-4F4B-9277-82C18DCFFA2E}" destId="{761817DF-E2A4-4E23-8516-3F6541E236EA}" srcOrd="6" destOrd="0" presId="urn:microsoft.com/office/officeart/2008/layout/VerticalCurvedList"/>
    <dgm:cxn modelId="{FBE6414D-D7A7-4898-AAF6-F6E77B731DAE}" type="presParOf" srcId="{761817DF-E2A4-4E23-8516-3F6541E236EA}" destId="{341C5C16-73BC-4D2E-93E6-B96289ED0A25}" srcOrd="0" destOrd="0" presId="urn:microsoft.com/office/officeart/2008/layout/VerticalCurvedList"/>
    <dgm:cxn modelId="{7C3DAAEE-89C2-4F3F-B996-2ECA332D0FB7}" type="presParOf" srcId="{3C577D0C-6E54-4F4B-9277-82C18DCFFA2E}" destId="{B8B1FD4A-AC5F-4985-9854-B95DE16FDFEA}" srcOrd="7" destOrd="0" presId="urn:microsoft.com/office/officeart/2008/layout/VerticalCurvedList"/>
    <dgm:cxn modelId="{18A3A01D-C15A-42F4-B715-B5B4A7E84C89}" type="presParOf" srcId="{3C577D0C-6E54-4F4B-9277-82C18DCFFA2E}" destId="{63104CE8-273A-40E3-9B66-942302FF40BB}" srcOrd="8" destOrd="0" presId="urn:microsoft.com/office/officeart/2008/layout/VerticalCurvedList"/>
    <dgm:cxn modelId="{91C4C77B-F8CC-4A5E-B87C-1C9DC4B16F26}" type="presParOf" srcId="{63104CE8-273A-40E3-9B66-942302FF40BB}" destId="{8C7C128A-4117-432A-8D3C-4189BBC10C1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17C91C-E739-4FF5-AB7F-19841CB1EDB1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0821797-72AA-45F4-8198-549C9DDE5FDA}">
      <dgm:prSet phldrT="[Text]"/>
      <dgm:spPr>
        <a:solidFill>
          <a:srgbClr val="33CCCC"/>
        </a:solidFill>
        <a:ln>
          <a:noFill/>
        </a:ln>
      </dgm:spPr>
      <dgm:t>
        <a:bodyPr/>
        <a:lstStyle/>
        <a:p>
          <a:r>
            <a:rPr lang="en-US" dirty="0"/>
            <a:t>Political / Governmental </a:t>
          </a:r>
        </a:p>
      </dgm:t>
    </dgm:pt>
    <dgm:pt modelId="{37FAD2D1-6A58-4FAE-A251-656C19B87934}" type="parTrans" cxnId="{F6DEB1A1-8AA3-416B-B563-53CE7B87F4E6}">
      <dgm:prSet/>
      <dgm:spPr/>
      <dgm:t>
        <a:bodyPr/>
        <a:lstStyle/>
        <a:p>
          <a:endParaRPr lang="en-US"/>
        </a:p>
      </dgm:t>
    </dgm:pt>
    <dgm:pt modelId="{D8A41177-8488-431E-BD82-81B01551E248}" type="sibTrans" cxnId="{F6DEB1A1-8AA3-416B-B563-53CE7B87F4E6}">
      <dgm:prSet/>
      <dgm:spPr/>
      <dgm:t>
        <a:bodyPr/>
        <a:lstStyle/>
        <a:p>
          <a:endParaRPr lang="en-US"/>
        </a:p>
      </dgm:t>
    </dgm:pt>
    <dgm:pt modelId="{F638AAF3-AF7A-4E80-8DC1-463A66A1C539}">
      <dgm:prSet phldrT="[Text]"/>
      <dgm:spPr>
        <a:noFill/>
      </dgm:spPr>
      <dgm:t>
        <a:bodyPr/>
        <a:lstStyle/>
        <a:p>
          <a:r>
            <a:rPr lang="en-US" b="1" dirty="0"/>
            <a:t>Elections in November</a:t>
          </a:r>
          <a:r>
            <a:rPr lang="en-US" dirty="0"/>
            <a:t>; but results may not be immediately known.</a:t>
          </a:r>
        </a:p>
      </dgm:t>
    </dgm:pt>
    <dgm:pt modelId="{1E5B2939-F835-48D1-87B3-38DCDADE69A2}" type="parTrans" cxnId="{A498F033-07CE-406C-A3F8-99A488DF935A}">
      <dgm:prSet/>
      <dgm:spPr/>
      <dgm:t>
        <a:bodyPr/>
        <a:lstStyle/>
        <a:p>
          <a:endParaRPr lang="en-US"/>
        </a:p>
      </dgm:t>
    </dgm:pt>
    <dgm:pt modelId="{699B8E70-BC36-4B5C-8D46-588BD20CF8D0}" type="sibTrans" cxnId="{A498F033-07CE-406C-A3F8-99A488DF935A}">
      <dgm:prSet/>
      <dgm:spPr/>
      <dgm:t>
        <a:bodyPr/>
        <a:lstStyle/>
        <a:p>
          <a:endParaRPr lang="en-US"/>
        </a:p>
      </dgm:t>
    </dgm:pt>
    <dgm:pt modelId="{4B01273C-7D9F-4707-ACC7-0D2BD883CA91}">
      <dgm:prSet phldrT="[Text]"/>
      <dgm:spPr>
        <a:solidFill>
          <a:srgbClr val="33CCCC"/>
        </a:solidFill>
        <a:ln>
          <a:noFill/>
        </a:ln>
      </dgm:spPr>
      <dgm:t>
        <a:bodyPr/>
        <a:lstStyle/>
        <a:p>
          <a:r>
            <a:rPr lang="en-US" dirty="0"/>
            <a:t>Credit Unions </a:t>
          </a:r>
        </a:p>
      </dgm:t>
    </dgm:pt>
    <dgm:pt modelId="{93DC9582-AF6E-4D8F-822A-78A823D25505}" type="parTrans" cxnId="{8FCC0DC1-AAAA-45FB-BD8E-83A449BADD20}">
      <dgm:prSet/>
      <dgm:spPr/>
      <dgm:t>
        <a:bodyPr/>
        <a:lstStyle/>
        <a:p>
          <a:endParaRPr lang="en-US"/>
        </a:p>
      </dgm:t>
    </dgm:pt>
    <dgm:pt modelId="{E122FF8E-6BEF-47AB-A531-580C573CEC2A}" type="sibTrans" cxnId="{8FCC0DC1-AAAA-45FB-BD8E-83A449BADD20}">
      <dgm:prSet/>
      <dgm:spPr/>
      <dgm:t>
        <a:bodyPr/>
        <a:lstStyle/>
        <a:p>
          <a:endParaRPr lang="en-US"/>
        </a:p>
      </dgm:t>
    </dgm:pt>
    <dgm:pt modelId="{32334FCD-8AD9-4B8B-80B5-44BDBC3615A7}">
      <dgm:prSet phldrT="[Text]"/>
      <dgm:spPr>
        <a:noFill/>
      </dgm:spPr>
      <dgm:t>
        <a:bodyPr/>
        <a:lstStyle/>
        <a:p>
          <a:r>
            <a:rPr lang="en-US" b="1" dirty="0"/>
            <a:t>System financial condition will be under pressure </a:t>
          </a:r>
          <a:r>
            <a:rPr lang="en-US" dirty="0"/>
            <a:t>for foreseeable future, putting pressure on advocacy resources.</a:t>
          </a:r>
        </a:p>
      </dgm:t>
    </dgm:pt>
    <dgm:pt modelId="{C52D59CD-D0CD-4FBD-8FF1-16236F5F39BF}" type="parTrans" cxnId="{D11B2593-5D4C-4A04-8197-CA3114EBD364}">
      <dgm:prSet/>
      <dgm:spPr/>
      <dgm:t>
        <a:bodyPr/>
        <a:lstStyle/>
        <a:p>
          <a:endParaRPr lang="en-US"/>
        </a:p>
      </dgm:t>
    </dgm:pt>
    <dgm:pt modelId="{42A3C66D-266B-46F4-9431-82C064B7A607}" type="sibTrans" cxnId="{D11B2593-5D4C-4A04-8197-CA3114EBD364}">
      <dgm:prSet/>
      <dgm:spPr/>
      <dgm:t>
        <a:bodyPr/>
        <a:lstStyle/>
        <a:p>
          <a:endParaRPr lang="en-US"/>
        </a:p>
      </dgm:t>
    </dgm:pt>
    <dgm:pt modelId="{311E385A-D42F-4C77-931A-4C232ABF4803}">
      <dgm:prSet phldrT="[Text]"/>
      <dgm:spPr>
        <a:solidFill>
          <a:srgbClr val="33CCCC"/>
        </a:solidFill>
        <a:ln>
          <a:noFill/>
        </a:ln>
      </dgm:spPr>
      <dgm:t>
        <a:bodyPr/>
        <a:lstStyle/>
        <a:p>
          <a:r>
            <a:rPr lang="en-US" dirty="0"/>
            <a:t>Other</a:t>
          </a:r>
        </a:p>
      </dgm:t>
    </dgm:pt>
    <dgm:pt modelId="{AC6720FC-AC27-4319-AAE0-D581AB259422}" type="parTrans" cxnId="{FD2247E0-F7CE-47D3-A40D-83874DDCB577}">
      <dgm:prSet/>
      <dgm:spPr/>
      <dgm:t>
        <a:bodyPr/>
        <a:lstStyle/>
        <a:p>
          <a:endParaRPr lang="en-US"/>
        </a:p>
      </dgm:t>
    </dgm:pt>
    <dgm:pt modelId="{7F9A3083-C479-4D65-851B-C9960EF9826E}" type="sibTrans" cxnId="{FD2247E0-F7CE-47D3-A40D-83874DDCB577}">
      <dgm:prSet/>
      <dgm:spPr/>
      <dgm:t>
        <a:bodyPr/>
        <a:lstStyle/>
        <a:p>
          <a:endParaRPr lang="en-US"/>
        </a:p>
      </dgm:t>
    </dgm:pt>
    <dgm:pt modelId="{1572723A-B0B7-4A1E-96EB-084691BF156F}">
      <dgm:prSet/>
      <dgm:spPr>
        <a:noFill/>
      </dgm:spPr>
      <dgm:t>
        <a:bodyPr/>
        <a:lstStyle/>
        <a:p>
          <a:r>
            <a:rPr lang="en-US" dirty="0"/>
            <a:t>Congress will work on COVID-related matters as well as </a:t>
          </a:r>
          <a:r>
            <a:rPr lang="en-US" b="1" dirty="0"/>
            <a:t>regular order </a:t>
          </a:r>
          <a:r>
            <a:rPr lang="en-US" dirty="0"/>
            <a:t>issues.</a:t>
          </a:r>
        </a:p>
      </dgm:t>
    </dgm:pt>
    <dgm:pt modelId="{A7A2CFD4-7675-4DE7-B8F2-F01F72D21600}" type="parTrans" cxnId="{E7643C79-9E6A-492A-BBF7-67965D459FEA}">
      <dgm:prSet/>
      <dgm:spPr/>
      <dgm:t>
        <a:bodyPr/>
        <a:lstStyle/>
        <a:p>
          <a:endParaRPr lang="en-US"/>
        </a:p>
      </dgm:t>
    </dgm:pt>
    <dgm:pt modelId="{BF3E0935-9B38-495F-9097-416AA1FA016C}" type="sibTrans" cxnId="{E7643C79-9E6A-492A-BBF7-67965D459FEA}">
      <dgm:prSet/>
      <dgm:spPr/>
      <dgm:t>
        <a:bodyPr/>
        <a:lstStyle/>
        <a:p>
          <a:endParaRPr lang="en-US"/>
        </a:p>
      </dgm:t>
    </dgm:pt>
    <dgm:pt modelId="{1490F1D2-DB2F-4129-B26D-0FA56CF1A767}">
      <dgm:prSet/>
      <dgm:spPr>
        <a:noFill/>
      </dgm:spPr>
      <dgm:t>
        <a:bodyPr/>
        <a:lstStyle/>
        <a:p>
          <a:r>
            <a:rPr lang="en-US" dirty="0"/>
            <a:t>With Federal, state and local budgets decimated, </a:t>
          </a:r>
          <a:r>
            <a:rPr lang="en-US" b="1" dirty="0"/>
            <a:t>credit unions will face the most significant threat to the tax status in more than a generation</a:t>
          </a:r>
          <a:r>
            <a:rPr lang="en-US" dirty="0"/>
            <a:t>. </a:t>
          </a:r>
        </a:p>
      </dgm:t>
    </dgm:pt>
    <dgm:pt modelId="{1D9B4295-6C53-41E5-829C-581C603CC23E}" type="parTrans" cxnId="{59CF877E-9B1B-4A85-BBC1-FEA7271B10AA}">
      <dgm:prSet/>
      <dgm:spPr/>
      <dgm:t>
        <a:bodyPr/>
        <a:lstStyle/>
        <a:p>
          <a:endParaRPr lang="en-US"/>
        </a:p>
      </dgm:t>
    </dgm:pt>
    <dgm:pt modelId="{2F73EB97-FB1E-4FDF-95F1-DF5AA7F81770}" type="sibTrans" cxnId="{59CF877E-9B1B-4A85-BBC1-FEA7271B10AA}">
      <dgm:prSet/>
      <dgm:spPr/>
      <dgm:t>
        <a:bodyPr/>
        <a:lstStyle/>
        <a:p>
          <a:endParaRPr lang="en-US"/>
        </a:p>
      </dgm:t>
    </dgm:pt>
    <dgm:pt modelId="{7D0100DC-21AE-4655-B0E1-F2412E592C94}">
      <dgm:prSet phldrT="[Text]"/>
      <dgm:spPr>
        <a:noFill/>
      </dgm:spPr>
      <dgm:t>
        <a:bodyPr/>
        <a:lstStyle/>
        <a:p>
          <a:r>
            <a:rPr lang="en-US" b="1" dirty="0"/>
            <a:t>Consolidation </a:t>
          </a:r>
          <a:r>
            <a:rPr lang="en-US" dirty="0"/>
            <a:t>rates will accelerate.</a:t>
          </a:r>
        </a:p>
      </dgm:t>
    </dgm:pt>
    <dgm:pt modelId="{F84BD0BD-7331-4BE0-B2A1-F426A3F0F7C1}" type="parTrans" cxnId="{287CF277-1EBC-429A-816A-CE1C283B3116}">
      <dgm:prSet/>
      <dgm:spPr/>
      <dgm:t>
        <a:bodyPr/>
        <a:lstStyle/>
        <a:p>
          <a:endParaRPr lang="en-US"/>
        </a:p>
      </dgm:t>
    </dgm:pt>
    <dgm:pt modelId="{52A73566-0549-4D87-8768-C18739ED8A8B}" type="sibTrans" cxnId="{287CF277-1EBC-429A-816A-CE1C283B3116}">
      <dgm:prSet/>
      <dgm:spPr/>
      <dgm:t>
        <a:bodyPr/>
        <a:lstStyle/>
        <a:p>
          <a:endParaRPr lang="en-US"/>
        </a:p>
      </dgm:t>
    </dgm:pt>
    <dgm:pt modelId="{34867469-ED38-4D1B-B72D-3F23108849DB}">
      <dgm:prSet phldrT="[Text]"/>
      <dgm:spPr>
        <a:noFill/>
      </dgm:spPr>
      <dgm:t>
        <a:bodyPr/>
        <a:lstStyle/>
        <a:p>
          <a:r>
            <a:rPr lang="en-US" b="1" dirty="0"/>
            <a:t>Changes to consumer needs, demands, and habits will accelerate</a:t>
          </a:r>
          <a:r>
            <a:rPr lang="en-US" dirty="0"/>
            <a:t>.</a:t>
          </a:r>
        </a:p>
      </dgm:t>
    </dgm:pt>
    <dgm:pt modelId="{12260DD6-0C75-4F38-8339-ED9873FDEBF0}" type="parTrans" cxnId="{7E130832-F5EB-45E5-A655-3D5CC52F1A2B}">
      <dgm:prSet/>
      <dgm:spPr/>
      <dgm:t>
        <a:bodyPr/>
        <a:lstStyle/>
        <a:p>
          <a:endParaRPr lang="en-US"/>
        </a:p>
      </dgm:t>
    </dgm:pt>
    <dgm:pt modelId="{D195B7EF-839B-4403-903E-96FD15A96DAC}" type="sibTrans" cxnId="{7E130832-F5EB-45E5-A655-3D5CC52F1A2B}">
      <dgm:prSet/>
      <dgm:spPr/>
      <dgm:t>
        <a:bodyPr/>
        <a:lstStyle/>
        <a:p>
          <a:endParaRPr lang="en-US"/>
        </a:p>
      </dgm:t>
    </dgm:pt>
    <dgm:pt modelId="{35858A6E-6756-4753-BC8D-924D840BE064}">
      <dgm:prSet phldrT="[Text]"/>
      <dgm:spPr>
        <a:noFill/>
      </dgm:spPr>
      <dgm:t>
        <a:bodyPr/>
        <a:lstStyle/>
        <a:p>
          <a:r>
            <a:rPr lang="en-US" b="1" dirty="0"/>
            <a:t>Large gatherings </a:t>
          </a:r>
          <a:r>
            <a:rPr lang="en-US" dirty="0"/>
            <a:t>will remain complicated.</a:t>
          </a:r>
        </a:p>
      </dgm:t>
    </dgm:pt>
    <dgm:pt modelId="{8A64D888-61C9-4355-97B4-009A5295DF3F}" type="parTrans" cxnId="{5ECC8E25-A263-4098-AEFA-D49AF5633BFA}">
      <dgm:prSet/>
      <dgm:spPr/>
      <dgm:t>
        <a:bodyPr/>
        <a:lstStyle/>
        <a:p>
          <a:endParaRPr lang="en-US"/>
        </a:p>
      </dgm:t>
    </dgm:pt>
    <dgm:pt modelId="{38D560C8-11A0-4EC8-8AC0-FA41F29DB5CF}" type="sibTrans" cxnId="{5ECC8E25-A263-4098-AEFA-D49AF5633BFA}">
      <dgm:prSet/>
      <dgm:spPr/>
      <dgm:t>
        <a:bodyPr/>
        <a:lstStyle/>
        <a:p>
          <a:endParaRPr lang="en-US"/>
        </a:p>
      </dgm:t>
    </dgm:pt>
    <dgm:pt modelId="{1C2EFD84-03F0-45B7-981A-59D36E11D10B}">
      <dgm:prSet phldrT="[Text]"/>
      <dgm:spPr>
        <a:noFill/>
      </dgm:spPr>
      <dgm:t>
        <a:bodyPr/>
        <a:lstStyle/>
        <a:p>
          <a:r>
            <a:rPr lang="en-US" b="1" dirty="0"/>
            <a:t>Virtual hearings and proxy voting</a:t>
          </a:r>
          <a:r>
            <a:rPr lang="en-US" dirty="0"/>
            <a:t> may continue into next year.</a:t>
          </a:r>
        </a:p>
      </dgm:t>
    </dgm:pt>
    <dgm:pt modelId="{503EB70C-1798-4C97-BE1E-8CD1BC44B4CE}" type="parTrans" cxnId="{4F7EE8C5-380F-4148-BB98-25CE6E266BCF}">
      <dgm:prSet/>
      <dgm:spPr/>
      <dgm:t>
        <a:bodyPr/>
        <a:lstStyle/>
        <a:p>
          <a:endParaRPr lang="en-US"/>
        </a:p>
      </dgm:t>
    </dgm:pt>
    <dgm:pt modelId="{35E66E86-DEA6-4D76-8A68-29A0A0EC35E3}" type="sibTrans" cxnId="{4F7EE8C5-380F-4148-BB98-25CE6E266BCF}">
      <dgm:prSet/>
      <dgm:spPr/>
      <dgm:t>
        <a:bodyPr/>
        <a:lstStyle/>
        <a:p>
          <a:endParaRPr lang="en-US"/>
        </a:p>
      </dgm:t>
    </dgm:pt>
    <dgm:pt modelId="{79BEB399-60F9-44BC-ABD4-20B05B0ED175}">
      <dgm:prSet phldrT="[Text]"/>
      <dgm:spPr>
        <a:noFill/>
      </dgm:spPr>
      <dgm:t>
        <a:bodyPr/>
        <a:lstStyle/>
        <a:p>
          <a:r>
            <a:rPr lang="en-US" dirty="0"/>
            <a:t>The </a:t>
          </a:r>
          <a:r>
            <a:rPr lang="en-US" b="1" dirty="0"/>
            <a:t>Capitol campus will be inaccessible </a:t>
          </a:r>
          <a:r>
            <a:rPr lang="en-US" dirty="0"/>
            <a:t>through the end of the year, and perhaps well into next year.</a:t>
          </a:r>
        </a:p>
      </dgm:t>
    </dgm:pt>
    <dgm:pt modelId="{12CFDC74-5CB5-4C06-A806-3A15B681462D}" type="parTrans" cxnId="{58ED7BE4-D033-458A-BB7C-4CE03CD25BA6}">
      <dgm:prSet/>
      <dgm:spPr/>
      <dgm:t>
        <a:bodyPr/>
        <a:lstStyle/>
        <a:p>
          <a:endParaRPr lang="en-US"/>
        </a:p>
      </dgm:t>
    </dgm:pt>
    <dgm:pt modelId="{036AE60E-69FC-40D1-BB83-7F38BA664C32}" type="sibTrans" cxnId="{58ED7BE4-D033-458A-BB7C-4CE03CD25BA6}">
      <dgm:prSet/>
      <dgm:spPr/>
      <dgm:t>
        <a:bodyPr/>
        <a:lstStyle/>
        <a:p>
          <a:endParaRPr lang="en-US"/>
        </a:p>
      </dgm:t>
    </dgm:pt>
    <dgm:pt modelId="{2CE684A4-B7CB-4589-AE31-45C48982C52D}">
      <dgm:prSet phldrT="[Text]"/>
      <dgm:spPr>
        <a:solidFill>
          <a:srgbClr val="33CCCC"/>
        </a:solidFill>
        <a:ln>
          <a:noFill/>
        </a:ln>
      </dgm:spPr>
      <dgm:t>
        <a:bodyPr/>
        <a:lstStyle/>
        <a:p>
          <a:r>
            <a:rPr lang="en-US" dirty="0"/>
            <a:t>Public Health / Economic</a:t>
          </a:r>
        </a:p>
      </dgm:t>
    </dgm:pt>
    <dgm:pt modelId="{CCCDB28F-A88B-4632-8A1F-AEA34506D38B}" type="parTrans" cxnId="{55C3A7E1-B5F6-4F67-B1DA-44B75097455C}">
      <dgm:prSet/>
      <dgm:spPr/>
      <dgm:t>
        <a:bodyPr/>
        <a:lstStyle/>
        <a:p>
          <a:endParaRPr lang="en-US"/>
        </a:p>
      </dgm:t>
    </dgm:pt>
    <dgm:pt modelId="{F48AF182-2BA4-4533-8384-255105D903E1}" type="sibTrans" cxnId="{55C3A7E1-B5F6-4F67-B1DA-44B75097455C}">
      <dgm:prSet/>
      <dgm:spPr/>
      <dgm:t>
        <a:bodyPr/>
        <a:lstStyle/>
        <a:p>
          <a:endParaRPr lang="en-US"/>
        </a:p>
      </dgm:t>
    </dgm:pt>
    <dgm:pt modelId="{A0A4E0E0-F7A0-4331-A995-AE99B558651A}">
      <dgm:prSet phldrT="[Text]"/>
      <dgm:spPr>
        <a:noFill/>
      </dgm:spPr>
      <dgm:t>
        <a:bodyPr/>
        <a:lstStyle/>
        <a:p>
          <a:r>
            <a:rPr lang="en-US" dirty="0"/>
            <a:t>COVID-19 related </a:t>
          </a:r>
          <a:r>
            <a:rPr lang="en-US" b="1" dirty="0"/>
            <a:t>public health and economic crises will continue into 2021</a:t>
          </a:r>
          <a:r>
            <a:rPr lang="en-US" dirty="0"/>
            <a:t> and likely beyond.</a:t>
          </a:r>
        </a:p>
      </dgm:t>
    </dgm:pt>
    <dgm:pt modelId="{A7A540CE-8E6E-42B6-90A2-FB123039437B}" type="parTrans" cxnId="{790F8CAB-F6CA-4DFD-977C-3EB8B1753F17}">
      <dgm:prSet/>
      <dgm:spPr/>
      <dgm:t>
        <a:bodyPr/>
        <a:lstStyle/>
        <a:p>
          <a:endParaRPr lang="en-US"/>
        </a:p>
      </dgm:t>
    </dgm:pt>
    <dgm:pt modelId="{036D64DB-8482-4D12-A777-914B260D36E7}" type="sibTrans" cxnId="{790F8CAB-F6CA-4DFD-977C-3EB8B1753F17}">
      <dgm:prSet/>
      <dgm:spPr/>
      <dgm:t>
        <a:bodyPr/>
        <a:lstStyle/>
        <a:p>
          <a:endParaRPr lang="en-US"/>
        </a:p>
      </dgm:t>
    </dgm:pt>
    <dgm:pt modelId="{C66C4297-2039-4365-A848-82EC58C13632}">
      <dgm:prSet phldrT="[Text]"/>
      <dgm:spPr>
        <a:noFill/>
      </dgm:spPr>
      <dgm:t>
        <a:bodyPr/>
        <a:lstStyle/>
        <a:p>
          <a:r>
            <a:rPr lang="en-US" b="1" dirty="0"/>
            <a:t>No vaccine or therapeutic remedy </a:t>
          </a:r>
          <a:r>
            <a:rPr lang="en-US" dirty="0"/>
            <a:t>will be widely available for the foreseeable future.</a:t>
          </a:r>
        </a:p>
      </dgm:t>
    </dgm:pt>
    <dgm:pt modelId="{0474369C-11BB-4D3C-8E44-843F07F81E0F}" type="parTrans" cxnId="{E328226E-F75E-4558-8D76-2B55A872DEF8}">
      <dgm:prSet/>
      <dgm:spPr/>
      <dgm:t>
        <a:bodyPr/>
        <a:lstStyle/>
        <a:p>
          <a:endParaRPr lang="en-US"/>
        </a:p>
      </dgm:t>
    </dgm:pt>
    <dgm:pt modelId="{0460891B-2D95-4715-9720-A76D301CC30F}" type="sibTrans" cxnId="{E328226E-F75E-4558-8D76-2B55A872DEF8}">
      <dgm:prSet/>
      <dgm:spPr/>
      <dgm:t>
        <a:bodyPr/>
        <a:lstStyle/>
        <a:p>
          <a:endParaRPr lang="en-US"/>
        </a:p>
      </dgm:t>
    </dgm:pt>
    <dgm:pt modelId="{9EBEC15C-5CC0-46D8-AC1D-841643B9B1AD}">
      <dgm:prSet phldrT="[Text]"/>
      <dgm:spPr>
        <a:noFill/>
      </dgm:spPr>
      <dgm:t>
        <a:bodyPr/>
        <a:lstStyle/>
        <a:p>
          <a:r>
            <a:rPr lang="en-US" dirty="0"/>
            <a:t>The </a:t>
          </a:r>
          <a:r>
            <a:rPr lang="en-US" b="1" dirty="0"/>
            <a:t>Federal Reserve will continue to pump money </a:t>
          </a:r>
          <a:r>
            <a:rPr lang="en-US" dirty="0"/>
            <a:t>into the economy.</a:t>
          </a:r>
        </a:p>
      </dgm:t>
    </dgm:pt>
    <dgm:pt modelId="{1B8BD74E-2703-4290-9CEB-48996F747DCA}" type="parTrans" cxnId="{7E712E67-A326-4397-A5EB-EEA6742B8CE0}">
      <dgm:prSet/>
      <dgm:spPr/>
      <dgm:t>
        <a:bodyPr/>
        <a:lstStyle/>
        <a:p>
          <a:endParaRPr lang="en-US"/>
        </a:p>
      </dgm:t>
    </dgm:pt>
    <dgm:pt modelId="{AE5F67F3-580A-4A06-B195-069BA6B8AEB3}" type="sibTrans" cxnId="{7E712E67-A326-4397-A5EB-EEA6742B8CE0}">
      <dgm:prSet/>
      <dgm:spPr/>
      <dgm:t>
        <a:bodyPr/>
        <a:lstStyle/>
        <a:p>
          <a:endParaRPr lang="en-US"/>
        </a:p>
      </dgm:t>
    </dgm:pt>
    <dgm:pt modelId="{597B4D80-7095-43E0-ADDB-C1BA9A90CC2D}">
      <dgm:prSet phldrT="[Text]"/>
      <dgm:spPr>
        <a:noFill/>
      </dgm:spPr>
      <dgm:t>
        <a:bodyPr/>
        <a:lstStyle/>
        <a:p>
          <a:r>
            <a:rPr lang="en-US" dirty="0"/>
            <a:t>The </a:t>
          </a:r>
          <a:r>
            <a:rPr lang="en-US" b="1" dirty="0"/>
            <a:t>2024 presidential campaign </a:t>
          </a:r>
          <a:r>
            <a:rPr lang="en-US" dirty="0"/>
            <a:t>starts in January.</a:t>
          </a:r>
        </a:p>
      </dgm:t>
    </dgm:pt>
    <dgm:pt modelId="{F4463E10-FBE4-4926-9C80-18894A29472A}" type="parTrans" cxnId="{1232878D-9428-4EF1-966D-2F322085ADF8}">
      <dgm:prSet/>
      <dgm:spPr/>
      <dgm:t>
        <a:bodyPr/>
        <a:lstStyle/>
        <a:p>
          <a:endParaRPr lang="en-US"/>
        </a:p>
      </dgm:t>
    </dgm:pt>
    <dgm:pt modelId="{09289585-4B19-4099-95B7-C1C5E18197F4}" type="sibTrans" cxnId="{1232878D-9428-4EF1-966D-2F322085ADF8}">
      <dgm:prSet/>
      <dgm:spPr/>
      <dgm:t>
        <a:bodyPr/>
        <a:lstStyle/>
        <a:p>
          <a:endParaRPr lang="en-US"/>
        </a:p>
      </dgm:t>
    </dgm:pt>
    <dgm:pt modelId="{BCB9E345-5538-45D5-B117-6234731B6519}">
      <dgm:prSet phldrT="[Text]"/>
      <dgm:spPr>
        <a:noFill/>
      </dgm:spPr>
      <dgm:t>
        <a:bodyPr/>
        <a:lstStyle/>
        <a:p>
          <a:r>
            <a:rPr lang="en-US" dirty="0"/>
            <a:t>Unlike 2008, the financial services industry didn’t start the fire; </a:t>
          </a:r>
          <a:r>
            <a:rPr lang="en-US"/>
            <a:t>so </a:t>
          </a:r>
          <a:r>
            <a:rPr lang="en-US" b="1"/>
            <a:t>post-crisis </a:t>
          </a:r>
          <a:r>
            <a:rPr lang="en-US" b="1" dirty="0"/>
            <a:t>policy will likely focus on pandemic preparation and health care</a:t>
          </a:r>
          <a:r>
            <a:rPr lang="en-US" dirty="0"/>
            <a:t>.</a:t>
          </a:r>
        </a:p>
      </dgm:t>
    </dgm:pt>
    <dgm:pt modelId="{13521444-A578-4DCB-98D6-BCB825755540}" type="parTrans" cxnId="{C22C0BC0-4E5C-46A2-9F53-C77E388D64EC}">
      <dgm:prSet/>
      <dgm:spPr/>
      <dgm:t>
        <a:bodyPr/>
        <a:lstStyle/>
        <a:p>
          <a:endParaRPr lang="en-US"/>
        </a:p>
      </dgm:t>
    </dgm:pt>
    <dgm:pt modelId="{3310E061-EC4C-4542-ACBD-A7E3EBFA6097}" type="sibTrans" cxnId="{C22C0BC0-4E5C-46A2-9F53-C77E388D64EC}">
      <dgm:prSet/>
      <dgm:spPr/>
      <dgm:t>
        <a:bodyPr/>
        <a:lstStyle/>
        <a:p>
          <a:endParaRPr lang="en-US"/>
        </a:p>
      </dgm:t>
    </dgm:pt>
    <dgm:pt modelId="{DC0105AA-4AE3-44E6-8BB6-7D6BADF1D3AF}" type="pres">
      <dgm:prSet presAssocID="{7017C91C-E739-4FF5-AB7F-19841CB1EDB1}" presName="Name0" presStyleCnt="0">
        <dgm:presLayoutVars>
          <dgm:dir/>
          <dgm:animLvl val="lvl"/>
          <dgm:resizeHandles val="exact"/>
        </dgm:presLayoutVars>
      </dgm:prSet>
      <dgm:spPr/>
    </dgm:pt>
    <dgm:pt modelId="{56427C5C-303E-4C4C-991C-AE21C8E77B1B}" type="pres">
      <dgm:prSet presAssocID="{2CE684A4-B7CB-4589-AE31-45C48982C52D}" presName="composite" presStyleCnt="0"/>
      <dgm:spPr/>
    </dgm:pt>
    <dgm:pt modelId="{3CBDBD5C-4A36-492B-B34A-8EC87239102A}" type="pres">
      <dgm:prSet presAssocID="{2CE684A4-B7CB-4589-AE31-45C48982C52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64AA4E1-FDE7-4CAA-8BFC-D76B2A74E12E}" type="pres">
      <dgm:prSet presAssocID="{2CE684A4-B7CB-4589-AE31-45C48982C52D}" presName="desTx" presStyleLbl="alignAccFollowNode1" presStyleIdx="0" presStyleCnt="4">
        <dgm:presLayoutVars>
          <dgm:bulletEnabled val="1"/>
        </dgm:presLayoutVars>
      </dgm:prSet>
      <dgm:spPr/>
    </dgm:pt>
    <dgm:pt modelId="{10D64D41-FBF8-429F-8647-3397685D48FF}" type="pres">
      <dgm:prSet presAssocID="{F48AF182-2BA4-4533-8384-255105D903E1}" presName="space" presStyleCnt="0"/>
      <dgm:spPr/>
    </dgm:pt>
    <dgm:pt modelId="{61F3E03A-F5CB-4197-A4A3-5177742108B0}" type="pres">
      <dgm:prSet presAssocID="{30821797-72AA-45F4-8198-549C9DDE5FDA}" presName="composite" presStyleCnt="0"/>
      <dgm:spPr/>
    </dgm:pt>
    <dgm:pt modelId="{86709012-FC7C-435D-A5CA-78507C7938B0}" type="pres">
      <dgm:prSet presAssocID="{30821797-72AA-45F4-8198-549C9DDE5FD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64E227D-768B-4743-B142-CCAD6166B77D}" type="pres">
      <dgm:prSet presAssocID="{30821797-72AA-45F4-8198-549C9DDE5FDA}" presName="desTx" presStyleLbl="alignAccFollowNode1" presStyleIdx="1" presStyleCnt="4">
        <dgm:presLayoutVars>
          <dgm:bulletEnabled val="1"/>
        </dgm:presLayoutVars>
      </dgm:prSet>
      <dgm:spPr/>
    </dgm:pt>
    <dgm:pt modelId="{6FA034C3-5D3F-41C8-86A0-7A144E156FD3}" type="pres">
      <dgm:prSet presAssocID="{D8A41177-8488-431E-BD82-81B01551E248}" presName="space" presStyleCnt="0"/>
      <dgm:spPr/>
    </dgm:pt>
    <dgm:pt modelId="{2AB6A327-3C25-4D06-8184-FFABBBF87D0B}" type="pres">
      <dgm:prSet presAssocID="{4B01273C-7D9F-4707-ACC7-0D2BD883CA91}" presName="composite" presStyleCnt="0"/>
      <dgm:spPr/>
    </dgm:pt>
    <dgm:pt modelId="{5EEA5910-D37B-47D6-A63D-55FE139CEDFA}" type="pres">
      <dgm:prSet presAssocID="{4B01273C-7D9F-4707-ACC7-0D2BD883CA9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D367610-2B24-43BC-B38D-8DAFF1A661A4}" type="pres">
      <dgm:prSet presAssocID="{4B01273C-7D9F-4707-ACC7-0D2BD883CA91}" presName="desTx" presStyleLbl="alignAccFollowNode1" presStyleIdx="2" presStyleCnt="4">
        <dgm:presLayoutVars>
          <dgm:bulletEnabled val="1"/>
        </dgm:presLayoutVars>
      </dgm:prSet>
      <dgm:spPr/>
    </dgm:pt>
    <dgm:pt modelId="{21CF7A41-7CFD-479B-8437-56ED97C65211}" type="pres">
      <dgm:prSet presAssocID="{E122FF8E-6BEF-47AB-A531-580C573CEC2A}" presName="space" presStyleCnt="0"/>
      <dgm:spPr/>
    </dgm:pt>
    <dgm:pt modelId="{905BC3FE-55BE-49AB-A8B8-3C3B3CD3FB17}" type="pres">
      <dgm:prSet presAssocID="{311E385A-D42F-4C77-931A-4C232ABF4803}" presName="composite" presStyleCnt="0"/>
      <dgm:spPr/>
    </dgm:pt>
    <dgm:pt modelId="{6B3C7F35-B1C0-4B19-9279-A0D7C6C1BEF3}" type="pres">
      <dgm:prSet presAssocID="{311E385A-D42F-4C77-931A-4C232ABF480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8906B85-027E-4D0D-B550-567C7F180A99}" type="pres">
      <dgm:prSet presAssocID="{311E385A-D42F-4C77-931A-4C232ABF480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207E106-7868-4400-9558-4B97994738EE}" type="presOf" srcId="{1C2EFD84-03F0-45B7-981A-59D36E11D10B}" destId="{E8906B85-027E-4D0D-B550-567C7F180A99}" srcOrd="0" destOrd="1" presId="urn:microsoft.com/office/officeart/2005/8/layout/hList1"/>
    <dgm:cxn modelId="{06340D0E-C48B-4515-B542-866B9F268D4D}" type="presOf" srcId="{BCB9E345-5538-45D5-B117-6234731B6519}" destId="{464AA4E1-FDE7-4CAA-8BFC-D76B2A74E12E}" srcOrd="0" destOrd="1" presId="urn:microsoft.com/office/officeart/2005/8/layout/hList1"/>
    <dgm:cxn modelId="{C8C0F11C-5FDF-4A82-9A73-A41DFD129725}" type="presOf" srcId="{34867469-ED38-4D1B-B72D-3F23108849DB}" destId="{9D367610-2B24-43BC-B38D-8DAFF1A661A4}" srcOrd="0" destOrd="2" presId="urn:microsoft.com/office/officeart/2005/8/layout/hList1"/>
    <dgm:cxn modelId="{ECEB2520-6294-43B7-90AB-949F400392F5}" type="presOf" srcId="{35858A6E-6756-4753-BC8D-924D840BE064}" destId="{E8906B85-027E-4D0D-B550-567C7F180A99}" srcOrd="0" destOrd="2" presId="urn:microsoft.com/office/officeart/2005/8/layout/hList1"/>
    <dgm:cxn modelId="{5ECC8E25-A263-4098-AEFA-D49AF5633BFA}" srcId="{311E385A-D42F-4C77-931A-4C232ABF4803}" destId="{35858A6E-6756-4753-BC8D-924D840BE064}" srcOrd="2" destOrd="0" parTransId="{8A64D888-61C9-4355-97B4-009A5295DF3F}" sibTransId="{38D560C8-11A0-4EC8-8AC0-FA41F29DB5CF}"/>
    <dgm:cxn modelId="{4A60272B-AB6F-441C-82B2-F3D86FB76D8E}" type="presOf" srcId="{C66C4297-2039-4365-A848-82EC58C13632}" destId="{464AA4E1-FDE7-4CAA-8BFC-D76B2A74E12E}" srcOrd="0" destOrd="2" presId="urn:microsoft.com/office/officeart/2005/8/layout/hList1"/>
    <dgm:cxn modelId="{7E130832-F5EB-45E5-A655-3D5CC52F1A2B}" srcId="{4B01273C-7D9F-4707-ACC7-0D2BD883CA91}" destId="{34867469-ED38-4D1B-B72D-3F23108849DB}" srcOrd="2" destOrd="0" parTransId="{12260DD6-0C75-4F38-8339-ED9873FDEBF0}" sibTransId="{D195B7EF-839B-4403-903E-96FD15A96DAC}"/>
    <dgm:cxn modelId="{A498F033-07CE-406C-A3F8-99A488DF935A}" srcId="{30821797-72AA-45F4-8198-549C9DDE5FDA}" destId="{F638AAF3-AF7A-4E80-8DC1-463A66A1C539}" srcOrd="0" destOrd="0" parTransId="{1E5B2939-F835-48D1-87B3-38DCDADE69A2}" sibTransId="{699B8E70-BC36-4B5C-8D46-588BD20CF8D0}"/>
    <dgm:cxn modelId="{3B54793C-2461-4585-8ADE-748E267E06EC}" type="presOf" srcId="{32334FCD-8AD9-4B8B-80B5-44BDBC3615A7}" destId="{9D367610-2B24-43BC-B38D-8DAFF1A661A4}" srcOrd="0" destOrd="0" presId="urn:microsoft.com/office/officeart/2005/8/layout/hList1"/>
    <dgm:cxn modelId="{7E712E67-A326-4397-A5EB-EEA6742B8CE0}" srcId="{2CE684A4-B7CB-4589-AE31-45C48982C52D}" destId="{9EBEC15C-5CC0-46D8-AC1D-841643B9B1AD}" srcOrd="3" destOrd="0" parTransId="{1B8BD74E-2703-4290-9CEB-48996F747DCA}" sibTransId="{AE5F67F3-580A-4A06-B195-069BA6B8AEB3}"/>
    <dgm:cxn modelId="{662EBA47-3C97-4114-981E-112DA5B625D9}" type="presOf" srcId="{A0A4E0E0-F7A0-4331-A995-AE99B558651A}" destId="{464AA4E1-FDE7-4CAA-8BFC-D76B2A74E12E}" srcOrd="0" destOrd="0" presId="urn:microsoft.com/office/officeart/2005/8/layout/hList1"/>
    <dgm:cxn modelId="{E328226E-F75E-4558-8D76-2B55A872DEF8}" srcId="{2CE684A4-B7CB-4589-AE31-45C48982C52D}" destId="{C66C4297-2039-4365-A848-82EC58C13632}" srcOrd="2" destOrd="0" parTransId="{0474369C-11BB-4D3C-8E44-843F07F81E0F}" sibTransId="{0460891B-2D95-4715-9720-A76D301CC30F}"/>
    <dgm:cxn modelId="{287CF277-1EBC-429A-816A-CE1C283B3116}" srcId="{4B01273C-7D9F-4707-ACC7-0D2BD883CA91}" destId="{7D0100DC-21AE-4655-B0E1-F2412E592C94}" srcOrd="1" destOrd="0" parTransId="{F84BD0BD-7331-4BE0-B2A1-F426A3F0F7C1}" sibTransId="{52A73566-0549-4D87-8768-C18739ED8A8B}"/>
    <dgm:cxn modelId="{E7643C79-9E6A-492A-BBF7-67965D459FEA}" srcId="{30821797-72AA-45F4-8198-549C9DDE5FDA}" destId="{1572723A-B0B7-4A1E-96EB-084691BF156F}" srcOrd="2" destOrd="0" parTransId="{A7A2CFD4-7675-4DE7-B8F2-F01F72D21600}" sibTransId="{BF3E0935-9B38-495F-9097-416AA1FA016C}"/>
    <dgm:cxn modelId="{59CF877E-9B1B-4A85-BBC1-FEA7271B10AA}" srcId="{30821797-72AA-45F4-8198-549C9DDE5FDA}" destId="{1490F1D2-DB2F-4129-B26D-0FA56CF1A767}" srcOrd="3" destOrd="0" parTransId="{1D9B4295-6C53-41E5-829C-581C603CC23E}" sibTransId="{2F73EB97-FB1E-4FDF-95F1-DF5AA7F81770}"/>
    <dgm:cxn modelId="{DB17CD85-E94A-40A0-ADDF-98C1C478D1EB}" type="presOf" srcId="{7D0100DC-21AE-4655-B0E1-F2412E592C94}" destId="{9D367610-2B24-43BC-B38D-8DAFF1A661A4}" srcOrd="0" destOrd="1" presId="urn:microsoft.com/office/officeart/2005/8/layout/hList1"/>
    <dgm:cxn modelId="{082A9688-786C-4FCD-97C3-176CF52BB4B5}" type="presOf" srcId="{597B4D80-7095-43E0-ADDB-C1BA9A90CC2D}" destId="{B64E227D-768B-4743-B142-CCAD6166B77D}" srcOrd="0" destOrd="1" presId="urn:microsoft.com/office/officeart/2005/8/layout/hList1"/>
    <dgm:cxn modelId="{98923A89-A286-477A-B414-6B9186906E1D}" type="presOf" srcId="{2CE684A4-B7CB-4589-AE31-45C48982C52D}" destId="{3CBDBD5C-4A36-492B-B34A-8EC87239102A}" srcOrd="0" destOrd="0" presId="urn:microsoft.com/office/officeart/2005/8/layout/hList1"/>
    <dgm:cxn modelId="{1232878D-9428-4EF1-966D-2F322085ADF8}" srcId="{30821797-72AA-45F4-8198-549C9DDE5FDA}" destId="{597B4D80-7095-43E0-ADDB-C1BA9A90CC2D}" srcOrd="1" destOrd="0" parTransId="{F4463E10-FBE4-4926-9C80-18894A29472A}" sibTransId="{09289585-4B19-4099-95B7-C1C5E18197F4}"/>
    <dgm:cxn modelId="{F8C52C92-8823-4E65-B8CA-7272AE801DC4}" type="presOf" srcId="{4B01273C-7D9F-4707-ACC7-0D2BD883CA91}" destId="{5EEA5910-D37B-47D6-A63D-55FE139CEDFA}" srcOrd="0" destOrd="0" presId="urn:microsoft.com/office/officeart/2005/8/layout/hList1"/>
    <dgm:cxn modelId="{D11B2593-5D4C-4A04-8197-CA3114EBD364}" srcId="{4B01273C-7D9F-4707-ACC7-0D2BD883CA91}" destId="{32334FCD-8AD9-4B8B-80B5-44BDBC3615A7}" srcOrd="0" destOrd="0" parTransId="{C52D59CD-D0CD-4FBD-8FF1-16236F5F39BF}" sibTransId="{42A3C66D-266B-46F4-9431-82C064B7A607}"/>
    <dgm:cxn modelId="{F6DEB1A1-8AA3-416B-B563-53CE7B87F4E6}" srcId="{7017C91C-E739-4FF5-AB7F-19841CB1EDB1}" destId="{30821797-72AA-45F4-8198-549C9DDE5FDA}" srcOrd="1" destOrd="0" parTransId="{37FAD2D1-6A58-4FAE-A251-656C19B87934}" sibTransId="{D8A41177-8488-431E-BD82-81B01551E248}"/>
    <dgm:cxn modelId="{790F8CAB-F6CA-4DFD-977C-3EB8B1753F17}" srcId="{2CE684A4-B7CB-4589-AE31-45C48982C52D}" destId="{A0A4E0E0-F7A0-4331-A995-AE99B558651A}" srcOrd="0" destOrd="0" parTransId="{A7A540CE-8E6E-42B6-90A2-FB123039437B}" sibTransId="{036D64DB-8482-4D12-A777-914B260D36E7}"/>
    <dgm:cxn modelId="{49D4E7AB-35CA-4A83-BB50-8035DDFF36B4}" type="presOf" srcId="{1572723A-B0B7-4A1E-96EB-084691BF156F}" destId="{B64E227D-768B-4743-B142-CCAD6166B77D}" srcOrd="0" destOrd="2" presId="urn:microsoft.com/office/officeart/2005/8/layout/hList1"/>
    <dgm:cxn modelId="{5E95FFAB-A7B6-4ECC-9403-648CB0A1B9DD}" type="presOf" srcId="{F638AAF3-AF7A-4E80-8DC1-463A66A1C539}" destId="{B64E227D-768B-4743-B142-CCAD6166B77D}" srcOrd="0" destOrd="0" presId="urn:microsoft.com/office/officeart/2005/8/layout/hList1"/>
    <dgm:cxn modelId="{C22C0BC0-4E5C-46A2-9F53-C77E388D64EC}" srcId="{2CE684A4-B7CB-4589-AE31-45C48982C52D}" destId="{BCB9E345-5538-45D5-B117-6234731B6519}" srcOrd="1" destOrd="0" parTransId="{13521444-A578-4DCB-98D6-BCB825755540}" sibTransId="{3310E061-EC4C-4542-ACBD-A7E3EBFA6097}"/>
    <dgm:cxn modelId="{8FCC0DC1-AAAA-45FB-BD8E-83A449BADD20}" srcId="{7017C91C-E739-4FF5-AB7F-19841CB1EDB1}" destId="{4B01273C-7D9F-4707-ACC7-0D2BD883CA91}" srcOrd="2" destOrd="0" parTransId="{93DC9582-AF6E-4D8F-822A-78A823D25505}" sibTransId="{E122FF8E-6BEF-47AB-A531-580C573CEC2A}"/>
    <dgm:cxn modelId="{4F7EE8C5-380F-4148-BB98-25CE6E266BCF}" srcId="{311E385A-D42F-4C77-931A-4C232ABF4803}" destId="{1C2EFD84-03F0-45B7-981A-59D36E11D10B}" srcOrd="1" destOrd="0" parTransId="{503EB70C-1798-4C97-BE1E-8CD1BC44B4CE}" sibTransId="{35E66E86-DEA6-4D76-8A68-29A0A0EC35E3}"/>
    <dgm:cxn modelId="{B4D0F2CE-4080-4DD7-B889-36FAE67FF14E}" type="presOf" srcId="{1490F1D2-DB2F-4129-B26D-0FA56CF1A767}" destId="{B64E227D-768B-4743-B142-CCAD6166B77D}" srcOrd="0" destOrd="3" presId="urn:microsoft.com/office/officeart/2005/8/layout/hList1"/>
    <dgm:cxn modelId="{A07D0CD5-D647-4FFB-9404-1E88FC806B0B}" type="presOf" srcId="{311E385A-D42F-4C77-931A-4C232ABF4803}" destId="{6B3C7F35-B1C0-4B19-9279-A0D7C6C1BEF3}" srcOrd="0" destOrd="0" presId="urn:microsoft.com/office/officeart/2005/8/layout/hList1"/>
    <dgm:cxn modelId="{25E6E5DD-EE15-4CB5-8C2A-70E32908463E}" type="presOf" srcId="{79BEB399-60F9-44BC-ABD4-20B05B0ED175}" destId="{E8906B85-027E-4D0D-B550-567C7F180A99}" srcOrd="0" destOrd="0" presId="urn:microsoft.com/office/officeart/2005/8/layout/hList1"/>
    <dgm:cxn modelId="{FD2247E0-F7CE-47D3-A40D-83874DDCB577}" srcId="{7017C91C-E739-4FF5-AB7F-19841CB1EDB1}" destId="{311E385A-D42F-4C77-931A-4C232ABF4803}" srcOrd="3" destOrd="0" parTransId="{AC6720FC-AC27-4319-AAE0-D581AB259422}" sibTransId="{7F9A3083-C479-4D65-851B-C9960EF9826E}"/>
    <dgm:cxn modelId="{55C3A7E1-B5F6-4F67-B1DA-44B75097455C}" srcId="{7017C91C-E739-4FF5-AB7F-19841CB1EDB1}" destId="{2CE684A4-B7CB-4589-AE31-45C48982C52D}" srcOrd="0" destOrd="0" parTransId="{CCCDB28F-A88B-4632-8A1F-AEA34506D38B}" sibTransId="{F48AF182-2BA4-4533-8384-255105D903E1}"/>
    <dgm:cxn modelId="{58ED7BE4-D033-458A-BB7C-4CE03CD25BA6}" srcId="{311E385A-D42F-4C77-931A-4C232ABF4803}" destId="{79BEB399-60F9-44BC-ABD4-20B05B0ED175}" srcOrd="0" destOrd="0" parTransId="{12CFDC74-5CB5-4C06-A806-3A15B681462D}" sibTransId="{036AE60E-69FC-40D1-BB83-7F38BA664C32}"/>
    <dgm:cxn modelId="{B84C1FEC-F862-43AF-A035-FC100C093D44}" type="presOf" srcId="{30821797-72AA-45F4-8198-549C9DDE5FDA}" destId="{86709012-FC7C-435D-A5CA-78507C7938B0}" srcOrd="0" destOrd="0" presId="urn:microsoft.com/office/officeart/2005/8/layout/hList1"/>
    <dgm:cxn modelId="{90A432F0-D780-4744-9F2C-972BCC10D595}" type="presOf" srcId="{9EBEC15C-5CC0-46D8-AC1D-841643B9B1AD}" destId="{464AA4E1-FDE7-4CAA-8BFC-D76B2A74E12E}" srcOrd="0" destOrd="3" presId="urn:microsoft.com/office/officeart/2005/8/layout/hList1"/>
    <dgm:cxn modelId="{96B3E7FB-7AD9-4C08-BB06-3A92E71D7CE6}" type="presOf" srcId="{7017C91C-E739-4FF5-AB7F-19841CB1EDB1}" destId="{DC0105AA-4AE3-44E6-8BB6-7D6BADF1D3AF}" srcOrd="0" destOrd="0" presId="urn:microsoft.com/office/officeart/2005/8/layout/hList1"/>
    <dgm:cxn modelId="{44B12A5C-B663-42FD-9845-45229C5AC196}" type="presParOf" srcId="{DC0105AA-4AE3-44E6-8BB6-7D6BADF1D3AF}" destId="{56427C5C-303E-4C4C-991C-AE21C8E77B1B}" srcOrd="0" destOrd="0" presId="urn:microsoft.com/office/officeart/2005/8/layout/hList1"/>
    <dgm:cxn modelId="{FD6BE330-0473-44E3-8342-9D668807D5C1}" type="presParOf" srcId="{56427C5C-303E-4C4C-991C-AE21C8E77B1B}" destId="{3CBDBD5C-4A36-492B-B34A-8EC87239102A}" srcOrd="0" destOrd="0" presId="urn:microsoft.com/office/officeart/2005/8/layout/hList1"/>
    <dgm:cxn modelId="{C7549747-1A5E-4F14-BA86-C0B188BF8B05}" type="presParOf" srcId="{56427C5C-303E-4C4C-991C-AE21C8E77B1B}" destId="{464AA4E1-FDE7-4CAA-8BFC-D76B2A74E12E}" srcOrd="1" destOrd="0" presId="urn:microsoft.com/office/officeart/2005/8/layout/hList1"/>
    <dgm:cxn modelId="{0D92E31A-BBCD-421A-9072-2BE8F2A6300F}" type="presParOf" srcId="{DC0105AA-4AE3-44E6-8BB6-7D6BADF1D3AF}" destId="{10D64D41-FBF8-429F-8647-3397685D48FF}" srcOrd="1" destOrd="0" presId="urn:microsoft.com/office/officeart/2005/8/layout/hList1"/>
    <dgm:cxn modelId="{55B38E4F-6146-4F69-B198-23B91352E3C5}" type="presParOf" srcId="{DC0105AA-4AE3-44E6-8BB6-7D6BADF1D3AF}" destId="{61F3E03A-F5CB-4197-A4A3-5177742108B0}" srcOrd="2" destOrd="0" presId="urn:microsoft.com/office/officeart/2005/8/layout/hList1"/>
    <dgm:cxn modelId="{990EF0BD-810C-4B56-8ADB-CB7E5D5B45C8}" type="presParOf" srcId="{61F3E03A-F5CB-4197-A4A3-5177742108B0}" destId="{86709012-FC7C-435D-A5CA-78507C7938B0}" srcOrd="0" destOrd="0" presId="urn:microsoft.com/office/officeart/2005/8/layout/hList1"/>
    <dgm:cxn modelId="{4B4768FC-FC74-4C67-957F-49F0FA8C81A0}" type="presParOf" srcId="{61F3E03A-F5CB-4197-A4A3-5177742108B0}" destId="{B64E227D-768B-4743-B142-CCAD6166B77D}" srcOrd="1" destOrd="0" presId="urn:microsoft.com/office/officeart/2005/8/layout/hList1"/>
    <dgm:cxn modelId="{6E62982B-342E-4956-85BD-52D089F7990F}" type="presParOf" srcId="{DC0105AA-4AE3-44E6-8BB6-7D6BADF1D3AF}" destId="{6FA034C3-5D3F-41C8-86A0-7A144E156FD3}" srcOrd="3" destOrd="0" presId="urn:microsoft.com/office/officeart/2005/8/layout/hList1"/>
    <dgm:cxn modelId="{00092654-04E3-40AA-A76D-DD3950CFB31A}" type="presParOf" srcId="{DC0105AA-4AE3-44E6-8BB6-7D6BADF1D3AF}" destId="{2AB6A327-3C25-4D06-8184-FFABBBF87D0B}" srcOrd="4" destOrd="0" presId="urn:microsoft.com/office/officeart/2005/8/layout/hList1"/>
    <dgm:cxn modelId="{326FEDC1-276C-4DD1-ACB9-699009675CC8}" type="presParOf" srcId="{2AB6A327-3C25-4D06-8184-FFABBBF87D0B}" destId="{5EEA5910-D37B-47D6-A63D-55FE139CEDFA}" srcOrd="0" destOrd="0" presId="urn:microsoft.com/office/officeart/2005/8/layout/hList1"/>
    <dgm:cxn modelId="{0E318D03-DAA8-4C80-B948-9685B520E51B}" type="presParOf" srcId="{2AB6A327-3C25-4D06-8184-FFABBBF87D0B}" destId="{9D367610-2B24-43BC-B38D-8DAFF1A661A4}" srcOrd="1" destOrd="0" presId="urn:microsoft.com/office/officeart/2005/8/layout/hList1"/>
    <dgm:cxn modelId="{55D31A61-3AAC-404E-9302-6BDD29428F7D}" type="presParOf" srcId="{DC0105AA-4AE3-44E6-8BB6-7D6BADF1D3AF}" destId="{21CF7A41-7CFD-479B-8437-56ED97C65211}" srcOrd="5" destOrd="0" presId="urn:microsoft.com/office/officeart/2005/8/layout/hList1"/>
    <dgm:cxn modelId="{30E9E0FC-AA24-4AF7-9972-64A4209D436A}" type="presParOf" srcId="{DC0105AA-4AE3-44E6-8BB6-7D6BADF1D3AF}" destId="{905BC3FE-55BE-49AB-A8B8-3C3B3CD3FB17}" srcOrd="6" destOrd="0" presId="urn:microsoft.com/office/officeart/2005/8/layout/hList1"/>
    <dgm:cxn modelId="{34F86787-D5D0-4A9B-B4EA-4415DE521DD6}" type="presParOf" srcId="{905BC3FE-55BE-49AB-A8B8-3C3B3CD3FB17}" destId="{6B3C7F35-B1C0-4B19-9279-A0D7C6C1BEF3}" srcOrd="0" destOrd="0" presId="urn:microsoft.com/office/officeart/2005/8/layout/hList1"/>
    <dgm:cxn modelId="{4291CF30-BB67-41B0-8BF9-53EDAD2637F1}" type="presParOf" srcId="{905BC3FE-55BE-49AB-A8B8-3C3B3CD3FB17}" destId="{E8906B85-027E-4D0D-B550-567C7F180A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17C91C-E739-4FF5-AB7F-19841CB1EDB1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0821797-72AA-45F4-8198-549C9DDE5FDA}">
      <dgm:prSet phldrT="[Text]"/>
      <dgm:spPr>
        <a:solidFill>
          <a:srgbClr val="33CCCC"/>
        </a:solidFill>
        <a:ln>
          <a:noFill/>
        </a:ln>
      </dgm:spPr>
      <dgm:t>
        <a:bodyPr/>
        <a:lstStyle/>
        <a:p>
          <a:r>
            <a:rPr lang="en-US" dirty="0"/>
            <a:t>Political / Governmental </a:t>
          </a:r>
        </a:p>
      </dgm:t>
    </dgm:pt>
    <dgm:pt modelId="{37FAD2D1-6A58-4FAE-A251-656C19B87934}" type="parTrans" cxnId="{F6DEB1A1-8AA3-416B-B563-53CE7B87F4E6}">
      <dgm:prSet/>
      <dgm:spPr/>
      <dgm:t>
        <a:bodyPr/>
        <a:lstStyle/>
        <a:p>
          <a:endParaRPr lang="en-US"/>
        </a:p>
      </dgm:t>
    </dgm:pt>
    <dgm:pt modelId="{D8A41177-8488-431E-BD82-81B01551E248}" type="sibTrans" cxnId="{F6DEB1A1-8AA3-416B-B563-53CE7B87F4E6}">
      <dgm:prSet/>
      <dgm:spPr/>
      <dgm:t>
        <a:bodyPr/>
        <a:lstStyle/>
        <a:p>
          <a:endParaRPr lang="en-US"/>
        </a:p>
      </dgm:t>
    </dgm:pt>
    <dgm:pt modelId="{F638AAF3-AF7A-4E80-8DC1-463A66A1C539}">
      <dgm:prSet phldrT="[Text]"/>
      <dgm:spPr>
        <a:noFill/>
      </dgm:spPr>
      <dgm:t>
        <a:bodyPr/>
        <a:lstStyle/>
        <a:p>
          <a:r>
            <a:rPr lang="en-US" b="1" dirty="0"/>
            <a:t>Elections in November</a:t>
          </a:r>
          <a:r>
            <a:rPr lang="en-US" dirty="0"/>
            <a:t>; but results may not be immediately known.</a:t>
          </a:r>
        </a:p>
      </dgm:t>
    </dgm:pt>
    <dgm:pt modelId="{1E5B2939-F835-48D1-87B3-38DCDADE69A2}" type="parTrans" cxnId="{A498F033-07CE-406C-A3F8-99A488DF935A}">
      <dgm:prSet/>
      <dgm:spPr/>
      <dgm:t>
        <a:bodyPr/>
        <a:lstStyle/>
        <a:p>
          <a:endParaRPr lang="en-US"/>
        </a:p>
      </dgm:t>
    </dgm:pt>
    <dgm:pt modelId="{699B8E70-BC36-4B5C-8D46-588BD20CF8D0}" type="sibTrans" cxnId="{A498F033-07CE-406C-A3F8-99A488DF935A}">
      <dgm:prSet/>
      <dgm:spPr/>
      <dgm:t>
        <a:bodyPr/>
        <a:lstStyle/>
        <a:p>
          <a:endParaRPr lang="en-US"/>
        </a:p>
      </dgm:t>
    </dgm:pt>
    <dgm:pt modelId="{4B01273C-7D9F-4707-ACC7-0D2BD883CA91}">
      <dgm:prSet phldrT="[Text]"/>
      <dgm:spPr>
        <a:solidFill>
          <a:srgbClr val="33CCCC"/>
        </a:solidFill>
        <a:ln>
          <a:noFill/>
        </a:ln>
      </dgm:spPr>
      <dgm:t>
        <a:bodyPr/>
        <a:lstStyle/>
        <a:p>
          <a:r>
            <a:rPr lang="en-US" dirty="0"/>
            <a:t>Credit Unions </a:t>
          </a:r>
        </a:p>
      </dgm:t>
    </dgm:pt>
    <dgm:pt modelId="{93DC9582-AF6E-4D8F-822A-78A823D25505}" type="parTrans" cxnId="{8FCC0DC1-AAAA-45FB-BD8E-83A449BADD20}">
      <dgm:prSet/>
      <dgm:spPr/>
      <dgm:t>
        <a:bodyPr/>
        <a:lstStyle/>
        <a:p>
          <a:endParaRPr lang="en-US"/>
        </a:p>
      </dgm:t>
    </dgm:pt>
    <dgm:pt modelId="{E122FF8E-6BEF-47AB-A531-580C573CEC2A}" type="sibTrans" cxnId="{8FCC0DC1-AAAA-45FB-BD8E-83A449BADD20}">
      <dgm:prSet/>
      <dgm:spPr/>
      <dgm:t>
        <a:bodyPr/>
        <a:lstStyle/>
        <a:p>
          <a:endParaRPr lang="en-US"/>
        </a:p>
      </dgm:t>
    </dgm:pt>
    <dgm:pt modelId="{32334FCD-8AD9-4B8B-80B5-44BDBC3615A7}">
      <dgm:prSet phldrT="[Text]"/>
      <dgm:spPr>
        <a:noFill/>
      </dgm:spPr>
      <dgm:t>
        <a:bodyPr/>
        <a:lstStyle/>
        <a:p>
          <a:r>
            <a:rPr lang="en-US" b="1" dirty="0"/>
            <a:t>System financial condition will be under pressure </a:t>
          </a:r>
          <a:r>
            <a:rPr lang="en-US" dirty="0"/>
            <a:t>for foreseeable future, putting pressure on advocacy resources.</a:t>
          </a:r>
        </a:p>
      </dgm:t>
    </dgm:pt>
    <dgm:pt modelId="{C52D59CD-D0CD-4FBD-8FF1-16236F5F39BF}" type="parTrans" cxnId="{D11B2593-5D4C-4A04-8197-CA3114EBD364}">
      <dgm:prSet/>
      <dgm:spPr/>
      <dgm:t>
        <a:bodyPr/>
        <a:lstStyle/>
        <a:p>
          <a:endParaRPr lang="en-US"/>
        </a:p>
      </dgm:t>
    </dgm:pt>
    <dgm:pt modelId="{42A3C66D-266B-46F4-9431-82C064B7A607}" type="sibTrans" cxnId="{D11B2593-5D4C-4A04-8197-CA3114EBD364}">
      <dgm:prSet/>
      <dgm:spPr/>
      <dgm:t>
        <a:bodyPr/>
        <a:lstStyle/>
        <a:p>
          <a:endParaRPr lang="en-US"/>
        </a:p>
      </dgm:t>
    </dgm:pt>
    <dgm:pt modelId="{311E385A-D42F-4C77-931A-4C232ABF4803}">
      <dgm:prSet phldrT="[Text]"/>
      <dgm:spPr>
        <a:solidFill>
          <a:srgbClr val="33CCCC"/>
        </a:solidFill>
        <a:ln>
          <a:noFill/>
        </a:ln>
      </dgm:spPr>
      <dgm:t>
        <a:bodyPr/>
        <a:lstStyle/>
        <a:p>
          <a:r>
            <a:rPr lang="en-US" dirty="0"/>
            <a:t>Other</a:t>
          </a:r>
        </a:p>
      </dgm:t>
    </dgm:pt>
    <dgm:pt modelId="{AC6720FC-AC27-4319-AAE0-D581AB259422}" type="parTrans" cxnId="{FD2247E0-F7CE-47D3-A40D-83874DDCB577}">
      <dgm:prSet/>
      <dgm:spPr/>
      <dgm:t>
        <a:bodyPr/>
        <a:lstStyle/>
        <a:p>
          <a:endParaRPr lang="en-US"/>
        </a:p>
      </dgm:t>
    </dgm:pt>
    <dgm:pt modelId="{7F9A3083-C479-4D65-851B-C9960EF9826E}" type="sibTrans" cxnId="{FD2247E0-F7CE-47D3-A40D-83874DDCB577}">
      <dgm:prSet/>
      <dgm:spPr/>
      <dgm:t>
        <a:bodyPr/>
        <a:lstStyle/>
        <a:p>
          <a:endParaRPr lang="en-US"/>
        </a:p>
      </dgm:t>
    </dgm:pt>
    <dgm:pt modelId="{1572723A-B0B7-4A1E-96EB-084691BF156F}">
      <dgm:prSet/>
      <dgm:spPr>
        <a:noFill/>
      </dgm:spPr>
      <dgm:t>
        <a:bodyPr/>
        <a:lstStyle/>
        <a:p>
          <a:r>
            <a:rPr lang="en-US" dirty="0"/>
            <a:t>Congress will work on COVID-related matters as well as </a:t>
          </a:r>
          <a:r>
            <a:rPr lang="en-US" b="1" dirty="0"/>
            <a:t>regular order </a:t>
          </a:r>
          <a:r>
            <a:rPr lang="en-US" dirty="0"/>
            <a:t>issues.</a:t>
          </a:r>
        </a:p>
      </dgm:t>
    </dgm:pt>
    <dgm:pt modelId="{A7A2CFD4-7675-4DE7-B8F2-F01F72D21600}" type="parTrans" cxnId="{E7643C79-9E6A-492A-BBF7-67965D459FEA}">
      <dgm:prSet/>
      <dgm:spPr/>
      <dgm:t>
        <a:bodyPr/>
        <a:lstStyle/>
        <a:p>
          <a:endParaRPr lang="en-US"/>
        </a:p>
      </dgm:t>
    </dgm:pt>
    <dgm:pt modelId="{BF3E0935-9B38-495F-9097-416AA1FA016C}" type="sibTrans" cxnId="{E7643C79-9E6A-492A-BBF7-67965D459FEA}">
      <dgm:prSet/>
      <dgm:spPr/>
      <dgm:t>
        <a:bodyPr/>
        <a:lstStyle/>
        <a:p>
          <a:endParaRPr lang="en-US"/>
        </a:p>
      </dgm:t>
    </dgm:pt>
    <dgm:pt modelId="{1490F1D2-DB2F-4129-B26D-0FA56CF1A767}">
      <dgm:prSet/>
      <dgm:spPr>
        <a:noFill/>
      </dgm:spPr>
      <dgm:t>
        <a:bodyPr/>
        <a:lstStyle/>
        <a:p>
          <a:r>
            <a:rPr lang="en-US" dirty="0"/>
            <a:t>With Federal, state and local budgets decimated, </a:t>
          </a:r>
          <a:r>
            <a:rPr lang="en-US" b="1" dirty="0"/>
            <a:t>credit unions will face the most significant threat to the tax status in more than a generation</a:t>
          </a:r>
          <a:r>
            <a:rPr lang="en-US" dirty="0"/>
            <a:t>. </a:t>
          </a:r>
        </a:p>
      </dgm:t>
    </dgm:pt>
    <dgm:pt modelId="{1D9B4295-6C53-41E5-829C-581C603CC23E}" type="parTrans" cxnId="{59CF877E-9B1B-4A85-BBC1-FEA7271B10AA}">
      <dgm:prSet/>
      <dgm:spPr/>
      <dgm:t>
        <a:bodyPr/>
        <a:lstStyle/>
        <a:p>
          <a:endParaRPr lang="en-US"/>
        </a:p>
      </dgm:t>
    </dgm:pt>
    <dgm:pt modelId="{2F73EB97-FB1E-4FDF-95F1-DF5AA7F81770}" type="sibTrans" cxnId="{59CF877E-9B1B-4A85-BBC1-FEA7271B10AA}">
      <dgm:prSet/>
      <dgm:spPr/>
      <dgm:t>
        <a:bodyPr/>
        <a:lstStyle/>
        <a:p>
          <a:endParaRPr lang="en-US"/>
        </a:p>
      </dgm:t>
    </dgm:pt>
    <dgm:pt modelId="{7D0100DC-21AE-4655-B0E1-F2412E592C94}">
      <dgm:prSet phldrT="[Text]"/>
      <dgm:spPr>
        <a:noFill/>
      </dgm:spPr>
      <dgm:t>
        <a:bodyPr/>
        <a:lstStyle/>
        <a:p>
          <a:r>
            <a:rPr lang="en-US" b="1" dirty="0"/>
            <a:t>Consolidation </a:t>
          </a:r>
          <a:r>
            <a:rPr lang="en-US" dirty="0"/>
            <a:t>rates will accelerate.</a:t>
          </a:r>
        </a:p>
      </dgm:t>
    </dgm:pt>
    <dgm:pt modelId="{F84BD0BD-7331-4BE0-B2A1-F426A3F0F7C1}" type="parTrans" cxnId="{287CF277-1EBC-429A-816A-CE1C283B3116}">
      <dgm:prSet/>
      <dgm:spPr/>
      <dgm:t>
        <a:bodyPr/>
        <a:lstStyle/>
        <a:p>
          <a:endParaRPr lang="en-US"/>
        </a:p>
      </dgm:t>
    </dgm:pt>
    <dgm:pt modelId="{52A73566-0549-4D87-8768-C18739ED8A8B}" type="sibTrans" cxnId="{287CF277-1EBC-429A-816A-CE1C283B3116}">
      <dgm:prSet/>
      <dgm:spPr/>
      <dgm:t>
        <a:bodyPr/>
        <a:lstStyle/>
        <a:p>
          <a:endParaRPr lang="en-US"/>
        </a:p>
      </dgm:t>
    </dgm:pt>
    <dgm:pt modelId="{34867469-ED38-4D1B-B72D-3F23108849DB}">
      <dgm:prSet phldrT="[Text]"/>
      <dgm:spPr>
        <a:noFill/>
      </dgm:spPr>
      <dgm:t>
        <a:bodyPr/>
        <a:lstStyle/>
        <a:p>
          <a:r>
            <a:rPr lang="en-US" b="1" dirty="0"/>
            <a:t>Changes to consumer needs, demands, and habits will accelerate</a:t>
          </a:r>
          <a:r>
            <a:rPr lang="en-US" dirty="0"/>
            <a:t>.</a:t>
          </a:r>
        </a:p>
      </dgm:t>
    </dgm:pt>
    <dgm:pt modelId="{12260DD6-0C75-4F38-8339-ED9873FDEBF0}" type="parTrans" cxnId="{7E130832-F5EB-45E5-A655-3D5CC52F1A2B}">
      <dgm:prSet/>
      <dgm:spPr/>
      <dgm:t>
        <a:bodyPr/>
        <a:lstStyle/>
        <a:p>
          <a:endParaRPr lang="en-US"/>
        </a:p>
      </dgm:t>
    </dgm:pt>
    <dgm:pt modelId="{D195B7EF-839B-4403-903E-96FD15A96DAC}" type="sibTrans" cxnId="{7E130832-F5EB-45E5-A655-3D5CC52F1A2B}">
      <dgm:prSet/>
      <dgm:spPr/>
      <dgm:t>
        <a:bodyPr/>
        <a:lstStyle/>
        <a:p>
          <a:endParaRPr lang="en-US"/>
        </a:p>
      </dgm:t>
    </dgm:pt>
    <dgm:pt modelId="{35858A6E-6756-4753-BC8D-924D840BE064}">
      <dgm:prSet phldrT="[Text]"/>
      <dgm:spPr>
        <a:noFill/>
      </dgm:spPr>
      <dgm:t>
        <a:bodyPr/>
        <a:lstStyle/>
        <a:p>
          <a:r>
            <a:rPr lang="en-US" b="1" dirty="0"/>
            <a:t>Large gatherings </a:t>
          </a:r>
          <a:r>
            <a:rPr lang="en-US" dirty="0"/>
            <a:t>will remain complicated.</a:t>
          </a:r>
        </a:p>
      </dgm:t>
    </dgm:pt>
    <dgm:pt modelId="{8A64D888-61C9-4355-97B4-009A5295DF3F}" type="parTrans" cxnId="{5ECC8E25-A263-4098-AEFA-D49AF5633BFA}">
      <dgm:prSet/>
      <dgm:spPr/>
      <dgm:t>
        <a:bodyPr/>
        <a:lstStyle/>
        <a:p>
          <a:endParaRPr lang="en-US"/>
        </a:p>
      </dgm:t>
    </dgm:pt>
    <dgm:pt modelId="{38D560C8-11A0-4EC8-8AC0-FA41F29DB5CF}" type="sibTrans" cxnId="{5ECC8E25-A263-4098-AEFA-D49AF5633BFA}">
      <dgm:prSet/>
      <dgm:spPr/>
      <dgm:t>
        <a:bodyPr/>
        <a:lstStyle/>
        <a:p>
          <a:endParaRPr lang="en-US"/>
        </a:p>
      </dgm:t>
    </dgm:pt>
    <dgm:pt modelId="{1C2EFD84-03F0-45B7-981A-59D36E11D10B}">
      <dgm:prSet phldrT="[Text]"/>
      <dgm:spPr>
        <a:noFill/>
      </dgm:spPr>
      <dgm:t>
        <a:bodyPr/>
        <a:lstStyle/>
        <a:p>
          <a:r>
            <a:rPr lang="en-US" b="1" dirty="0"/>
            <a:t>Virtual hearings and proxy voting</a:t>
          </a:r>
          <a:r>
            <a:rPr lang="en-US" dirty="0"/>
            <a:t> may continue into next year.</a:t>
          </a:r>
        </a:p>
      </dgm:t>
    </dgm:pt>
    <dgm:pt modelId="{503EB70C-1798-4C97-BE1E-8CD1BC44B4CE}" type="parTrans" cxnId="{4F7EE8C5-380F-4148-BB98-25CE6E266BCF}">
      <dgm:prSet/>
      <dgm:spPr/>
      <dgm:t>
        <a:bodyPr/>
        <a:lstStyle/>
        <a:p>
          <a:endParaRPr lang="en-US"/>
        </a:p>
      </dgm:t>
    </dgm:pt>
    <dgm:pt modelId="{35E66E86-DEA6-4D76-8A68-29A0A0EC35E3}" type="sibTrans" cxnId="{4F7EE8C5-380F-4148-BB98-25CE6E266BCF}">
      <dgm:prSet/>
      <dgm:spPr/>
      <dgm:t>
        <a:bodyPr/>
        <a:lstStyle/>
        <a:p>
          <a:endParaRPr lang="en-US"/>
        </a:p>
      </dgm:t>
    </dgm:pt>
    <dgm:pt modelId="{79BEB399-60F9-44BC-ABD4-20B05B0ED175}">
      <dgm:prSet phldrT="[Text]"/>
      <dgm:spPr>
        <a:noFill/>
      </dgm:spPr>
      <dgm:t>
        <a:bodyPr/>
        <a:lstStyle/>
        <a:p>
          <a:r>
            <a:rPr lang="en-US" dirty="0"/>
            <a:t>The </a:t>
          </a:r>
          <a:r>
            <a:rPr lang="en-US" b="1" dirty="0"/>
            <a:t>Capitol campus will be inaccessible </a:t>
          </a:r>
          <a:r>
            <a:rPr lang="en-US" dirty="0"/>
            <a:t>through the end of the year, and perhaps well into next year.</a:t>
          </a:r>
        </a:p>
      </dgm:t>
    </dgm:pt>
    <dgm:pt modelId="{12CFDC74-5CB5-4C06-A806-3A15B681462D}" type="parTrans" cxnId="{58ED7BE4-D033-458A-BB7C-4CE03CD25BA6}">
      <dgm:prSet/>
      <dgm:spPr/>
      <dgm:t>
        <a:bodyPr/>
        <a:lstStyle/>
        <a:p>
          <a:endParaRPr lang="en-US"/>
        </a:p>
      </dgm:t>
    </dgm:pt>
    <dgm:pt modelId="{036AE60E-69FC-40D1-BB83-7F38BA664C32}" type="sibTrans" cxnId="{58ED7BE4-D033-458A-BB7C-4CE03CD25BA6}">
      <dgm:prSet/>
      <dgm:spPr/>
      <dgm:t>
        <a:bodyPr/>
        <a:lstStyle/>
        <a:p>
          <a:endParaRPr lang="en-US"/>
        </a:p>
      </dgm:t>
    </dgm:pt>
    <dgm:pt modelId="{2CE684A4-B7CB-4589-AE31-45C48982C52D}">
      <dgm:prSet phldrT="[Text]"/>
      <dgm:spPr>
        <a:solidFill>
          <a:srgbClr val="33CCCC"/>
        </a:solidFill>
        <a:ln>
          <a:noFill/>
        </a:ln>
      </dgm:spPr>
      <dgm:t>
        <a:bodyPr/>
        <a:lstStyle/>
        <a:p>
          <a:r>
            <a:rPr lang="en-US" dirty="0"/>
            <a:t>Public Health / Economic</a:t>
          </a:r>
        </a:p>
      </dgm:t>
    </dgm:pt>
    <dgm:pt modelId="{CCCDB28F-A88B-4632-8A1F-AEA34506D38B}" type="parTrans" cxnId="{55C3A7E1-B5F6-4F67-B1DA-44B75097455C}">
      <dgm:prSet/>
      <dgm:spPr/>
      <dgm:t>
        <a:bodyPr/>
        <a:lstStyle/>
        <a:p>
          <a:endParaRPr lang="en-US"/>
        </a:p>
      </dgm:t>
    </dgm:pt>
    <dgm:pt modelId="{F48AF182-2BA4-4533-8384-255105D903E1}" type="sibTrans" cxnId="{55C3A7E1-B5F6-4F67-B1DA-44B75097455C}">
      <dgm:prSet/>
      <dgm:spPr/>
      <dgm:t>
        <a:bodyPr/>
        <a:lstStyle/>
        <a:p>
          <a:endParaRPr lang="en-US"/>
        </a:p>
      </dgm:t>
    </dgm:pt>
    <dgm:pt modelId="{A0A4E0E0-F7A0-4331-A995-AE99B558651A}">
      <dgm:prSet phldrT="[Text]"/>
      <dgm:spPr>
        <a:noFill/>
      </dgm:spPr>
      <dgm:t>
        <a:bodyPr/>
        <a:lstStyle/>
        <a:p>
          <a:r>
            <a:rPr lang="en-US" dirty="0"/>
            <a:t>COVID-19 related </a:t>
          </a:r>
          <a:r>
            <a:rPr lang="en-US" b="1" dirty="0"/>
            <a:t>public health and economic crises will continue into 2021</a:t>
          </a:r>
          <a:r>
            <a:rPr lang="en-US" dirty="0"/>
            <a:t> and likely beyond.</a:t>
          </a:r>
        </a:p>
      </dgm:t>
    </dgm:pt>
    <dgm:pt modelId="{A7A540CE-8E6E-42B6-90A2-FB123039437B}" type="parTrans" cxnId="{790F8CAB-F6CA-4DFD-977C-3EB8B1753F17}">
      <dgm:prSet/>
      <dgm:spPr/>
      <dgm:t>
        <a:bodyPr/>
        <a:lstStyle/>
        <a:p>
          <a:endParaRPr lang="en-US"/>
        </a:p>
      </dgm:t>
    </dgm:pt>
    <dgm:pt modelId="{036D64DB-8482-4D12-A777-914B260D36E7}" type="sibTrans" cxnId="{790F8CAB-F6CA-4DFD-977C-3EB8B1753F17}">
      <dgm:prSet/>
      <dgm:spPr/>
      <dgm:t>
        <a:bodyPr/>
        <a:lstStyle/>
        <a:p>
          <a:endParaRPr lang="en-US"/>
        </a:p>
      </dgm:t>
    </dgm:pt>
    <dgm:pt modelId="{C66C4297-2039-4365-A848-82EC58C13632}">
      <dgm:prSet phldrT="[Text]"/>
      <dgm:spPr>
        <a:noFill/>
      </dgm:spPr>
      <dgm:t>
        <a:bodyPr/>
        <a:lstStyle/>
        <a:p>
          <a:r>
            <a:rPr lang="en-US" b="1" dirty="0"/>
            <a:t>No vaccine or therapeutic remedy </a:t>
          </a:r>
          <a:r>
            <a:rPr lang="en-US" dirty="0"/>
            <a:t>will be widely available for the foreseeable future.</a:t>
          </a:r>
        </a:p>
      </dgm:t>
    </dgm:pt>
    <dgm:pt modelId="{0474369C-11BB-4D3C-8E44-843F07F81E0F}" type="parTrans" cxnId="{E328226E-F75E-4558-8D76-2B55A872DEF8}">
      <dgm:prSet/>
      <dgm:spPr/>
      <dgm:t>
        <a:bodyPr/>
        <a:lstStyle/>
        <a:p>
          <a:endParaRPr lang="en-US"/>
        </a:p>
      </dgm:t>
    </dgm:pt>
    <dgm:pt modelId="{0460891B-2D95-4715-9720-A76D301CC30F}" type="sibTrans" cxnId="{E328226E-F75E-4558-8D76-2B55A872DEF8}">
      <dgm:prSet/>
      <dgm:spPr/>
      <dgm:t>
        <a:bodyPr/>
        <a:lstStyle/>
        <a:p>
          <a:endParaRPr lang="en-US"/>
        </a:p>
      </dgm:t>
    </dgm:pt>
    <dgm:pt modelId="{9EBEC15C-5CC0-46D8-AC1D-841643B9B1AD}">
      <dgm:prSet phldrT="[Text]"/>
      <dgm:spPr>
        <a:noFill/>
      </dgm:spPr>
      <dgm:t>
        <a:bodyPr/>
        <a:lstStyle/>
        <a:p>
          <a:r>
            <a:rPr lang="en-US" dirty="0"/>
            <a:t>The </a:t>
          </a:r>
          <a:r>
            <a:rPr lang="en-US" b="1" dirty="0"/>
            <a:t>Federal Reserve will continue to pump money </a:t>
          </a:r>
          <a:r>
            <a:rPr lang="en-US" dirty="0"/>
            <a:t>into the economy.</a:t>
          </a:r>
        </a:p>
      </dgm:t>
    </dgm:pt>
    <dgm:pt modelId="{1B8BD74E-2703-4290-9CEB-48996F747DCA}" type="parTrans" cxnId="{7E712E67-A326-4397-A5EB-EEA6742B8CE0}">
      <dgm:prSet/>
      <dgm:spPr/>
      <dgm:t>
        <a:bodyPr/>
        <a:lstStyle/>
        <a:p>
          <a:endParaRPr lang="en-US"/>
        </a:p>
      </dgm:t>
    </dgm:pt>
    <dgm:pt modelId="{AE5F67F3-580A-4A06-B195-069BA6B8AEB3}" type="sibTrans" cxnId="{7E712E67-A326-4397-A5EB-EEA6742B8CE0}">
      <dgm:prSet/>
      <dgm:spPr/>
      <dgm:t>
        <a:bodyPr/>
        <a:lstStyle/>
        <a:p>
          <a:endParaRPr lang="en-US"/>
        </a:p>
      </dgm:t>
    </dgm:pt>
    <dgm:pt modelId="{597B4D80-7095-43E0-ADDB-C1BA9A90CC2D}">
      <dgm:prSet phldrT="[Text]"/>
      <dgm:spPr>
        <a:noFill/>
      </dgm:spPr>
      <dgm:t>
        <a:bodyPr/>
        <a:lstStyle/>
        <a:p>
          <a:r>
            <a:rPr lang="en-US" dirty="0"/>
            <a:t>The </a:t>
          </a:r>
          <a:r>
            <a:rPr lang="en-US" b="1" dirty="0"/>
            <a:t>2024 presidential campaign </a:t>
          </a:r>
          <a:r>
            <a:rPr lang="en-US" dirty="0"/>
            <a:t>starts in January.</a:t>
          </a:r>
        </a:p>
      </dgm:t>
    </dgm:pt>
    <dgm:pt modelId="{F4463E10-FBE4-4926-9C80-18894A29472A}" type="parTrans" cxnId="{1232878D-9428-4EF1-966D-2F322085ADF8}">
      <dgm:prSet/>
      <dgm:spPr/>
      <dgm:t>
        <a:bodyPr/>
        <a:lstStyle/>
        <a:p>
          <a:endParaRPr lang="en-US"/>
        </a:p>
      </dgm:t>
    </dgm:pt>
    <dgm:pt modelId="{09289585-4B19-4099-95B7-C1C5E18197F4}" type="sibTrans" cxnId="{1232878D-9428-4EF1-966D-2F322085ADF8}">
      <dgm:prSet/>
      <dgm:spPr/>
      <dgm:t>
        <a:bodyPr/>
        <a:lstStyle/>
        <a:p>
          <a:endParaRPr lang="en-US"/>
        </a:p>
      </dgm:t>
    </dgm:pt>
    <dgm:pt modelId="{BCB9E345-5538-45D5-B117-6234731B6519}">
      <dgm:prSet phldrT="[Text]"/>
      <dgm:spPr>
        <a:noFill/>
      </dgm:spPr>
      <dgm:t>
        <a:bodyPr/>
        <a:lstStyle/>
        <a:p>
          <a:r>
            <a:rPr lang="en-US" dirty="0"/>
            <a:t>Unlike 2008, the financial services industry didn’t start the fire; </a:t>
          </a:r>
          <a:r>
            <a:rPr lang="en-US"/>
            <a:t>so </a:t>
          </a:r>
          <a:r>
            <a:rPr lang="en-US" b="1"/>
            <a:t>post-crisis </a:t>
          </a:r>
          <a:r>
            <a:rPr lang="en-US" b="1" dirty="0"/>
            <a:t>policy will likely focus on pandemic preparation and health care</a:t>
          </a:r>
          <a:r>
            <a:rPr lang="en-US" dirty="0"/>
            <a:t>.</a:t>
          </a:r>
        </a:p>
      </dgm:t>
    </dgm:pt>
    <dgm:pt modelId="{13521444-A578-4DCB-98D6-BCB825755540}" type="parTrans" cxnId="{C22C0BC0-4E5C-46A2-9F53-C77E388D64EC}">
      <dgm:prSet/>
      <dgm:spPr/>
      <dgm:t>
        <a:bodyPr/>
        <a:lstStyle/>
        <a:p>
          <a:endParaRPr lang="en-US"/>
        </a:p>
      </dgm:t>
    </dgm:pt>
    <dgm:pt modelId="{3310E061-EC4C-4542-ACBD-A7E3EBFA6097}" type="sibTrans" cxnId="{C22C0BC0-4E5C-46A2-9F53-C77E388D64EC}">
      <dgm:prSet/>
      <dgm:spPr/>
      <dgm:t>
        <a:bodyPr/>
        <a:lstStyle/>
        <a:p>
          <a:endParaRPr lang="en-US"/>
        </a:p>
      </dgm:t>
    </dgm:pt>
    <dgm:pt modelId="{DC0105AA-4AE3-44E6-8BB6-7D6BADF1D3AF}" type="pres">
      <dgm:prSet presAssocID="{7017C91C-E739-4FF5-AB7F-19841CB1EDB1}" presName="Name0" presStyleCnt="0">
        <dgm:presLayoutVars>
          <dgm:dir/>
          <dgm:animLvl val="lvl"/>
          <dgm:resizeHandles val="exact"/>
        </dgm:presLayoutVars>
      </dgm:prSet>
      <dgm:spPr/>
    </dgm:pt>
    <dgm:pt modelId="{56427C5C-303E-4C4C-991C-AE21C8E77B1B}" type="pres">
      <dgm:prSet presAssocID="{2CE684A4-B7CB-4589-AE31-45C48982C52D}" presName="composite" presStyleCnt="0"/>
      <dgm:spPr/>
    </dgm:pt>
    <dgm:pt modelId="{3CBDBD5C-4A36-492B-B34A-8EC87239102A}" type="pres">
      <dgm:prSet presAssocID="{2CE684A4-B7CB-4589-AE31-45C48982C52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64AA4E1-FDE7-4CAA-8BFC-D76B2A74E12E}" type="pres">
      <dgm:prSet presAssocID="{2CE684A4-B7CB-4589-AE31-45C48982C52D}" presName="desTx" presStyleLbl="alignAccFollowNode1" presStyleIdx="0" presStyleCnt="4">
        <dgm:presLayoutVars>
          <dgm:bulletEnabled val="1"/>
        </dgm:presLayoutVars>
      </dgm:prSet>
      <dgm:spPr/>
    </dgm:pt>
    <dgm:pt modelId="{10D64D41-FBF8-429F-8647-3397685D48FF}" type="pres">
      <dgm:prSet presAssocID="{F48AF182-2BA4-4533-8384-255105D903E1}" presName="space" presStyleCnt="0"/>
      <dgm:spPr/>
    </dgm:pt>
    <dgm:pt modelId="{61F3E03A-F5CB-4197-A4A3-5177742108B0}" type="pres">
      <dgm:prSet presAssocID="{30821797-72AA-45F4-8198-549C9DDE5FDA}" presName="composite" presStyleCnt="0"/>
      <dgm:spPr/>
    </dgm:pt>
    <dgm:pt modelId="{86709012-FC7C-435D-A5CA-78507C7938B0}" type="pres">
      <dgm:prSet presAssocID="{30821797-72AA-45F4-8198-549C9DDE5FD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64E227D-768B-4743-B142-CCAD6166B77D}" type="pres">
      <dgm:prSet presAssocID="{30821797-72AA-45F4-8198-549C9DDE5FDA}" presName="desTx" presStyleLbl="alignAccFollowNode1" presStyleIdx="1" presStyleCnt="4">
        <dgm:presLayoutVars>
          <dgm:bulletEnabled val="1"/>
        </dgm:presLayoutVars>
      </dgm:prSet>
      <dgm:spPr/>
    </dgm:pt>
    <dgm:pt modelId="{6FA034C3-5D3F-41C8-86A0-7A144E156FD3}" type="pres">
      <dgm:prSet presAssocID="{D8A41177-8488-431E-BD82-81B01551E248}" presName="space" presStyleCnt="0"/>
      <dgm:spPr/>
    </dgm:pt>
    <dgm:pt modelId="{2AB6A327-3C25-4D06-8184-FFABBBF87D0B}" type="pres">
      <dgm:prSet presAssocID="{4B01273C-7D9F-4707-ACC7-0D2BD883CA91}" presName="composite" presStyleCnt="0"/>
      <dgm:spPr/>
    </dgm:pt>
    <dgm:pt modelId="{5EEA5910-D37B-47D6-A63D-55FE139CEDFA}" type="pres">
      <dgm:prSet presAssocID="{4B01273C-7D9F-4707-ACC7-0D2BD883CA9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D367610-2B24-43BC-B38D-8DAFF1A661A4}" type="pres">
      <dgm:prSet presAssocID="{4B01273C-7D9F-4707-ACC7-0D2BD883CA91}" presName="desTx" presStyleLbl="alignAccFollowNode1" presStyleIdx="2" presStyleCnt="4">
        <dgm:presLayoutVars>
          <dgm:bulletEnabled val="1"/>
        </dgm:presLayoutVars>
      </dgm:prSet>
      <dgm:spPr/>
    </dgm:pt>
    <dgm:pt modelId="{21CF7A41-7CFD-479B-8437-56ED97C65211}" type="pres">
      <dgm:prSet presAssocID="{E122FF8E-6BEF-47AB-A531-580C573CEC2A}" presName="space" presStyleCnt="0"/>
      <dgm:spPr/>
    </dgm:pt>
    <dgm:pt modelId="{905BC3FE-55BE-49AB-A8B8-3C3B3CD3FB17}" type="pres">
      <dgm:prSet presAssocID="{311E385A-D42F-4C77-931A-4C232ABF4803}" presName="composite" presStyleCnt="0"/>
      <dgm:spPr/>
    </dgm:pt>
    <dgm:pt modelId="{6B3C7F35-B1C0-4B19-9279-A0D7C6C1BEF3}" type="pres">
      <dgm:prSet presAssocID="{311E385A-D42F-4C77-931A-4C232ABF480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8906B85-027E-4D0D-B550-567C7F180A99}" type="pres">
      <dgm:prSet presAssocID="{311E385A-D42F-4C77-931A-4C232ABF480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207E106-7868-4400-9558-4B97994738EE}" type="presOf" srcId="{1C2EFD84-03F0-45B7-981A-59D36E11D10B}" destId="{E8906B85-027E-4D0D-B550-567C7F180A99}" srcOrd="0" destOrd="1" presId="urn:microsoft.com/office/officeart/2005/8/layout/hList1"/>
    <dgm:cxn modelId="{06340D0E-C48B-4515-B542-866B9F268D4D}" type="presOf" srcId="{BCB9E345-5538-45D5-B117-6234731B6519}" destId="{464AA4E1-FDE7-4CAA-8BFC-D76B2A74E12E}" srcOrd="0" destOrd="1" presId="urn:microsoft.com/office/officeart/2005/8/layout/hList1"/>
    <dgm:cxn modelId="{C8C0F11C-5FDF-4A82-9A73-A41DFD129725}" type="presOf" srcId="{34867469-ED38-4D1B-B72D-3F23108849DB}" destId="{9D367610-2B24-43BC-B38D-8DAFF1A661A4}" srcOrd="0" destOrd="2" presId="urn:microsoft.com/office/officeart/2005/8/layout/hList1"/>
    <dgm:cxn modelId="{ECEB2520-6294-43B7-90AB-949F400392F5}" type="presOf" srcId="{35858A6E-6756-4753-BC8D-924D840BE064}" destId="{E8906B85-027E-4D0D-B550-567C7F180A99}" srcOrd="0" destOrd="2" presId="urn:microsoft.com/office/officeart/2005/8/layout/hList1"/>
    <dgm:cxn modelId="{5ECC8E25-A263-4098-AEFA-D49AF5633BFA}" srcId="{311E385A-D42F-4C77-931A-4C232ABF4803}" destId="{35858A6E-6756-4753-BC8D-924D840BE064}" srcOrd="2" destOrd="0" parTransId="{8A64D888-61C9-4355-97B4-009A5295DF3F}" sibTransId="{38D560C8-11A0-4EC8-8AC0-FA41F29DB5CF}"/>
    <dgm:cxn modelId="{4A60272B-AB6F-441C-82B2-F3D86FB76D8E}" type="presOf" srcId="{C66C4297-2039-4365-A848-82EC58C13632}" destId="{464AA4E1-FDE7-4CAA-8BFC-D76B2A74E12E}" srcOrd="0" destOrd="2" presId="urn:microsoft.com/office/officeart/2005/8/layout/hList1"/>
    <dgm:cxn modelId="{7E130832-F5EB-45E5-A655-3D5CC52F1A2B}" srcId="{4B01273C-7D9F-4707-ACC7-0D2BD883CA91}" destId="{34867469-ED38-4D1B-B72D-3F23108849DB}" srcOrd="2" destOrd="0" parTransId="{12260DD6-0C75-4F38-8339-ED9873FDEBF0}" sibTransId="{D195B7EF-839B-4403-903E-96FD15A96DAC}"/>
    <dgm:cxn modelId="{A498F033-07CE-406C-A3F8-99A488DF935A}" srcId="{30821797-72AA-45F4-8198-549C9DDE5FDA}" destId="{F638AAF3-AF7A-4E80-8DC1-463A66A1C539}" srcOrd="0" destOrd="0" parTransId="{1E5B2939-F835-48D1-87B3-38DCDADE69A2}" sibTransId="{699B8E70-BC36-4B5C-8D46-588BD20CF8D0}"/>
    <dgm:cxn modelId="{3B54793C-2461-4585-8ADE-748E267E06EC}" type="presOf" srcId="{32334FCD-8AD9-4B8B-80B5-44BDBC3615A7}" destId="{9D367610-2B24-43BC-B38D-8DAFF1A661A4}" srcOrd="0" destOrd="0" presId="urn:microsoft.com/office/officeart/2005/8/layout/hList1"/>
    <dgm:cxn modelId="{7E712E67-A326-4397-A5EB-EEA6742B8CE0}" srcId="{2CE684A4-B7CB-4589-AE31-45C48982C52D}" destId="{9EBEC15C-5CC0-46D8-AC1D-841643B9B1AD}" srcOrd="3" destOrd="0" parTransId="{1B8BD74E-2703-4290-9CEB-48996F747DCA}" sibTransId="{AE5F67F3-580A-4A06-B195-069BA6B8AEB3}"/>
    <dgm:cxn modelId="{662EBA47-3C97-4114-981E-112DA5B625D9}" type="presOf" srcId="{A0A4E0E0-F7A0-4331-A995-AE99B558651A}" destId="{464AA4E1-FDE7-4CAA-8BFC-D76B2A74E12E}" srcOrd="0" destOrd="0" presId="urn:microsoft.com/office/officeart/2005/8/layout/hList1"/>
    <dgm:cxn modelId="{E328226E-F75E-4558-8D76-2B55A872DEF8}" srcId="{2CE684A4-B7CB-4589-AE31-45C48982C52D}" destId="{C66C4297-2039-4365-A848-82EC58C13632}" srcOrd="2" destOrd="0" parTransId="{0474369C-11BB-4D3C-8E44-843F07F81E0F}" sibTransId="{0460891B-2D95-4715-9720-A76D301CC30F}"/>
    <dgm:cxn modelId="{287CF277-1EBC-429A-816A-CE1C283B3116}" srcId="{4B01273C-7D9F-4707-ACC7-0D2BD883CA91}" destId="{7D0100DC-21AE-4655-B0E1-F2412E592C94}" srcOrd="1" destOrd="0" parTransId="{F84BD0BD-7331-4BE0-B2A1-F426A3F0F7C1}" sibTransId="{52A73566-0549-4D87-8768-C18739ED8A8B}"/>
    <dgm:cxn modelId="{E7643C79-9E6A-492A-BBF7-67965D459FEA}" srcId="{30821797-72AA-45F4-8198-549C9DDE5FDA}" destId="{1572723A-B0B7-4A1E-96EB-084691BF156F}" srcOrd="2" destOrd="0" parTransId="{A7A2CFD4-7675-4DE7-B8F2-F01F72D21600}" sibTransId="{BF3E0935-9B38-495F-9097-416AA1FA016C}"/>
    <dgm:cxn modelId="{59CF877E-9B1B-4A85-BBC1-FEA7271B10AA}" srcId="{30821797-72AA-45F4-8198-549C9DDE5FDA}" destId="{1490F1D2-DB2F-4129-B26D-0FA56CF1A767}" srcOrd="3" destOrd="0" parTransId="{1D9B4295-6C53-41E5-829C-581C603CC23E}" sibTransId="{2F73EB97-FB1E-4FDF-95F1-DF5AA7F81770}"/>
    <dgm:cxn modelId="{DB17CD85-E94A-40A0-ADDF-98C1C478D1EB}" type="presOf" srcId="{7D0100DC-21AE-4655-B0E1-F2412E592C94}" destId="{9D367610-2B24-43BC-B38D-8DAFF1A661A4}" srcOrd="0" destOrd="1" presId="urn:microsoft.com/office/officeart/2005/8/layout/hList1"/>
    <dgm:cxn modelId="{082A9688-786C-4FCD-97C3-176CF52BB4B5}" type="presOf" srcId="{597B4D80-7095-43E0-ADDB-C1BA9A90CC2D}" destId="{B64E227D-768B-4743-B142-CCAD6166B77D}" srcOrd="0" destOrd="1" presId="urn:microsoft.com/office/officeart/2005/8/layout/hList1"/>
    <dgm:cxn modelId="{98923A89-A286-477A-B414-6B9186906E1D}" type="presOf" srcId="{2CE684A4-B7CB-4589-AE31-45C48982C52D}" destId="{3CBDBD5C-4A36-492B-B34A-8EC87239102A}" srcOrd="0" destOrd="0" presId="urn:microsoft.com/office/officeart/2005/8/layout/hList1"/>
    <dgm:cxn modelId="{1232878D-9428-4EF1-966D-2F322085ADF8}" srcId="{30821797-72AA-45F4-8198-549C9DDE5FDA}" destId="{597B4D80-7095-43E0-ADDB-C1BA9A90CC2D}" srcOrd="1" destOrd="0" parTransId="{F4463E10-FBE4-4926-9C80-18894A29472A}" sibTransId="{09289585-4B19-4099-95B7-C1C5E18197F4}"/>
    <dgm:cxn modelId="{F8C52C92-8823-4E65-B8CA-7272AE801DC4}" type="presOf" srcId="{4B01273C-7D9F-4707-ACC7-0D2BD883CA91}" destId="{5EEA5910-D37B-47D6-A63D-55FE139CEDFA}" srcOrd="0" destOrd="0" presId="urn:microsoft.com/office/officeart/2005/8/layout/hList1"/>
    <dgm:cxn modelId="{D11B2593-5D4C-4A04-8197-CA3114EBD364}" srcId="{4B01273C-7D9F-4707-ACC7-0D2BD883CA91}" destId="{32334FCD-8AD9-4B8B-80B5-44BDBC3615A7}" srcOrd="0" destOrd="0" parTransId="{C52D59CD-D0CD-4FBD-8FF1-16236F5F39BF}" sibTransId="{42A3C66D-266B-46F4-9431-82C064B7A607}"/>
    <dgm:cxn modelId="{F6DEB1A1-8AA3-416B-B563-53CE7B87F4E6}" srcId="{7017C91C-E739-4FF5-AB7F-19841CB1EDB1}" destId="{30821797-72AA-45F4-8198-549C9DDE5FDA}" srcOrd="1" destOrd="0" parTransId="{37FAD2D1-6A58-4FAE-A251-656C19B87934}" sibTransId="{D8A41177-8488-431E-BD82-81B01551E248}"/>
    <dgm:cxn modelId="{790F8CAB-F6CA-4DFD-977C-3EB8B1753F17}" srcId="{2CE684A4-B7CB-4589-AE31-45C48982C52D}" destId="{A0A4E0E0-F7A0-4331-A995-AE99B558651A}" srcOrd="0" destOrd="0" parTransId="{A7A540CE-8E6E-42B6-90A2-FB123039437B}" sibTransId="{036D64DB-8482-4D12-A777-914B260D36E7}"/>
    <dgm:cxn modelId="{49D4E7AB-35CA-4A83-BB50-8035DDFF36B4}" type="presOf" srcId="{1572723A-B0B7-4A1E-96EB-084691BF156F}" destId="{B64E227D-768B-4743-B142-CCAD6166B77D}" srcOrd="0" destOrd="2" presId="urn:microsoft.com/office/officeart/2005/8/layout/hList1"/>
    <dgm:cxn modelId="{5E95FFAB-A7B6-4ECC-9403-648CB0A1B9DD}" type="presOf" srcId="{F638AAF3-AF7A-4E80-8DC1-463A66A1C539}" destId="{B64E227D-768B-4743-B142-CCAD6166B77D}" srcOrd="0" destOrd="0" presId="urn:microsoft.com/office/officeart/2005/8/layout/hList1"/>
    <dgm:cxn modelId="{C22C0BC0-4E5C-46A2-9F53-C77E388D64EC}" srcId="{2CE684A4-B7CB-4589-AE31-45C48982C52D}" destId="{BCB9E345-5538-45D5-B117-6234731B6519}" srcOrd="1" destOrd="0" parTransId="{13521444-A578-4DCB-98D6-BCB825755540}" sibTransId="{3310E061-EC4C-4542-ACBD-A7E3EBFA6097}"/>
    <dgm:cxn modelId="{8FCC0DC1-AAAA-45FB-BD8E-83A449BADD20}" srcId="{7017C91C-E739-4FF5-AB7F-19841CB1EDB1}" destId="{4B01273C-7D9F-4707-ACC7-0D2BD883CA91}" srcOrd="2" destOrd="0" parTransId="{93DC9582-AF6E-4D8F-822A-78A823D25505}" sibTransId="{E122FF8E-6BEF-47AB-A531-580C573CEC2A}"/>
    <dgm:cxn modelId="{4F7EE8C5-380F-4148-BB98-25CE6E266BCF}" srcId="{311E385A-D42F-4C77-931A-4C232ABF4803}" destId="{1C2EFD84-03F0-45B7-981A-59D36E11D10B}" srcOrd="1" destOrd="0" parTransId="{503EB70C-1798-4C97-BE1E-8CD1BC44B4CE}" sibTransId="{35E66E86-DEA6-4D76-8A68-29A0A0EC35E3}"/>
    <dgm:cxn modelId="{B4D0F2CE-4080-4DD7-B889-36FAE67FF14E}" type="presOf" srcId="{1490F1D2-DB2F-4129-B26D-0FA56CF1A767}" destId="{B64E227D-768B-4743-B142-CCAD6166B77D}" srcOrd="0" destOrd="3" presId="urn:microsoft.com/office/officeart/2005/8/layout/hList1"/>
    <dgm:cxn modelId="{A07D0CD5-D647-4FFB-9404-1E88FC806B0B}" type="presOf" srcId="{311E385A-D42F-4C77-931A-4C232ABF4803}" destId="{6B3C7F35-B1C0-4B19-9279-A0D7C6C1BEF3}" srcOrd="0" destOrd="0" presId="urn:microsoft.com/office/officeart/2005/8/layout/hList1"/>
    <dgm:cxn modelId="{25E6E5DD-EE15-4CB5-8C2A-70E32908463E}" type="presOf" srcId="{79BEB399-60F9-44BC-ABD4-20B05B0ED175}" destId="{E8906B85-027E-4D0D-B550-567C7F180A99}" srcOrd="0" destOrd="0" presId="urn:microsoft.com/office/officeart/2005/8/layout/hList1"/>
    <dgm:cxn modelId="{FD2247E0-F7CE-47D3-A40D-83874DDCB577}" srcId="{7017C91C-E739-4FF5-AB7F-19841CB1EDB1}" destId="{311E385A-D42F-4C77-931A-4C232ABF4803}" srcOrd="3" destOrd="0" parTransId="{AC6720FC-AC27-4319-AAE0-D581AB259422}" sibTransId="{7F9A3083-C479-4D65-851B-C9960EF9826E}"/>
    <dgm:cxn modelId="{55C3A7E1-B5F6-4F67-B1DA-44B75097455C}" srcId="{7017C91C-E739-4FF5-AB7F-19841CB1EDB1}" destId="{2CE684A4-B7CB-4589-AE31-45C48982C52D}" srcOrd="0" destOrd="0" parTransId="{CCCDB28F-A88B-4632-8A1F-AEA34506D38B}" sibTransId="{F48AF182-2BA4-4533-8384-255105D903E1}"/>
    <dgm:cxn modelId="{58ED7BE4-D033-458A-BB7C-4CE03CD25BA6}" srcId="{311E385A-D42F-4C77-931A-4C232ABF4803}" destId="{79BEB399-60F9-44BC-ABD4-20B05B0ED175}" srcOrd="0" destOrd="0" parTransId="{12CFDC74-5CB5-4C06-A806-3A15B681462D}" sibTransId="{036AE60E-69FC-40D1-BB83-7F38BA664C32}"/>
    <dgm:cxn modelId="{B84C1FEC-F862-43AF-A035-FC100C093D44}" type="presOf" srcId="{30821797-72AA-45F4-8198-549C9DDE5FDA}" destId="{86709012-FC7C-435D-A5CA-78507C7938B0}" srcOrd="0" destOrd="0" presId="urn:microsoft.com/office/officeart/2005/8/layout/hList1"/>
    <dgm:cxn modelId="{90A432F0-D780-4744-9F2C-972BCC10D595}" type="presOf" srcId="{9EBEC15C-5CC0-46D8-AC1D-841643B9B1AD}" destId="{464AA4E1-FDE7-4CAA-8BFC-D76B2A74E12E}" srcOrd="0" destOrd="3" presId="urn:microsoft.com/office/officeart/2005/8/layout/hList1"/>
    <dgm:cxn modelId="{96B3E7FB-7AD9-4C08-BB06-3A92E71D7CE6}" type="presOf" srcId="{7017C91C-E739-4FF5-AB7F-19841CB1EDB1}" destId="{DC0105AA-4AE3-44E6-8BB6-7D6BADF1D3AF}" srcOrd="0" destOrd="0" presId="urn:microsoft.com/office/officeart/2005/8/layout/hList1"/>
    <dgm:cxn modelId="{44B12A5C-B663-42FD-9845-45229C5AC196}" type="presParOf" srcId="{DC0105AA-4AE3-44E6-8BB6-7D6BADF1D3AF}" destId="{56427C5C-303E-4C4C-991C-AE21C8E77B1B}" srcOrd="0" destOrd="0" presId="urn:microsoft.com/office/officeart/2005/8/layout/hList1"/>
    <dgm:cxn modelId="{FD6BE330-0473-44E3-8342-9D668807D5C1}" type="presParOf" srcId="{56427C5C-303E-4C4C-991C-AE21C8E77B1B}" destId="{3CBDBD5C-4A36-492B-B34A-8EC87239102A}" srcOrd="0" destOrd="0" presId="urn:microsoft.com/office/officeart/2005/8/layout/hList1"/>
    <dgm:cxn modelId="{C7549747-1A5E-4F14-BA86-C0B188BF8B05}" type="presParOf" srcId="{56427C5C-303E-4C4C-991C-AE21C8E77B1B}" destId="{464AA4E1-FDE7-4CAA-8BFC-D76B2A74E12E}" srcOrd="1" destOrd="0" presId="urn:microsoft.com/office/officeart/2005/8/layout/hList1"/>
    <dgm:cxn modelId="{0D92E31A-BBCD-421A-9072-2BE8F2A6300F}" type="presParOf" srcId="{DC0105AA-4AE3-44E6-8BB6-7D6BADF1D3AF}" destId="{10D64D41-FBF8-429F-8647-3397685D48FF}" srcOrd="1" destOrd="0" presId="urn:microsoft.com/office/officeart/2005/8/layout/hList1"/>
    <dgm:cxn modelId="{55B38E4F-6146-4F69-B198-23B91352E3C5}" type="presParOf" srcId="{DC0105AA-4AE3-44E6-8BB6-7D6BADF1D3AF}" destId="{61F3E03A-F5CB-4197-A4A3-5177742108B0}" srcOrd="2" destOrd="0" presId="urn:microsoft.com/office/officeart/2005/8/layout/hList1"/>
    <dgm:cxn modelId="{990EF0BD-810C-4B56-8ADB-CB7E5D5B45C8}" type="presParOf" srcId="{61F3E03A-F5CB-4197-A4A3-5177742108B0}" destId="{86709012-FC7C-435D-A5CA-78507C7938B0}" srcOrd="0" destOrd="0" presId="urn:microsoft.com/office/officeart/2005/8/layout/hList1"/>
    <dgm:cxn modelId="{4B4768FC-FC74-4C67-957F-49F0FA8C81A0}" type="presParOf" srcId="{61F3E03A-F5CB-4197-A4A3-5177742108B0}" destId="{B64E227D-768B-4743-B142-CCAD6166B77D}" srcOrd="1" destOrd="0" presId="urn:microsoft.com/office/officeart/2005/8/layout/hList1"/>
    <dgm:cxn modelId="{6E62982B-342E-4956-85BD-52D089F7990F}" type="presParOf" srcId="{DC0105AA-4AE3-44E6-8BB6-7D6BADF1D3AF}" destId="{6FA034C3-5D3F-41C8-86A0-7A144E156FD3}" srcOrd="3" destOrd="0" presId="urn:microsoft.com/office/officeart/2005/8/layout/hList1"/>
    <dgm:cxn modelId="{00092654-04E3-40AA-A76D-DD3950CFB31A}" type="presParOf" srcId="{DC0105AA-4AE3-44E6-8BB6-7D6BADF1D3AF}" destId="{2AB6A327-3C25-4D06-8184-FFABBBF87D0B}" srcOrd="4" destOrd="0" presId="urn:microsoft.com/office/officeart/2005/8/layout/hList1"/>
    <dgm:cxn modelId="{326FEDC1-276C-4DD1-ACB9-699009675CC8}" type="presParOf" srcId="{2AB6A327-3C25-4D06-8184-FFABBBF87D0B}" destId="{5EEA5910-D37B-47D6-A63D-55FE139CEDFA}" srcOrd="0" destOrd="0" presId="urn:microsoft.com/office/officeart/2005/8/layout/hList1"/>
    <dgm:cxn modelId="{0E318D03-DAA8-4C80-B948-9685B520E51B}" type="presParOf" srcId="{2AB6A327-3C25-4D06-8184-FFABBBF87D0B}" destId="{9D367610-2B24-43BC-B38D-8DAFF1A661A4}" srcOrd="1" destOrd="0" presId="urn:microsoft.com/office/officeart/2005/8/layout/hList1"/>
    <dgm:cxn modelId="{55D31A61-3AAC-404E-9302-6BDD29428F7D}" type="presParOf" srcId="{DC0105AA-4AE3-44E6-8BB6-7D6BADF1D3AF}" destId="{21CF7A41-7CFD-479B-8437-56ED97C65211}" srcOrd="5" destOrd="0" presId="urn:microsoft.com/office/officeart/2005/8/layout/hList1"/>
    <dgm:cxn modelId="{30E9E0FC-AA24-4AF7-9972-64A4209D436A}" type="presParOf" srcId="{DC0105AA-4AE3-44E6-8BB6-7D6BADF1D3AF}" destId="{905BC3FE-55BE-49AB-A8B8-3C3B3CD3FB17}" srcOrd="6" destOrd="0" presId="urn:microsoft.com/office/officeart/2005/8/layout/hList1"/>
    <dgm:cxn modelId="{34F86787-D5D0-4A9B-B4EA-4415DE521DD6}" type="presParOf" srcId="{905BC3FE-55BE-49AB-A8B8-3C3B3CD3FB17}" destId="{6B3C7F35-B1C0-4B19-9279-A0D7C6C1BEF3}" srcOrd="0" destOrd="0" presId="urn:microsoft.com/office/officeart/2005/8/layout/hList1"/>
    <dgm:cxn modelId="{4291CF30-BB67-41B0-8BF9-53EDAD2637F1}" type="presParOf" srcId="{905BC3FE-55BE-49AB-A8B8-3C3B3CD3FB17}" destId="{E8906B85-027E-4D0D-B550-567C7F180A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9498A-BEAC-4CC9-882B-9626EEF3F05F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865B645-66C2-4DA6-8DFC-7CC6DCA20228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pPr>
            <a:spcAft>
              <a:spcPts val="0"/>
            </a:spcAft>
            <a:buNone/>
          </a:pPr>
          <a:r>
            <a:rPr lang="en-US" b="1" dirty="0">
              <a:latin typeface="+mj-lt"/>
            </a:rPr>
            <a:t>Scenario 1</a:t>
          </a:r>
        </a:p>
        <a:p>
          <a:pPr>
            <a:spcAft>
              <a:spcPts val="0"/>
            </a:spcAft>
            <a:buNone/>
          </a:pPr>
          <a:r>
            <a:rPr lang="en-US" b="1" dirty="0">
              <a:latin typeface="+mj-lt"/>
            </a:rPr>
            <a:t>Keep America Great </a:t>
          </a:r>
          <a:endParaRPr lang="en-US" dirty="0"/>
        </a:p>
      </dgm:t>
    </dgm:pt>
    <dgm:pt modelId="{B9E85047-9A79-40D5-B5F5-8A5D296B1481}" type="parTrans" cxnId="{57AE8CB2-0124-48AF-BE50-C3974521E0A7}">
      <dgm:prSet/>
      <dgm:spPr/>
      <dgm:t>
        <a:bodyPr/>
        <a:lstStyle/>
        <a:p>
          <a:endParaRPr lang="en-US"/>
        </a:p>
      </dgm:t>
    </dgm:pt>
    <dgm:pt modelId="{C0E1D619-3C61-4022-8501-9D9FB8863200}" type="sibTrans" cxnId="{57AE8CB2-0124-48AF-BE50-C3974521E0A7}">
      <dgm:prSet/>
      <dgm:spPr/>
      <dgm:t>
        <a:bodyPr/>
        <a:lstStyle/>
        <a:p>
          <a:endParaRPr lang="en-US"/>
        </a:p>
      </dgm:t>
    </dgm:pt>
    <dgm:pt modelId="{7F525503-16D7-470A-BA8F-E57987E476DF}">
      <dgm:prSet phldrT="[Text]"/>
      <dgm:spPr>
        <a:noFill/>
      </dgm:spPr>
      <dgm:t>
        <a:bodyPr/>
        <a:lstStyle/>
        <a:p>
          <a:r>
            <a:rPr lang="en-US" dirty="0"/>
            <a:t>President Trump wins reelection.</a:t>
          </a:r>
        </a:p>
      </dgm:t>
    </dgm:pt>
    <dgm:pt modelId="{10104EFC-5AB5-4015-B385-F91499858E83}" type="parTrans" cxnId="{C35080DE-DBAC-4E10-82AD-23017EFA0430}">
      <dgm:prSet/>
      <dgm:spPr/>
      <dgm:t>
        <a:bodyPr/>
        <a:lstStyle/>
        <a:p>
          <a:endParaRPr lang="en-US"/>
        </a:p>
      </dgm:t>
    </dgm:pt>
    <dgm:pt modelId="{95FF1F63-48F1-40E2-957D-DAD855552462}" type="sibTrans" cxnId="{C35080DE-DBAC-4E10-82AD-23017EFA0430}">
      <dgm:prSet/>
      <dgm:spPr/>
      <dgm:t>
        <a:bodyPr/>
        <a:lstStyle/>
        <a:p>
          <a:endParaRPr lang="en-US"/>
        </a:p>
      </dgm:t>
    </dgm:pt>
    <dgm:pt modelId="{3E35807A-A7C9-4CC8-9CA4-EA0F4CD461E0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pPr>
            <a:spcAft>
              <a:spcPts val="0"/>
            </a:spcAft>
            <a:buFont typeface="Arial" panose="020B0604020202020204" pitchFamily="34" charset="0"/>
            <a:buNone/>
          </a:pPr>
          <a:r>
            <a:rPr lang="en-US" b="1" dirty="0">
              <a:latin typeface="+mj-lt"/>
            </a:rPr>
            <a:t>Scenario 2 </a:t>
          </a:r>
        </a:p>
        <a:p>
          <a:pPr>
            <a:spcAft>
              <a:spcPts val="0"/>
            </a:spcAft>
            <a:buFont typeface="Arial" panose="020B0604020202020204" pitchFamily="34" charset="0"/>
            <a:buNone/>
          </a:pPr>
          <a:r>
            <a:rPr lang="en-US" b="1" dirty="0">
              <a:latin typeface="+mj-lt"/>
            </a:rPr>
            <a:t>More Checks on Trump </a:t>
          </a:r>
          <a:endParaRPr lang="en-US" dirty="0"/>
        </a:p>
      </dgm:t>
    </dgm:pt>
    <dgm:pt modelId="{D1D92F2F-FDF4-4945-8B7C-D219F1708F3C}" type="parTrans" cxnId="{6ADEA9FF-BD7B-48F9-AF2F-1BFB925B9C0C}">
      <dgm:prSet/>
      <dgm:spPr/>
      <dgm:t>
        <a:bodyPr/>
        <a:lstStyle/>
        <a:p>
          <a:endParaRPr lang="en-US"/>
        </a:p>
      </dgm:t>
    </dgm:pt>
    <dgm:pt modelId="{03816298-19C2-4699-8B45-B9DCB9828CF3}" type="sibTrans" cxnId="{6ADEA9FF-BD7B-48F9-AF2F-1BFB925B9C0C}">
      <dgm:prSet/>
      <dgm:spPr/>
      <dgm:t>
        <a:bodyPr/>
        <a:lstStyle/>
        <a:p>
          <a:endParaRPr lang="en-US"/>
        </a:p>
      </dgm:t>
    </dgm:pt>
    <dgm:pt modelId="{5669854D-2F34-4231-903F-FB8839A10034}">
      <dgm:prSet phldrT="[Text]"/>
      <dgm:spPr>
        <a:noFill/>
      </dgm:spPr>
      <dgm:t>
        <a:bodyPr/>
        <a:lstStyle/>
        <a:p>
          <a:r>
            <a:rPr lang="en-US" dirty="0"/>
            <a:t>President Trump wins reelection.</a:t>
          </a:r>
        </a:p>
      </dgm:t>
    </dgm:pt>
    <dgm:pt modelId="{94C1DFBA-8721-484C-ACE0-A91766C1C61D}" type="parTrans" cxnId="{AC23DED4-6030-4F4C-AF31-31F7A9973A42}">
      <dgm:prSet/>
      <dgm:spPr/>
      <dgm:t>
        <a:bodyPr/>
        <a:lstStyle/>
        <a:p>
          <a:endParaRPr lang="en-US"/>
        </a:p>
      </dgm:t>
    </dgm:pt>
    <dgm:pt modelId="{48E7C6E2-042F-4F03-98EF-BE8E4F0E260A}" type="sibTrans" cxnId="{AC23DED4-6030-4F4C-AF31-31F7A9973A42}">
      <dgm:prSet/>
      <dgm:spPr/>
      <dgm:t>
        <a:bodyPr/>
        <a:lstStyle/>
        <a:p>
          <a:endParaRPr lang="en-US"/>
        </a:p>
      </dgm:t>
    </dgm:pt>
    <dgm:pt modelId="{A67820E5-48E0-4D10-AEA0-993F24261FE2}">
      <dgm:prSet/>
      <dgm:spPr>
        <a:noFill/>
      </dgm:spPr>
      <dgm:t>
        <a:bodyPr/>
        <a:lstStyle/>
        <a:p>
          <a:r>
            <a:rPr lang="en-US" dirty="0"/>
            <a:t>Democrats retain the House.</a:t>
          </a:r>
        </a:p>
      </dgm:t>
    </dgm:pt>
    <dgm:pt modelId="{62413330-B8EC-4752-90D6-F3BEADC0986E}" type="parTrans" cxnId="{D1ADC0DC-2ACE-4ACF-A86C-23B6B5FBBD89}">
      <dgm:prSet/>
      <dgm:spPr/>
      <dgm:t>
        <a:bodyPr/>
        <a:lstStyle/>
        <a:p>
          <a:endParaRPr lang="en-US"/>
        </a:p>
      </dgm:t>
    </dgm:pt>
    <dgm:pt modelId="{4B10E4AA-8C31-4196-BCD8-3A604AD28F14}" type="sibTrans" cxnId="{D1ADC0DC-2ACE-4ACF-A86C-23B6B5FBBD89}">
      <dgm:prSet/>
      <dgm:spPr/>
      <dgm:t>
        <a:bodyPr/>
        <a:lstStyle/>
        <a:p>
          <a:endParaRPr lang="en-US"/>
        </a:p>
      </dgm:t>
    </dgm:pt>
    <dgm:pt modelId="{C1F772E9-B113-4990-BCB0-B441E4C37903}">
      <dgm:prSet/>
      <dgm:spPr>
        <a:noFill/>
      </dgm:spPr>
      <dgm:t>
        <a:bodyPr/>
        <a:lstStyle/>
        <a:p>
          <a:r>
            <a:rPr lang="en-US" dirty="0"/>
            <a:t>Republicans retain the Senate, but do not achieve a supermajority.</a:t>
          </a:r>
        </a:p>
      </dgm:t>
    </dgm:pt>
    <dgm:pt modelId="{A8091ED9-B94B-4691-88B7-D93BE01C6DA6}" type="parTrans" cxnId="{6E307BFC-C3EC-4C4E-A945-27B1AF36F48C}">
      <dgm:prSet/>
      <dgm:spPr/>
      <dgm:t>
        <a:bodyPr/>
        <a:lstStyle/>
        <a:p>
          <a:endParaRPr lang="en-US"/>
        </a:p>
      </dgm:t>
    </dgm:pt>
    <dgm:pt modelId="{1FA32872-BFE6-4B99-A202-5CB387758234}" type="sibTrans" cxnId="{6E307BFC-C3EC-4C4E-A945-27B1AF36F48C}">
      <dgm:prSet/>
      <dgm:spPr/>
      <dgm:t>
        <a:bodyPr/>
        <a:lstStyle/>
        <a:p>
          <a:endParaRPr lang="en-US"/>
        </a:p>
      </dgm:t>
    </dgm:pt>
    <dgm:pt modelId="{63C5B213-FF94-495B-971C-51BE8B40A92A}">
      <dgm:prSet/>
      <dgm:spPr>
        <a:noFill/>
      </dgm:spPr>
      <dgm:t>
        <a:bodyPr/>
        <a:lstStyle/>
        <a:p>
          <a:r>
            <a:rPr lang="en-US" dirty="0"/>
            <a:t>Democrats retain the House.</a:t>
          </a:r>
        </a:p>
      </dgm:t>
    </dgm:pt>
    <dgm:pt modelId="{D2A10767-88EF-4AB5-8BFA-BFE9F36F6CBB}" type="parTrans" cxnId="{F8D30AE6-5A2A-4A01-AE0E-FC9E06235E29}">
      <dgm:prSet/>
      <dgm:spPr/>
      <dgm:t>
        <a:bodyPr/>
        <a:lstStyle/>
        <a:p>
          <a:endParaRPr lang="en-US"/>
        </a:p>
      </dgm:t>
    </dgm:pt>
    <dgm:pt modelId="{42C3D59E-A9F9-42A7-B3B3-1969B391A0EC}" type="sibTrans" cxnId="{F8D30AE6-5A2A-4A01-AE0E-FC9E06235E29}">
      <dgm:prSet/>
      <dgm:spPr/>
      <dgm:t>
        <a:bodyPr/>
        <a:lstStyle/>
        <a:p>
          <a:endParaRPr lang="en-US"/>
        </a:p>
      </dgm:t>
    </dgm:pt>
    <dgm:pt modelId="{1E3BA323-03DB-44D4-8C63-73D76FC3AA14}">
      <dgm:prSet/>
      <dgm:spPr>
        <a:noFill/>
      </dgm:spPr>
      <dgm:t>
        <a:bodyPr/>
        <a:lstStyle/>
        <a:p>
          <a:r>
            <a:rPr lang="en-US" dirty="0"/>
            <a:t>Democrats win the Senate, but do not achieve a supermajority.</a:t>
          </a:r>
        </a:p>
      </dgm:t>
    </dgm:pt>
    <dgm:pt modelId="{61D10446-63EB-4DA1-B97A-BFE0D5BA3928}" type="parTrans" cxnId="{8F1E07C9-8304-4CEE-B72D-CA677DC9E5ED}">
      <dgm:prSet/>
      <dgm:spPr/>
      <dgm:t>
        <a:bodyPr/>
        <a:lstStyle/>
        <a:p>
          <a:endParaRPr lang="en-US"/>
        </a:p>
      </dgm:t>
    </dgm:pt>
    <dgm:pt modelId="{51A3B56C-4321-4757-8E4E-D6850CFBC04E}" type="sibTrans" cxnId="{8F1E07C9-8304-4CEE-B72D-CA677DC9E5ED}">
      <dgm:prSet/>
      <dgm:spPr/>
      <dgm:t>
        <a:bodyPr/>
        <a:lstStyle/>
        <a:p>
          <a:endParaRPr lang="en-US"/>
        </a:p>
      </dgm:t>
    </dgm:pt>
    <dgm:pt modelId="{E924FDB6-A05D-4F16-B06F-00EE80941BD1}">
      <dgm:prSet phldrT="[Text]"/>
      <dgm:spPr>
        <a:solidFill>
          <a:srgbClr val="2B5081"/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>
              <a:latin typeface="+mj-lt"/>
            </a:rPr>
            <a:t>Scenario 4</a:t>
          </a:r>
        </a:p>
        <a:p>
          <a:pPr>
            <a:buFont typeface="Arial" panose="020B0604020202020204" pitchFamily="34" charset="0"/>
            <a:buNone/>
          </a:pPr>
          <a:r>
            <a:rPr lang="en-US" b="1">
              <a:latin typeface="+mj-lt"/>
            </a:rPr>
            <a:t>Checks on Biden</a:t>
          </a:r>
          <a:endParaRPr lang="en-US" dirty="0"/>
        </a:p>
      </dgm:t>
    </dgm:pt>
    <dgm:pt modelId="{A3CE510B-606D-44FF-9CB8-8EAE8505E669}" type="parTrans" cxnId="{A0D32EF0-73AA-4A00-A421-2DE22145D413}">
      <dgm:prSet/>
      <dgm:spPr/>
      <dgm:t>
        <a:bodyPr/>
        <a:lstStyle/>
        <a:p>
          <a:endParaRPr lang="en-US"/>
        </a:p>
      </dgm:t>
    </dgm:pt>
    <dgm:pt modelId="{D62624CA-501B-4B20-AA05-2918CE734E43}" type="sibTrans" cxnId="{A0D32EF0-73AA-4A00-A421-2DE22145D413}">
      <dgm:prSet/>
      <dgm:spPr/>
      <dgm:t>
        <a:bodyPr/>
        <a:lstStyle/>
        <a:p>
          <a:endParaRPr lang="en-US"/>
        </a:p>
      </dgm:t>
    </dgm:pt>
    <dgm:pt modelId="{DC0AA896-E1E3-4F06-A8D1-6D71D7B3F35B}">
      <dgm:prSet phldrT="[Text]"/>
      <dgm:spPr>
        <a:noFill/>
      </dgm:spPr>
      <dgm:t>
        <a:bodyPr/>
        <a:lstStyle/>
        <a:p>
          <a:r>
            <a:rPr lang="en-US" dirty="0"/>
            <a:t>Biden wins the presidency.</a:t>
          </a:r>
        </a:p>
      </dgm:t>
    </dgm:pt>
    <dgm:pt modelId="{0CC2C388-A8E3-4508-97C9-FFF0875A1558}" type="parTrans" cxnId="{5CF81EC5-AB9F-41FE-840F-A2A47B92A440}">
      <dgm:prSet/>
      <dgm:spPr/>
      <dgm:t>
        <a:bodyPr/>
        <a:lstStyle/>
        <a:p>
          <a:endParaRPr lang="en-US"/>
        </a:p>
      </dgm:t>
    </dgm:pt>
    <dgm:pt modelId="{099D7B34-AADB-47FA-AC1E-A16D7753B1E5}" type="sibTrans" cxnId="{5CF81EC5-AB9F-41FE-840F-A2A47B92A440}">
      <dgm:prSet/>
      <dgm:spPr/>
      <dgm:t>
        <a:bodyPr/>
        <a:lstStyle/>
        <a:p>
          <a:endParaRPr lang="en-US"/>
        </a:p>
      </dgm:t>
    </dgm:pt>
    <dgm:pt modelId="{C802535F-2896-4E28-996C-C73F552842F4}">
      <dgm:prSet/>
      <dgm:spPr>
        <a:noFill/>
      </dgm:spPr>
      <dgm:t>
        <a:bodyPr/>
        <a:lstStyle/>
        <a:p>
          <a:r>
            <a:rPr lang="en-US" dirty="0"/>
            <a:t>Democrats retain the House.</a:t>
          </a:r>
        </a:p>
      </dgm:t>
    </dgm:pt>
    <dgm:pt modelId="{4693A310-221E-4559-96FB-52D78425F3F1}" type="parTrans" cxnId="{2D70BC7E-F06C-43FE-9100-C62BB973D288}">
      <dgm:prSet/>
      <dgm:spPr/>
      <dgm:t>
        <a:bodyPr/>
        <a:lstStyle/>
        <a:p>
          <a:endParaRPr lang="en-US"/>
        </a:p>
      </dgm:t>
    </dgm:pt>
    <dgm:pt modelId="{B38DCD7C-8D0C-42E7-9130-80A27CF04D7B}" type="sibTrans" cxnId="{2D70BC7E-F06C-43FE-9100-C62BB973D288}">
      <dgm:prSet/>
      <dgm:spPr/>
      <dgm:t>
        <a:bodyPr/>
        <a:lstStyle/>
        <a:p>
          <a:endParaRPr lang="en-US"/>
        </a:p>
      </dgm:t>
    </dgm:pt>
    <dgm:pt modelId="{36BFD67B-F6C0-4189-A6E5-1C5588041FB0}">
      <dgm:prSet/>
      <dgm:spPr>
        <a:noFill/>
      </dgm:spPr>
      <dgm:t>
        <a:bodyPr/>
        <a:lstStyle/>
        <a:p>
          <a:r>
            <a:rPr lang="en-US" dirty="0"/>
            <a:t>Republicans retain the Senate, but do not achieve a supermajority.</a:t>
          </a:r>
        </a:p>
      </dgm:t>
    </dgm:pt>
    <dgm:pt modelId="{7BE02FAA-7924-4A87-B75E-6F054FC4B6AA}" type="parTrans" cxnId="{06538D92-A51D-4A8C-B9C3-0A884D87F0B6}">
      <dgm:prSet/>
      <dgm:spPr/>
      <dgm:t>
        <a:bodyPr/>
        <a:lstStyle/>
        <a:p>
          <a:endParaRPr lang="en-US"/>
        </a:p>
      </dgm:t>
    </dgm:pt>
    <dgm:pt modelId="{D537A2C2-5B0F-493D-AAD2-D10422745BF4}" type="sibTrans" cxnId="{06538D92-A51D-4A8C-B9C3-0A884D87F0B6}">
      <dgm:prSet/>
      <dgm:spPr/>
      <dgm:t>
        <a:bodyPr/>
        <a:lstStyle/>
        <a:p>
          <a:endParaRPr lang="en-US"/>
        </a:p>
      </dgm:t>
    </dgm:pt>
    <dgm:pt modelId="{3DAFBC0D-62FB-4FF2-A616-8DA7129772F7}">
      <dgm:prSet phldrT="[Text]"/>
      <dgm:spPr>
        <a:solidFill>
          <a:srgbClr val="2B5081"/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dirty="0">
              <a:latin typeface="+mj-lt"/>
            </a:rPr>
            <a:t>Scenario 5</a:t>
          </a:r>
        </a:p>
        <a:p>
          <a:pPr>
            <a:buFont typeface="Arial" panose="020B0604020202020204" pitchFamily="34" charset="0"/>
            <a:buNone/>
          </a:pPr>
          <a:r>
            <a:rPr lang="en-US" b="1" dirty="0">
              <a:latin typeface="+mj-lt"/>
            </a:rPr>
            <a:t>Unified Democratic Government</a:t>
          </a:r>
          <a:endParaRPr lang="en-US" dirty="0"/>
        </a:p>
      </dgm:t>
    </dgm:pt>
    <dgm:pt modelId="{53428D14-18CD-4F96-9BB2-9463E2E5F249}" type="parTrans" cxnId="{F145D455-60AC-4626-B4B8-C0EEA0864269}">
      <dgm:prSet/>
      <dgm:spPr/>
      <dgm:t>
        <a:bodyPr/>
        <a:lstStyle/>
        <a:p>
          <a:endParaRPr lang="en-US"/>
        </a:p>
      </dgm:t>
    </dgm:pt>
    <dgm:pt modelId="{1F165CC8-C956-461E-BEEE-077E93782E94}" type="sibTrans" cxnId="{F145D455-60AC-4626-B4B8-C0EEA0864269}">
      <dgm:prSet/>
      <dgm:spPr/>
      <dgm:t>
        <a:bodyPr/>
        <a:lstStyle/>
        <a:p>
          <a:endParaRPr lang="en-US"/>
        </a:p>
      </dgm:t>
    </dgm:pt>
    <dgm:pt modelId="{03051C3C-0030-495A-A707-48939769B866}">
      <dgm:prSet phldrT="[Text]"/>
      <dgm:spPr>
        <a:noFill/>
      </dgm:spPr>
      <dgm:t>
        <a:bodyPr/>
        <a:lstStyle/>
        <a:p>
          <a:r>
            <a:rPr lang="en-US" dirty="0"/>
            <a:t>Biden wins the presidency.</a:t>
          </a:r>
        </a:p>
      </dgm:t>
    </dgm:pt>
    <dgm:pt modelId="{F63EBB43-E585-4045-BAF4-72BEAF5BFD8D}" type="parTrans" cxnId="{A77C8546-CD63-43F9-889B-A6F75B1C2CA4}">
      <dgm:prSet/>
      <dgm:spPr/>
      <dgm:t>
        <a:bodyPr/>
        <a:lstStyle/>
        <a:p>
          <a:endParaRPr lang="en-US"/>
        </a:p>
      </dgm:t>
    </dgm:pt>
    <dgm:pt modelId="{1F31A607-1056-4278-BBF6-0B3599912DE3}" type="sibTrans" cxnId="{A77C8546-CD63-43F9-889B-A6F75B1C2CA4}">
      <dgm:prSet/>
      <dgm:spPr/>
      <dgm:t>
        <a:bodyPr/>
        <a:lstStyle/>
        <a:p>
          <a:endParaRPr lang="en-US"/>
        </a:p>
      </dgm:t>
    </dgm:pt>
    <dgm:pt modelId="{A9242197-E01C-486B-9114-6012F57A9FDA}">
      <dgm:prSet/>
      <dgm:spPr>
        <a:noFill/>
      </dgm:spPr>
      <dgm:t>
        <a:bodyPr/>
        <a:lstStyle/>
        <a:p>
          <a:r>
            <a:rPr lang="en-US" dirty="0"/>
            <a:t>Democrats win the Senate, but do not achieve supermajority.</a:t>
          </a:r>
        </a:p>
      </dgm:t>
    </dgm:pt>
    <dgm:pt modelId="{55BE22D2-EB7B-414C-B8C9-BC1F7535274A}" type="parTrans" cxnId="{117CDC73-91EB-419D-95D5-C5A0AA7D6784}">
      <dgm:prSet/>
      <dgm:spPr/>
      <dgm:t>
        <a:bodyPr/>
        <a:lstStyle/>
        <a:p>
          <a:endParaRPr lang="en-US"/>
        </a:p>
      </dgm:t>
    </dgm:pt>
    <dgm:pt modelId="{E7E49CA0-82EE-4E16-8009-C243AF64679A}" type="sibTrans" cxnId="{117CDC73-91EB-419D-95D5-C5A0AA7D6784}">
      <dgm:prSet/>
      <dgm:spPr/>
      <dgm:t>
        <a:bodyPr/>
        <a:lstStyle/>
        <a:p>
          <a:endParaRPr lang="en-US"/>
        </a:p>
      </dgm:t>
    </dgm:pt>
    <dgm:pt modelId="{AFB4380E-6482-41FB-A58E-FDE78DFBFDC1}">
      <dgm:prSet/>
      <dgm:spPr>
        <a:noFill/>
      </dgm:spPr>
      <dgm:t>
        <a:bodyPr/>
        <a:lstStyle/>
        <a:p>
          <a:r>
            <a:rPr lang="en-US" dirty="0"/>
            <a:t>Democrats win the House.</a:t>
          </a:r>
        </a:p>
      </dgm:t>
    </dgm:pt>
    <dgm:pt modelId="{24B88CC4-96CD-42C0-82AD-7C4877CAFEE4}" type="parTrans" cxnId="{CB3D6608-2FAF-4FC4-A25C-DECAEEFA91EB}">
      <dgm:prSet/>
      <dgm:spPr/>
      <dgm:t>
        <a:bodyPr/>
        <a:lstStyle/>
        <a:p>
          <a:endParaRPr lang="en-US"/>
        </a:p>
      </dgm:t>
    </dgm:pt>
    <dgm:pt modelId="{F410A118-2FB2-44A4-A8E3-450E58BEB6D3}" type="sibTrans" cxnId="{CB3D6608-2FAF-4FC4-A25C-DECAEEFA91EB}">
      <dgm:prSet/>
      <dgm:spPr/>
      <dgm:t>
        <a:bodyPr/>
        <a:lstStyle/>
        <a:p>
          <a:endParaRPr lang="en-US"/>
        </a:p>
      </dgm:t>
    </dgm:pt>
    <dgm:pt modelId="{E73C7E20-39DC-4845-BE24-FC4936F00440}" type="pres">
      <dgm:prSet presAssocID="{0A69498A-BEAC-4CC9-882B-9626EEF3F05F}" presName="Name0" presStyleCnt="0">
        <dgm:presLayoutVars>
          <dgm:dir/>
          <dgm:animLvl val="lvl"/>
          <dgm:resizeHandles val="exact"/>
        </dgm:presLayoutVars>
      </dgm:prSet>
      <dgm:spPr/>
    </dgm:pt>
    <dgm:pt modelId="{B63710EB-A09B-452E-960A-2F14719052C7}" type="pres">
      <dgm:prSet presAssocID="{5865B645-66C2-4DA6-8DFC-7CC6DCA20228}" presName="composite" presStyleCnt="0"/>
      <dgm:spPr/>
    </dgm:pt>
    <dgm:pt modelId="{7E419601-5C85-4CE2-A332-0BE4AFEDD5A2}" type="pres">
      <dgm:prSet presAssocID="{5865B645-66C2-4DA6-8DFC-7CC6DCA2022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0FC485F-F63F-4F35-AC44-1EE1625BC95B}" type="pres">
      <dgm:prSet presAssocID="{5865B645-66C2-4DA6-8DFC-7CC6DCA20228}" presName="desTx" presStyleLbl="alignAccFollowNode1" presStyleIdx="0" presStyleCnt="4">
        <dgm:presLayoutVars>
          <dgm:bulletEnabled val="1"/>
        </dgm:presLayoutVars>
      </dgm:prSet>
      <dgm:spPr/>
    </dgm:pt>
    <dgm:pt modelId="{258B1D83-2ED3-4275-A853-779999EDD290}" type="pres">
      <dgm:prSet presAssocID="{C0E1D619-3C61-4022-8501-9D9FB8863200}" presName="space" presStyleCnt="0"/>
      <dgm:spPr/>
    </dgm:pt>
    <dgm:pt modelId="{E8237253-BF4B-4A77-9E7A-4246BCFF380E}" type="pres">
      <dgm:prSet presAssocID="{3E35807A-A7C9-4CC8-9CA4-EA0F4CD461E0}" presName="composite" presStyleCnt="0"/>
      <dgm:spPr/>
    </dgm:pt>
    <dgm:pt modelId="{1F76B6E9-B2FD-49F7-AAE3-C82DEC8B23BA}" type="pres">
      <dgm:prSet presAssocID="{3E35807A-A7C9-4CC8-9CA4-EA0F4CD461E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9D9DB9A-2D87-4736-AECE-5891C3C5AEDF}" type="pres">
      <dgm:prSet presAssocID="{3E35807A-A7C9-4CC8-9CA4-EA0F4CD461E0}" presName="desTx" presStyleLbl="alignAccFollowNode1" presStyleIdx="1" presStyleCnt="4">
        <dgm:presLayoutVars>
          <dgm:bulletEnabled val="1"/>
        </dgm:presLayoutVars>
      </dgm:prSet>
      <dgm:spPr/>
    </dgm:pt>
    <dgm:pt modelId="{9FAF9503-2E0B-4AFA-8FF3-F8D64A91CA6F}" type="pres">
      <dgm:prSet presAssocID="{03816298-19C2-4699-8B45-B9DCB9828CF3}" presName="space" presStyleCnt="0"/>
      <dgm:spPr/>
    </dgm:pt>
    <dgm:pt modelId="{C2FE243F-D286-4DF1-AE5B-14B2229328A8}" type="pres">
      <dgm:prSet presAssocID="{E924FDB6-A05D-4F16-B06F-00EE80941BD1}" presName="composite" presStyleCnt="0"/>
      <dgm:spPr/>
    </dgm:pt>
    <dgm:pt modelId="{D8C9E18E-B9EC-4F3D-B7A0-EDDA27D4448B}" type="pres">
      <dgm:prSet presAssocID="{E924FDB6-A05D-4F16-B06F-00EE80941BD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0CB9164-77AC-4A04-9224-866B352CE5FB}" type="pres">
      <dgm:prSet presAssocID="{E924FDB6-A05D-4F16-B06F-00EE80941BD1}" presName="desTx" presStyleLbl="alignAccFollowNode1" presStyleIdx="2" presStyleCnt="4">
        <dgm:presLayoutVars>
          <dgm:bulletEnabled val="1"/>
        </dgm:presLayoutVars>
      </dgm:prSet>
      <dgm:spPr/>
    </dgm:pt>
    <dgm:pt modelId="{4480AF50-70D5-44B0-878A-9023E6658DC6}" type="pres">
      <dgm:prSet presAssocID="{D62624CA-501B-4B20-AA05-2918CE734E43}" presName="space" presStyleCnt="0"/>
      <dgm:spPr/>
    </dgm:pt>
    <dgm:pt modelId="{2CADA320-14B0-438E-98A0-B0A115425FB2}" type="pres">
      <dgm:prSet presAssocID="{3DAFBC0D-62FB-4FF2-A616-8DA7129772F7}" presName="composite" presStyleCnt="0"/>
      <dgm:spPr/>
    </dgm:pt>
    <dgm:pt modelId="{9AB6EF3F-923E-46F2-89A9-617A052062BF}" type="pres">
      <dgm:prSet presAssocID="{3DAFBC0D-62FB-4FF2-A616-8DA7129772F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E2ABEF1-8E69-4CE4-B877-3A02C5F2A578}" type="pres">
      <dgm:prSet presAssocID="{3DAFBC0D-62FB-4FF2-A616-8DA7129772F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B3D6608-2FAF-4FC4-A25C-DECAEEFA91EB}" srcId="{3DAFBC0D-62FB-4FF2-A616-8DA7129772F7}" destId="{AFB4380E-6482-41FB-A58E-FDE78DFBFDC1}" srcOrd="2" destOrd="0" parTransId="{24B88CC4-96CD-42C0-82AD-7C4877CAFEE4}" sibTransId="{F410A118-2FB2-44A4-A8E3-450E58BEB6D3}"/>
    <dgm:cxn modelId="{F134200B-9D3B-49A5-A165-AEA001FF5021}" type="presOf" srcId="{5669854D-2F34-4231-903F-FB8839A10034}" destId="{79D9DB9A-2D87-4736-AECE-5891C3C5AEDF}" srcOrd="0" destOrd="0" presId="urn:microsoft.com/office/officeart/2005/8/layout/hList1"/>
    <dgm:cxn modelId="{9862A81E-D6AB-4FBD-8688-B8A8725271E3}" type="presOf" srcId="{3E35807A-A7C9-4CC8-9CA4-EA0F4CD461E0}" destId="{1F76B6E9-B2FD-49F7-AAE3-C82DEC8B23BA}" srcOrd="0" destOrd="0" presId="urn:microsoft.com/office/officeart/2005/8/layout/hList1"/>
    <dgm:cxn modelId="{8FD0322F-5150-472C-AFA6-5BBA3D48270A}" type="presOf" srcId="{A9242197-E01C-486B-9114-6012F57A9FDA}" destId="{1E2ABEF1-8E69-4CE4-B877-3A02C5F2A578}" srcOrd="0" destOrd="1" presId="urn:microsoft.com/office/officeart/2005/8/layout/hList1"/>
    <dgm:cxn modelId="{ABA14F44-4B21-4727-8F15-4F7C66C2C767}" type="presOf" srcId="{C802535F-2896-4E28-996C-C73F552842F4}" destId="{20CB9164-77AC-4A04-9224-866B352CE5FB}" srcOrd="0" destOrd="1" presId="urn:microsoft.com/office/officeart/2005/8/layout/hList1"/>
    <dgm:cxn modelId="{A77C8546-CD63-43F9-889B-A6F75B1C2CA4}" srcId="{3DAFBC0D-62FB-4FF2-A616-8DA7129772F7}" destId="{03051C3C-0030-495A-A707-48939769B866}" srcOrd="0" destOrd="0" parTransId="{F63EBB43-E585-4045-BAF4-72BEAF5BFD8D}" sibTransId="{1F31A607-1056-4278-BBF6-0B3599912DE3}"/>
    <dgm:cxn modelId="{7FBFDE6D-5E46-4A32-8684-C6A4B34500CB}" type="presOf" srcId="{E924FDB6-A05D-4F16-B06F-00EE80941BD1}" destId="{D8C9E18E-B9EC-4F3D-B7A0-EDDA27D4448B}" srcOrd="0" destOrd="0" presId="urn:microsoft.com/office/officeart/2005/8/layout/hList1"/>
    <dgm:cxn modelId="{117CDC73-91EB-419D-95D5-C5A0AA7D6784}" srcId="{3DAFBC0D-62FB-4FF2-A616-8DA7129772F7}" destId="{A9242197-E01C-486B-9114-6012F57A9FDA}" srcOrd="1" destOrd="0" parTransId="{55BE22D2-EB7B-414C-B8C9-BC1F7535274A}" sibTransId="{E7E49CA0-82EE-4E16-8009-C243AF64679A}"/>
    <dgm:cxn modelId="{F145D455-60AC-4626-B4B8-C0EEA0864269}" srcId="{0A69498A-BEAC-4CC9-882B-9626EEF3F05F}" destId="{3DAFBC0D-62FB-4FF2-A616-8DA7129772F7}" srcOrd="3" destOrd="0" parTransId="{53428D14-18CD-4F96-9BB2-9463E2E5F249}" sibTransId="{1F165CC8-C956-461E-BEEE-077E93782E94}"/>
    <dgm:cxn modelId="{2D70BC7E-F06C-43FE-9100-C62BB973D288}" srcId="{E924FDB6-A05D-4F16-B06F-00EE80941BD1}" destId="{C802535F-2896-4E28-996C-C73F552842F4}" srcOrd="1" destOrd="0" parTransId="{4693A310-221E-4559-96FB-52D78425F3F1}" sibTransId="{B38DCD7C-8D0C-42E7-9130-80A27CF04D7B}"/>
    <dgm:cxn modelId="{95A4E07E-0065-424E-9241-0F3EBF9590B2}" type="presOf" srcId="{3DAFBC0D-62FB-4FF2-A616-8DA7129772F7}" destId="{9AB6EF3F-923E-46F2-89A9-617A052062BF}" srcOrd="0" destOrd="0" presId="urn:microsoft.com/office/officeart/2005/8/layout/hList1"/>
    <dgm:cxn modelId="{8E8A6184-7F21-4549-883E-1EA73107E579}" type="presOf" srcId="{1E3BA323-03DB-44D4-8C63-73D76FC3AA14}" destId="{79D9DB9A-2D87-4736-AECE-5891C3C5AEDF}" srcOrd="0" destOrd="2" presId="urn:microsoft.com/office/officeart/2005/8/layout/hList1"/>
    <dgm:cxn modelId="{94480585-FBD3-43E8-9B6E-17783E1BF71B}" type="presOf" srcId="{A67820E5-48E0-4D10-AEA0-993F24261FE2}" destId="{50FC485F-F63F-4F35-AC44-1EE1625BC95B}" srcOrd="0" destOrd="1" presId="urn:microsoft.com/office/officeart/2005/8/layout/hList1"/>
    <dgm:cxn modelId="{1AF03E92-4FBC-4A01-A9E0-54432C4A462C}" type="presOf" srcId="{7F525503-16D7-470A-BA8F-E57987E476DF}" destId="{50FC485F-F63F-4F35-AC44-1EE1625BC95B}" srcOrd="0" destOrd="0" presId="urn:microsoft.com/office/officeart/2005/8/layout/hList1"/>
    <dgm:cxn modelId="{06538D92-A51D-4A8C-B9C3-0A884D87F0B6}" srcId="{E924FDB6-A05D-4F16-B06F-00EE80941BD1}" destId="{36BFD67B-F6C0-4189-A6E5-1C5588041FB0}" srcOrd="2" destOrd="0" parTransId="{7BE02FAA-7924-4A87-B75E-6F054FC4B6AA}" sibTransId="{D537A2C2-5B0F-493D-AAD2-D10422745BF4}"/>
    <dgm:cxn modelId="{409C8293-2AD3-46FE-B319-305EBE38611B}" type="presOf" srcId="{C1F772E9-B113-4990-BCB0-B441E4C37903}" destId="{50FC485F-F63F-4F35-AC44-1EE1625BC95B}" srcOrd="0" destOrd="2" presId="urn:microsoft.com/office/officeart/2005/8/layout/hList1"/>
    <dgm:cxn modelId="{73FB7C9A-D24D-4F2F-AB7D-BA5B1D87A073}" type="presOf" srcId="{AFB4380E-6482-41FB-A58E-FDE78DFBFDC1}" destId="{1E2ABEF1-8E69-4CE4-B877-3A02C5F2A578}" srcOrd="0" destOrd="2" presId="urn:microsoft.com/office/officeart/2005/8/layout/hList1"/>
    <dgm:cxn modelId="{57AE8CB2-0124-48AF-BE50-C3974521E0A7}" srcId="{0A69498A-BEAC-4CC9-882B-9626EEF3F05F}" destId="{5865B645-66C2-4DA6-8DFC-7CC6DCA20228}" srcOrd="0" destOrd="0" parTransId="{B9E85047-9A79-40D5-B5F5-8A5D296B1481}" sibTransId="{C0E1D619-3C61-4022-8501-9D9FB8863200}"/>
    <dgm:cxn modelId="{0D7AF4BE-0CED-4BFF-B500-55CA2271142B}" type="presOf" srcId="{0A69498A-BEAC-4CC9-882B-9626EEF3F05F}" destId="{E73C7E20-39DC-4845-BE24-FC4936F00440}" srcOrd="0" destOrd="0" presId="urn:microsoft.com/office/officeart/2005/8/layout/hList1"/>
    <dgm:cxn modelId="{3F2421C4-D55C-4256-B36A-860987F33B96}" type="presOf" srcId="{DC0AA896-E1E3-4F06-A8D1-6D71D7B3F35B}" destId="{20CB9164-77AC-4A04-9224-866B352CE5FB}" srcOrd="0" destOrd="0" presId="urn:microsoft.com/office/officeart/2005/8/layout/hList1"/>
    <dgm:cxn modelId="{5CF81EC5-AB9F-41FE-840F-A2A47B92A440}" srcId="{E924FDB6-A05D-4F16-B06F-00EE80941BD1}" destId="{DC0AA896-E1E3-4F06-A8D1-6D71D7B3F35B}" srcOrd="0" destOrd="0" parTransId="{0CC2C388-A8E3-4508-97C9-FFF0875A1558}" sibTransId="{099D7B34-AADB-47FA-AC1E-A16D7753B1E5}"/>
    <dgm:cxn modelId="{8F1E07C9-8304-4CEE-B72D-CA677DC9E5ED}" srcId="{3E35807A-A7C9-4CC8-9CA4-EA0F4CD461E0}" destId="{1E3BA323-03DB-44D4-8C63-73D76FC3AA14}" srcOrd="2" destOrd="0" parTransId="{61D10446-63EB-4DA1-B97A-BFE0D5BA3928}" sibTransId="{51A3B56C-4321-4757-8E4E-D6850CFBC04E}"/>
    <dgm:cxn modelId="{EDCD9FCD-ABEB-4D64-A849-D5B422AFA8B2}" type="presOf" srcId="{03051C3C-0030-495A-A707-48939769B866}" destId="{1E2ABEF1-8E69-4CE4-B877-3A02C5F2A578}" srcOrd="0" destOrd="0" presId="urn:microsoft.com/office/officeart/2005/8/layout/hList1"/>
    <dgm:cxn modelId="{AC23DED4-6030-4F4C-AF31-31F7A9973A42}" srcId="{3E35807A-A7C9-4CC8-9CA4-EA0F4CD461E0}" destId="{5669854D-2F34-4231-903F-FB8839A10034}" srcOrd="0" destOrd="0" parTransId="{94C1DFBA-8721-484C-ACE0-A91766C1C61D}" sibTransId="{48E7C6E2-042F-4F03-98EF-BE8E4F0E260A}"/>
    <dgm:cxn modelId="{D1ADC0DC-2ACE-4ACF-A86C-23B6B5FBBD89}" srcId="{5865B645-66C2-4DA6-8DFC-7CC6DCA20228}" destId="{A67820E5-48E0-4D10-AEA0-993F24261FE2}" srcOrd="1" destOrd="0" parTransId="{62413330-B8EC-4752-90D6-F3BEADC0986E}" sibTransId="{4B10E4AA-8C31-4196-BCD8-3A604AD28F14}"/>
    <dgm:cxn modelId="{C35080DE-DBAC-4E10-82AD-23017EFA0430}" srcId="{5865B645-66C2-4DA6-8DFC-7CC6DCA20228}" destId="{7F525503-16D7-470A-BA8F-E57987E476DF}" srcOrd="0" destOrd="0" parTransId="{10104EFC-5AB5-4015-B385-F91499858E83}" sibTransId="{95FF1F63-48F1-40E2-957D-DAD855552462}"/>
    <dgm:cxn modelId="{F8D30AE6-5A2A-4A01-AE0E-FC9E06235E29}" srcId="{3E35807A-A7C9-4CC8-9CA4-EA0F4CD461E0}" destId="{63C5B213-FF94-495B-971C-51BE8B40A92A}" srcOrd="1" destOrd="0" parTransId="{D2A10767-88EF-4AB5-8BFA-BFE9F36F6CBB}" sibTransId="{42C3D59E-A9F9-42A7-B3B3-1969B391A0EC}"/>
    <dgm:cxn modelId="{6EFB9CE6-2354-4D77-9755-8D8230A9CE82}" type="presOf" srcId="{63C5B213-FF94-495B-971C-51BE8B40A92A}" destId="{79D9DB9A-2D87-4736-AECE-5891C3C5AEDF}" srcOrd="0" destOrd="1" presId="urn:microsoft.com/office/officeart/2005/8/layout/hList1"/>
    <dgm:cxn modelId="{E28D6BEA-DCAF-4C71-96E7-3A17F1DE8D97}" type="presOf" srcId="{5865B645-66C2-4DA6-8DFC-7CC6DCA20228}" destId="{7E419601-5C85-4CE2-A332-0BE4AFEDD5A2}" srcOrd="0" destOrd="0" presId="urn:microsoft.com/office/officeart/2005/8/layout/hList1"/>
    <dgm:cxn modelId="{A0D32EF0-73AA-4A00-A421-2DE22145D413}" srcId="{0A69498A-BEAC-4CC9-882B-9626EEF3F05F}" destId="{E924FDB6-A05D-4F16-B06F-00EE80941BD1}" srcOrd="2" destOrd="0" parTransId="{A3CE510B-606D-44FF-9CB8-8EAE8505E669}" sibTransId="{D62624CA-501B-4B20-AA05-2918CE734E43}"/>
    <dgm:cxn modelId="{72450FFC-6F24-4872-B71B-FA9CD686AF46}" type="presOf" srcId="{36BFD67B-F6C0-4189-A6E5-1C5588041FB0}" destId="{20CB9164-77AC-4A04-9224-866B352CE5FB}" srcOrd="0" destOrd="2" presId="urn:microsoft.com/office/officeart/2005/8/layout/hList1"/>
    <dgm:cxn modelId="{6E307BFC-C3EC-4C4E-A945-27B1AF36F48C}" srcId="{5865B645-66C2-4DA6-8DFC-7CC6DCA20228}" destId="{C1F772E9-B113-4990-BCB0-B441E4C37903}" srcOrd="2" destOrd="0" parTransId="{A8091ED9-B94B-4691-88B7-D93BE01C6DA6}" sibTransId="{1FA32872-BFE6-4B99-A202-5CB387758234}"/>
    <dgm:cxn modelId="{6ADEA9FF-BD7B-48F9-AF2F-1BFB925B9C0C}" srcId="{0A69498A-BEAC-4CC9-882B-9626EEF3F05F}" destId="{3E35807A-A7C9-4CC8-9CA4-EA0F4CD461E0}" srcOrd="1" destOrd="0" parTransId="{D1D92F2F-FDF4-4945-8B7C-D219F1708F3C}" sibTransId="{03816298-19C2-4699-8B45-B9DCB9828CF3}"/>
    <dgm:cxn modelId="{99DCA7D9-A29D-4377-83D1-037C07E97D4D}" type="presParOf" srcId="{E73C7E20-39DC-4845-BE24-FC4936F00440}" destId="{B63710EB-A09B-452E-960A-2F14719052C7}" srcOrd="0" destOrd="0" presId="urn:microsoft.com/office/officeart/2005/8/layout/hList1"/>
    <dgm:cxn modelId="{A78A9595-50CD-4CE3-A013-166DAC7F7B00}" type="presParOf" srcId="{B63710EB-A09B-452E-960A-2F14719052C7}" destId="{7E419601-5C85-4CE2-A332-0BE4AFEDD5A2}" srcOrd="0" destOrd="0" presId="urn:microsoft.com/office/officeart/2005/8/layout/hList1"/>
    <dgm:cxn modelId="{20BEAB99-770F-4D9F-884B-4DE7CC002FA4}" type="presParOf" srcId="{B63710EB-A09B-452E-960A-2F14719052C7}" destId="{50FC485F-F63F-4F35-AC44-1EE1625BC95B}" srcOrd="1" destOrd="0" presId="urn:microsoft.com/office/officeart/2005/8/layout/hList1"/>
    <dgm:cxn modelId="{4431F880-6E05-45A3-84C5-A8F3E08FBBBA}" type="presParOf" srcId="{E73C7E20-39DC-4845-BE24-FC4936F00440}" destId="{258B1D83-2ED3-4275-A853-779999EDD290}" srcOrd="1" destOrd="0" presId="urn:microsoft.com/office/officeart/2005/8/layout/hList1"/>
    <dgm:cxn modelId="{82916025-6F37-4133-A7C2-D49630C48A1B}" type="presParOf" srcId="{E73C7E20-39DC-4845-BE24-FC4936F00440}" destId="{E8237253-BF4B-4A77-9E7A-4246BCFF380E}" srcOrd="2" destOrd="0" presId="urn:microsoft.com/office/officeart/2005/8/layout/hList1"/>
    <dgm:cxn modelId="{D9BBFC2C-097E-43DC-BDD6-5ECAE443BF93}" type="presParOf" srcId="{E8237253-BF4B-4A77-9E7A-4246BCFF380E}" destId="{1F76B6E9-B2FD-49F7-AAE3-C82DEC8B23BA}" srcOrd="0" destOrd="0" presId="urn:microsoft.com/office/officeart/2005/8/layout/hList1"/>
    <dgm:cxn modelId="{FABE3EF1-4959-412B-8979-F15D84D035FE}" type="presParOf" srcId="{E8237253-BF4B-4A77-9E7A-4246BCFF380E}" destId="{79D9DB9A-2D87-4736-AECE-5891C3C5AEDF}" srcOrd="1" destOrd="0" presId="urn:microsoft.com/office/officeart/2005/8/layout/hList1"/>
    <dgm:cxn modelId="{C6FC6694-911A-4481-9C01-858F0B2B203B}" type="presParOf" srcId="{E73C7E20-39DC-4845-BE24-FC4936F00440}" destId="{9FAF9503-2E0B-4AFA-8FF3-F8D64A91CA6F}" srcOrd="3" destOrd="0" presId="urn:microsoft.com/office/officeart/2005/8/layout/hList1"/>
    <dgm:cxn modelId="{ADC2D402-27D5-4C34-8A47-6AEE10EDFFA2}" type="presParOf" srcId="{E73C7E20-39DC-4845-BE24-FC4936F00440}" destId="{C2FE243F-D286-4DF1-AE5B-14B2229328A8}" srcOrd="4" destOrd="0" presId="urn:microsoft.com/office/officeart/2005/8/layout/hList1"/>
    <dgm:cxn modelId="{2CD0B3DB-FF55-47E9-BE88-AAC3FF08F58E}" type="presParOf" srcId="{C2FE243F-D286-4DF1-AE5B-14B2229328A8}" destId="{D8C9E18E-B9EC-4F3D-B7A0-EDDA27D4448B}" srcOrd="0" destOrd="0" presId="urn:microsoft.com/office/officeart/2005/8/layout/hList1"/>
    <dgm:cxn modelId="{0113DE84-2E55-4E2C-87B2-4EEABB90800B}" type="presParOf" srcId="{C2FE243F-D286-4DF1-AE5B-14B2229328A8}" destId="{20CB9164-77AC-4A04-9224-866B352CE5FB}" srcOrd="1" destOrd="0" presId="urn:microsoft.com/office/officeart/2005/8/layout/hList1"/>
    <dgm:cxn modelId="{04D8835F-F3BA-440F-93CF-195E8E21BFBB}" type="presParOf" srcId="{E73C7E20-39DC-4845-BE24-FC4936F00440}" destId="{4480AF50-70D5-44B0-878A-9023E6658DC6}" srcOrd="5" destOrd="0" presId="urn:microsoft.com/office/officeart/2005/8/layout/hList1"/>
    <dgm:cxn modelId="{626C467A-1192-43D8-9DDF-555D369D3F80}" type="presParOf" srcId="{E73C7E20-39DC-4845-BE24-FC4936F00440}" destId="{2CADA320-14B0-438E-98A0-B0A115425FB2}" srcOrd="6" destOrd="0" presId="urn:microsoft.com/office/officeart/2005/8/layout/hList1"/>
    <dgm:cxn modelId="{46B1C8CC-B673-4E6E-BA4A-C1C069FBAFF5}" type="presParOf" srcId="{2CADA320-14B0-438E-98A0-B0A115425FB2}" destId="{9AB6EF3F-923E-46F2-89A9-617A052062BF}" srcOrd="0" destOrd="0" presId="urn:microsoft.com/office/officeart/2005/8/layout/hList1"/>
    <dgm:cxn modelId="{9AF5FCBE-7861-4F1C-8176-55F33F00075A}" type="presParOf" srcId="{2CADA320-14B0-438E-98A0-B0A115425FB2}" destId="{1E2ABEF1-8E69-4CE4-B877-3A02C5F2A5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395FE2-F41D-438D-8981-32F0886129F1}" type="doc">
      <dgm:prSet loTypeId="urn:microsoft.com/office/officeart/2005/8/layout/pList1" loCatId="picture" qsTypeId="urn:microsoft.com/office/officeart/2005/8/quickstyle/simple1" qsCatId="simple" csTypeId="urn:microsoft.com/office/officeart/2005/8/colors/accent1_1" csCatId="accent1" phldr="1"/>
      <dgm:spPr/>
    </dgm:pt>
    <dgm:pt modelId="{7A79994B-A1C1-4383-8355-F22D65429ABC}">
      <dgm:prSet phldrT="[Text]"/>
      <dgm:spPr>
        <a:noFill/>
      </dgm:spPr>
      <dgm:t>
        <a:bodyPr lIns="0" anchor="t"/>
        <a:lstStyle/>
        <a:p>
          <a:pPr algn="l"/>
          <a:r>
            <a:rPr lang="en-US" dirty="0">
              <a:solidFill>
                <a:schemeClr val="tx1"/>
              </a:solidFill>
            </a:rPr>
            <a:t>President Donald Trump</a:t>
          </a:r>
        </a:p>
      </dgm:t>
    </dgm:pt>
    <dgm:pt modelId="{0F0EB5F5-D0F4-45AE-A989-AA6ADF93520F}" type="parTrans" cxnId="{7CD506C8-474D-4A04-B6DE-6DC0F4BA880D}">
      <dgm:prSet/>
      <dgm:spPr/>
      <dgm:t>
        <a:bodyPr/>
        <a:lstStyle/>
        <a:p>
          <a:endParaRPr lang="en-US"/>
        </a:p>
      </dgm:t>
    </dgm:pt>
    <dgm:pt modelId="{B032A060-C2B1-40C7-BA82-B394F7F39333}" type="sibTrans" cxnId="{7CD506C8-474D-4A04-B6DE-6DC0F4BA880D}">
      <dgm:prSet/>
      <dgm:spPr/>
      <dgm:t>
        <a:bodyPr/>
        <a:lstStyle/>
        <a:p>
          <a:endParaRPr lang="en-US"/>
        </a:p>
      </dgm:t>
    </dgm:pt>
    <dgm:pt modelId="{FCB374B3-F60E-4534-B938-2CF0CF89655D}">
      <dgm:prSet phldrT="[Text]"/>
      <dgm:spPr>
        <a:noFill/>
      </dgm:spPr>
      <dgm:t>
        <a:bodyPr lIns="0" anchor="t"/>
        <a:lstStyle/>
        <a:p>
          <a:pPr algn="l"/>
          <a:r>
            <a:rPr lang="en-US" dirty="0">
              <a:solidFill>
                <a:schemeClr val="tx1"/>
              </a:solidFill>
            </a:rPr>
            <a:t>NCUA Chairman Rodney Hood</a:t>
          </a:r>
        </a:p>
      </dgm:t>
    </dgm:pt>
    <dgm:pt modelId="{C5A38F8C-B7A1-4A72-ABE7-BB11DDCC919D}" type="parTrans" cxnId="{489BC492-2D04-48D1-8503-662667002443}">
      <dgm:prSet/>
      <dgm:spPr/>
      <dgm:t>
        <a:bodyPr/>
        <a:lstStyle/>
        <a:p>
          <a:endParaRPr lang="en-US"/>
        </a:p>
      </dgm:t>
    </dgm:pt>
    <dgm:pt modelId="{2655D932-B770-4E1E-B657-59AF5F02A0EF}" type="sibTrans" cxnId="{489BC492-2D04-48D1-8503-662667002443}">
      <dgm:prSet/>
      <dgm:spPr/>
      <dgm:t>
        <a:bodyPr/>
        <a:lstStyle/>
        <a:p>
          <a:endParaRPr lang="en-US"/>
        </a:p>
      </dgm:t>
    </dgm:pt>
    <dgm:pt modelId="{4E226BB5-06DA-40E3-AE1C-C6DFACD7130D}">
      <dgm:prSet phldrT="[Text]"/>
      <dgm:spPr>
        <a:noFill/>
      </dgm:spPr>
      <dgm:t>
        <a:bodyPr lIns="0" anchor="t"/>
        <a:lstStyle/>
        <a:p>
          <a:pPr algn="l"/>
          <a:r>
            <a:rPr lang="en-US" dirty="0">
              <a:solidFill>
                <a:schemeClr val="tx1"/>
              </a:solidFill>
            </a:rPr>
            <a:t>CFPB Director Kathy </a:t>
          </a:r>
          <a:r>
            <a:rPr lang="en-US" dirty="0" err="1">
              <a:solidFill>
                <a:schemeClr val="tx1"/>
              </a:solidFill>
            </a:rPr>
            <a:t>Kraninger</a:t>
          </a:r>
          <a:endParaRPr lang="en-US" dirty="0">
            <a:solidFill>
              <a:schemeClr val="tx1"/>
            </a:solidFill>
          </a:endParaRPr>
        </a:p>
      </dgm:t>
    </dgm:pt>
    <dgm:pt modelId="{C09164B3-1807-474D-9B04-48AE770BD99B}" type="parTrans" cxnId="{547E34E2-F152-4B1D-ADA7-8BDF0F548113}">
      <dgm:prSet/>
      <dgm:spPr/>
      <dgm:t>
        <a:bodyPr/>
        <a:lstStyle/>
        <a:p>
          <a:endParaRPr lang="en-US"/>
        </a:p>
      </dgm:t>
    </dgm:pt>
    <dgm:pt modelId="{2345C293-C3D2-449E-A5CC-9DB4BE66B306}" type="sibTrans" cxnId="{547E34E2-F152-4B1D-ADA7-8BDF0F548113}">
      <dgm:prSet/>
      <dgm:spPr/>
      <dgm:t>
        <a:bodyPr/>
        <a:lstStyle/>
        <a:p>
          <a:endParaRPr lang="en-US"/>
        </a:p>
      </dgm:t>
    </dgm:pt>
    <dgm:pt modelId="{ED05BD6E-FF87-4542-9FA1-435195A25A3F}" type="pres">
      <dgm:prSet presAssocID="{CA395FE2-F41D-438D-8981-32F0886129F1}" presName="Name0" presStyleCnt="0">
        <dgm:presLayoutVars>
          <dgm:dir/>
          <dgm:resizeHandles val="exact"/>
        </dgm:presLayoutVars>
      </dgm:prSet>
      <dgm:spPr/>
    </dgm:pt>
    <dgm:pt modelId="{91C7DB91-2FBB-FD4F-B022-101D902D220C}" type="pres">
      <dgm:prSet presAssocID="{7A79994B-A1C1-4383-8355-F22D65429ABC}" presName="compNode" presStyleCnt="0"/>
      <dgm:spPr/>
    </dgm:pt>
    <dgm:pt modelId="{91210737-4B03-904E-9185-7CEB8CBB56AE}" type="pres">
      <dgm:prSet presAssocID="{7A79994B-A1C1-4383-8355-F22D65429ABC}" presName="pictRect" presStyleLbl="node1" presStyleIdx="0" presStyleCnt="3" custScaleY="145216" custLinFactNeighborY="-21504"/>
      <dgm:spPr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621E2937-BA1A-7844-B52F-1D60AE65B082}" type="pres">
      <dgm:prSet presAssocID="{7A79994B-A1C1-4383-8355-F22D65429ABC}" presName="textRect" presStyleLbl="revTx" presStyleIdx="0" presStyleCnt="3" custLinFactNeighborX="875" custLinFactNeighborY="6988">
        <dgm:presLayoutVars>
          <dgm:bulletEnabled val="1"/>
        </dgm:presLayoutVars>
      </dgm:prSet>
      <dgm:spPr/>
    </dgm:pt>
    <dgm:pt modelId="{266E2DDA-205D-414C-BE8E-F7442EDC48F8}" type="pres">
      <dgm:prSet presAssocID="{B032A060-C2B1-40C7-BA82-B394F7F39333}" presName="sibTrans" presStyleLbl="sibTrans2D1" presStyleIdx="0" presStyleCnt="0"/>
      <dgm:spPr/>
    </dgm:pt>
    <dgm:pt modelId="{42606F1D-4F83-114F-AD99-427852154877}" type="pres">
      <dgm:prSet presAssocID="{FCB374B3-F60E-4534-B938-2CF0CF89655D}" presName="compNode" presStyleCnt="0"/>
      <dgm:spPr/>
    </dgm:pt>
    <dgm:pt modelId="{E4A3EF2F-92FB-C24B-B6F7-3486F33F2F5C}" type="pres">
      <dgm:prSet presAssocID="{FCB374B3-F60E-4534-B938-2CF0CF89655D}" presName="pictRect" presStyleLbl="node1" presStyleIdx="1" presStyleCnt="3" custScaleY="145216" custLinFactNeighborY="-21504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7C6421E-09E6-8E4C-9F49-2DAAB5DE9FF1}" type="pres">
      <dgm:prSet presAssocID="{FCB374B3-F60E-4534-B938-2CF0CF89655D}" presName="textRect" presStyleLbl="revTx" presStyleIdx="1" presStyleCnt="3" custLinFactNeighborX="-1112" custLinFactNeighborY="-1470">
        <dgm:presLayoutVars>
          <dgm:bulletEnabled val="1"/>
        </dgm:presLayoutVars>
      </dgm:prSet>
      <dgm:spPr/>
    </dgm:pt>
    <dgm:pt modelId="{CB723F82-9D5B-D64E-A021-53894735402B}" type="pres">
      <dgm:prSet presAssocID="{2655D932-B770-4E1E-B657-59AF5F02A0EF}" presName="sibTrans" presStyleLbl="sibTrans2D1" presStyleIdx="0" presStyleCnt="0"/>
      <dgm:spPr/>
    </dgm:pt>
    <dgm:pt modelId="{311E6B6E-D592-A34B-9978-48AE38FB47DD}" type="pres">
      <dgm:prSet presAssocID="{4E226BB5-06DA-40E3-AE1C-C6DFACD7130D}" presName="compNode" presStyleCnt="0"/>
      <dgm:spPr/>
    </dgm:pt>
    <dgm:pt modelId="{E0959A42-3331-1640-83C5-F7FF8D324112}" type="pres">
      <dgm:prSet presAssocID="{4E226BB5-06DA-40E3-AE1C-C6DFACD7130D}" presName="pictRect" presStyleLbl="node1" presStyleIdx="2" presStyleCnt="3" custScaleY="145216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466F5C3-7DC5-5046-93FD-30A32FC34FF7}" type="pres">
      <dgm:prSet presAssocID="{4E226BB5-06DA-40E3-AE1C-C6DFACD7130D}" presName="textRect" presStyleLbl="revTx" presStyleIdx="2" presStyleCnt="3" custLinFactNeighborX="-488" custLinFactNeighborY="35664">
        <dgm:presLayoutVars>
          <dgm:bulletEnabled val="1"/>
        </dgm:presLayoutVars>
      </dgm:prSet>
      <dgm:spPr/>
    </dgm:pt>
  </dgm:ptLst>
  <dgm:cxnLst>
    <dgm:cxn modelId="{9E4FB837-8C62-C440-A9F3-0B630934EE72}" type="presOf" srcId="{2655D932-B770-4E1E-B657-59AF5F02A0EF}" destId="{CB723F82-9D5B-D64E-A021-53894735402B}" srcOrd="0" destOrd="0" presId="urn:microsoft.com/office/officeart/2005/8/layout/pList1"/>
    <dgm:cxn modelId="{1A095B41-3DB4-E54B-82CF-6FB92C22ED97}" type="presOf" srcId="{CA395FE2-F41D-438D-8981-32F0886129F1}" destId="{ED05BD6E-FF87-4542-9FA1-435195A25A3F}" srcOrd="0" destOrd="0" presId="urn:microsoft.com/office/officeart/2005/8/layout/pList1"/>
    <dgm:cxn modelId="{BB237B42-B4BF-FF45-B35C-53AF011BFA2D}" type="presOf" srcId="{FCB374B3-F60E-4534-B938-2CF0CF89655D}" destId="{57C6421E-09E6-8E4C-9F49-2DAAB5DE9FF1}" srcOrd="0" destOrd="0" presId="urn:microsoft.com/office/officeart/2005/8/layout/pList1"/>
    <dgm:cxn modelId="{94DB6656-5C29-404E-81F1-FEB2120EFA1B}" type="presOf" srcId="{B032A060-C2B1-40C7-BA82-B394F7F39333}" destId="{266E2DDA-205D-414C-BE8E-F7442EDC48F8}" srcOrd="0" destOrd="0" presId="urn:microsoft.com/office/officeart/2005/8/layout/pList1"/>
    <dgm:cxn modelId="{8FCB5C7D-8AD5-764E-BE7D-AD511D7551C5}" type="presOf" srcId="{7A79994B-A1C1-4383-8355-F22D65429ABC}" destId="{621E2937-BA1A-7844-B52F-1D60AE65B082}" srcOrd="0" destOrd="0" presId="urn:microsoft.com/office/officeart/2005/8/layout/pList1"/>
    <dgm:cxn modelId="{E0823382-B9EC-174B-AD59-F3FA6BF84E33}" type="presOf" srcId="{4E226BB5-06DA-40E3-AE1C-C6DFACD7130D}" destId="{5466F5C3-7DC5-5046-93FD-30A32FC34FF7}" srcOrd="0" destOrd="0" presId="urn:microsoft.com/office/officeart/2005/8/layout/pList1"/>
    <dgm:cxn modelId="{489BC492-2D04-48D1-8503-662667002443}" srcId="{CA395FE2-F41D-438D-8981-32F0886129F1}" destId="{FCB374B3-F60E-4534-B938-2CF0CF89655D}" srcOrd="1" destOrd="0" parTransId="{C5A38F8C-B7A1-4A72-ABE7-BB11DDCC919D}" sibTransId="{2655D932-B770-4E1E-B657-59AF5F02A0EF}"/>
    <dgm:cxn modelId="{7CD506C8-474D-4A04-B6DE-6DC0F4BA880D}" srcId="{CA395FE2-F41D-438D-8981-32F0886129F1}" destId="{7A79994B-A1C1-4383-8355-F22D65429ABC}" srcOrd="0" destOrd="0" parTransId="{0F0EB5F5-D0F4-45AE-A989-AA6ADF93520F}" sibTransId="{B032A060-C2B1-40C7-BA82-B394F7F39333}"/>
    <dgm:cxn modelId="{547E34E2-F152-4B1D-ADA7-8BDF0F548113}" srcId="{CA395FE2-F41D-438D-8981-32F0886129F1}" destId="{4E226BB5-06DA-40E3-AE1C-C6DFACD7130D}" srcOrd="2" destOrd="0" parTransId="{C09164B3-1807-474D-9B04-48AE770BD99B}" sibTransId="{2345C293-C3D2-449E-A5CC-9DB4BE66B306}"/>
    <dgm:cxn modelId="{9571F7F0-14D5-9148-B9E7-6AB06A086448}" type="presParOf" srcId="{ED05BD6E-FF87-4542-9FA1-435195A25A3F}" destId="{91C7DB91-2FBB-FD4F-B022-101D902D220C}" srcOrd="0" destOrd="0" presId="urn:microsoft.com/office/officeart/2005/8/layout/pList1"/>
    <dgm:cxn modelId="{15A2F82D-0C8B-BE46-8D03-CFE903C443D6}" type="presParOf" srcId="{91C7DB91-2FBB-FD4F-B022-101D902D220C}" destId="{91210737-4B03-904E-9185-7CEB8CBB56AE}" srcOrd="0" destOrd="0" presId="urn:microsoft.com/office/officeart/2005/8/layout/pList1"/>
    <dgm:cxn modelId="{37D63034-A02A-C24D-939E-F0606668DCFC}" type="presParOf" srcId="{91C7DB91-2FBB-FD4F-B022-101D902D220C}" destId="{621E2937-BA1A-7844-B52F-1D60AE65B082}" srcOrd="1" destOrd="0" presId="urn:microsoft.com/office/officeart/2005/8/layout/pList1"/>
    <dgm:cxn modelId="{564FFE21-F0E3-AE41-9C98-5B709D9559DA}" type="presParOf" srcId="{ED05BD6E-FF87-4542-9FA1-435195A25A3F}" destId="{266E2DDA-205D-414C-BE8E-F7442EDC48F8}" srcOrd="1" destOrd="0" presId="urn:microsoft.com/office/officeart/2005/8/layout/pList1"/>
    <dgm:cxn modelId="{99FC89EB-6035-2F4D-87BF-23DFD1C3F0EC}" type="presParOf" srcId="{ED05BD6E-FF87-4542-9FA1-435195A25A3F}" destId="{42606F1D-4F83-114F-AD99-427852154877}" srcOrd="2" destOrd="0" presId="urn:microsoft.com/office/officeart/2005/8/layout/pList1"/>
    <dgm:cxn modelId="{C84A6BF6-6E34-E141-BB4F-A5C81E40A096}" type="presParOf" srcId="{42606F1D-4F83-114F-AD99-427852154877}" destId="{E4A3EF2F-92FB-C24B-B6F7-3486F33F2F5C}" srcOrd="0" destOrd="0" presId="urn:microsoft.com/office/officeart/2005/8/layout/pList1"/>
    <dgm:cxn modelId="{3F64F496-9D8F-414F-AF68-A1136A7B3533}" type="presParOf" srcId="{42606F1D-4F83-114F-AD99-427852154877}" destId="{57C6421E-09E6-8E4C-9F49-2DAAB5DE9FF1}" srcOrd="1" destOrd="0" presId="urn:microsoft.com/office/officeart/2005/8/layout/pList1"/>
    <dgm:cxn modelId="{EC6B2786-171A-5945-A711-8FA34BFC4C4F}" type="presParOf" srcId="{ED05BD6E-FF87-4542-9FA1-435195A25A3F}" destId="{CB723F82-9D5B-D64E-A021-53894735402B}" srcOrd="3" destOrd="0" presId="urn:microsoft.com/office/officeart/2005/8/layout/pList1"/>
    <dgm:cxn modelId="{82818DE5-8BE1-5040-A7C3-4CE385D7CFB3}" type="presParOf" srcId="{ED05BD6E-FF87-4542-9FA1-435195A25A3F}" destId="{311E6B6E-D592-A34B-9978-48AE38FB47DD}" srcOrd="4" destOrd="0" presId="urn:microsoft.com/office/officeart/2005/8/layout/pList1"/>
    <dgm:cxn modelId="{06E90D5F-0EEB-004E-823A-C6506F961C43}" type="presParOf" srcId="{311E6B6E-D592-A34B-9978-48AE38FB47DD}" destId="{E0959A42-3331-1640-83C5-F7FF8D324112}" srcOrd="0" destOrd="0" presId="urn:microsoft.com/office/officeart/2005/8/layout/pList1"/>
    <dgm:cxn modelId="{E1D220DE-32E6-B24F-99F8-32F74FE9F119}" type="presParOf" srcId="{311E6B6E-D592-A34B-9978-48AE38FB47DD}" destId="{5466F5C3-7DC5-5046-93FD-30A32FC34FF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395FE2-F41D-438D-8981-32F0886129F1}" type="doc">
      <dgm:prSet loTypeId="urn:microsoft.com/office/officeart/2005/8/layout/pList1" loCatId="picture" qsTypeId="urn:microsoft.com/office/officeart/2005/8/quickstyle/simple1" qsCatId="simple" csTypeId="urn:microsoft.com/office/officeart/2005/8/colors/accent1_1" csCatId="accent1" phldr="1"/>
      <dgm:spPr/>
    </dgm:pt>
    <dgm:pt modelId="{7A79994B-A1C1-4383-8355-F22D65429ABC}">
      <dgm:prSet phldrT="[Text]" custT="1"/>
      <dgm:spPr>
        <a:noFill/>
      </dgm:spPr>
      <dgm:t>
        <a:bodyPr lIns="0" anchor="t"/>
        <a:lstStyle/>
        <a:p>
          <a:pPr algn="l"/>
          <a:r>
            <a:rPr lang="en-US" sz="1000" dirty="0">
              <a:solidFill>
                <a:schemeClr val="tx1"/>
              </a:solidFill>
            </a:rPr>
            <a:t>Speaker of the House Nancy Pelosi</a:t>
          </a:r>
        </a:p>
      </dgm:t>
    </dgm:pt>
    <dgm:pt modelId="{0F0EB5F5-D0F4-45AE-A989-AA6ADF93520F}" type="parTrans" cxnId="{7CD506C8-474D-4A04-B6DE-6DC0F4BA880D}">
      <dgm:prSet/>
      <dgm:spPr/>
      <dgm:t>
        <a:bodyPr/>
        <a:lstStyle/>
        <a:p>
          <a:endParaRPr lang="en-US"/>
        </a:p>
      </dgm:t>
    </dgm:pt>
    <dgm:pt modelId="{B032A060-C2B1-40C7-BA82-B394F7F39333}" type="sibTrans" cxnId="{7CD506C8-474D-4A04-B6DE-6DC0F4BA880D}">
      <dgm:prSet/>
      <dgm:spPr/>
      <dgm:t>
        <a:bodyPr/>
        <a:lstStyle/>
        <a:p>
          <a:endParaRPr lang="en-US"/>
        </a:p>
      </dgm:t>
    </dgm:pt>
    <dgm:pt modelId="{FCB374B3-F60E-4534-B938-2CF0CF89655D}">
      <dgm:prSet phldrT="[Text]" custT="1"/>
      <dgm:spPr>
        <a:noFill/>
      </dgm:spPr>
      <dgm:t>
        <a:bodyPr lIns="0" anchor="t"/>
        <a:lstStyle/>
        <a:p>
          <a:pPr algn="l"/>
          <a:r>
            <a:rPr lang="en-US" sz="1000" dirty="0">
              <a:solidFill>
                <a:schemeClr val="tx1"/>
              </a:solidFill>
            </a:rPr>
            <a:t>Senate Majority Leader Mitch McConnell</a:t>
          </a:r>
          <a:endParaRPr lang="en-US" sz="1000" b="0" dirty="0">
            <a:solidFill>
              <a:schemeClr val="tx1"/>
            </a:solidFill>
          </a:endParaRPr>
        </a:p>
      </dgm:t>
    </dgm:pt>
    <dgm:pt modelId="{C5A38F8C-B7A1-4A72-ABE7-BB11DDCC919D}" type="parTrans" cxnId="{489BC492-2D04-48D1-8503-662667002443}">
      <dgm:prSet/>
      <dgm:spPr/>
      <dgm:t>
        <a:bodyPr/>
        <a:lstStyle/>
        <a:p>
          <a:endParaRPr lang="en-US"/>
        </a:p>
      </dgm:t>
    </dgm:pt>
    <dgm:pt modelId="{2655D932-B770-4E1E-B657-59AF5F02A0EF}" type="sibTrans" cxnId="{489BC492-2D04-48D1-8503-662667002443}">
      <dgm:prSet/>
      <dgm:spPr/>
      <dgm:t>
        <a:bodyPr/>
        <a:lstStyle/>
        <a:p>
          <a:endParaRPr lang="en-US"/>
        </a:p>
      </dgm:t>
    </dgm:pt>
    <dgm:pt modelId="{4E226BB5-06DA-40E3-AE1C-C6DFACD7130D}">
      <dgm:prSet phldrT="[Text]" custT="1"/>
      <dgm:spPr>
        <a:noFill/>
      </dgm:spPr>
      <dgm:t>
        <a:bodyPr lIns="0" anchor="t"/>
        <a:lstStyle/>
        <a:p>
          <a:pPr algn="l"/>
          <a:r>
            <a:rPr lang="en-US" sz="1000" dirty="0"/>
            <a:t>House Financial Services Committee Chairwoman Maxine Waters</a:t>
          </a:r>
          <a:endParaRPr lang="en-US" sz="1000" dirty="0">
            <a:solidFill>
              <a:schemeClr val="tx1"/>
            </a:solidFill>
          </a:endParaRPr>
        </a:p>
      </dgm:t>
    </dgm:pt>
    <dgm:pt modelId="{C09164B3-1807-474D-9B04-48AE770BD99B}" type="parTrans" cxnId="{547E34E2-F152-4B1D-ADA7-8BDF0F548113}">
      <dgm:prSet/>
      <dgm:spPr/>
      <dgm:t>
        <a:bodyPr/>
        <a:lstStyle/>
        <a:p>
          <a:endParaRPr lang="en-US"/>
        </a:p>
      </dgm:t>
    </dgm:pt>
    <dgm:pt modelId="{2345C293-C3D2-449E-A5CC-9DB4BE66B306}" type="sibTrans" cxnId="{547E34E2-F152-4B1D-ADA7-8BDF0F548113}">
      <dgm:prSet/>
      <dgm:spPr/>
      <dgm:t>
        <a:bodyPr/>
        <a:lstStyle/>
        <a:p>
          <a:endParaRPr lang="en-US"/>
        </a:p>
      </dgm:t>
    </dgm:pt>
    <dgm:pt modelId="{E4EE982E-94DE-7642-B108-9189C4934C22}">
      <dgm:prSet custT="1"/>
      <dgm:spPr/>
      <dgm:t>
        <a:bodyPr/>
        <a:lstStyle/>
        <a:p>
          <a:pPr algn="l"/>
          <a:r>
            <a:rPr lang="en-US" sz="1000" dirty="0">
              <a:solidFill>
                <a:schemeClr val="tx1"/>
              </a:solidFill>
            </a:rPr>
            <a:t>Senate Banking Committee Chairman Pat Toomey</a:t>
          </a:r>
        </a:p>
      </dgm:t>
    </dgm:pt>
    <dgm:pt modelId="{26B0C5AF-353C-4342-B336-2789AE293E2A}" type="parTrans" cxnId="{7C56DEA4-1158-2A4F-BB34-8AD07663430A}">
      <dgm:prSet/>
      <dgm:spPr/>
      <dgm:t>
        <a:bodyPr/>
        <a:lstStyle/>
        <a:p>
          <a:endParaRPr lang="en-US"/>
        </a:p>
      </dgm:t>
    </dgm:pt>
    <dgm:pt modelId="{2D04F21E-95D9-C943-B4EC-3CE41BF608C5}" type="sibTrans" cxnId="{7C56DEA4-1158-2A4F-BB34-8AD07663430A}">
      <dgm:prSet/>
      <dgm:spPr/>
      <dgm:t>
        <a:bodyPr/>
        <a:lstStyle/>
        <a:p>
          <a:endParaRPr lang="en-US"/>
        </a:p>
      </dgm:t>
    </dgm:pt>
    <dgm:pt modelId="{ED05BD6E-FF87-4542-9FA1-435195A25A3F}" type="pres">
      <dgm:prSet presAssocID="{CA395FE2-F41D-438D-8981-32F0886129F1}" presName="Name0" presStyleCnt="0">
        <dgm:presLayoutVars>
          <dgm:dir/>
          <dgm:resizeHandles val="exact"/>
        </dgm:presLayoutVars>
      </dgm:prSet>
      <dgm:spPr/>
    </dgm:pt>
    <dgm:pt modelId="{91C7DB91-2FBB-FD4F-B022-101D902D220C}" type="pres">
      <dgm:prSet presAssocID="{7A79994B-A1C1-4383-8355-F22D65429ABC}" presName="compNode" presStyleCnt="0"/>
      <dgm:spPr/>
    </dgm:pt>
    <dgm:pt modelId="{91210737-4B03-904E-9185-7CEB8CBB56AE}" type="pres">
      <dgm:prSet presAssocID="{7A79994B-A1C1-4383-8355-F22D65429ABC}" presName="pictRect" presStyleLbl="node1" presStyleIdx="0" presStyleCnt="4" custScaleY="145216" custLinFactNeighborY="-21456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21E2937-BA1A-7844-B52F-1D60AE65B082}" type="pres">
      <dgm:prSet presAssocID="{7A79994B-A1C1-4383-8355-F22D65429ABC}" presName="textRect" presStyleLbl="revTx" presStyleIdx="0" presStyleCnt="4" custLinFactNeighborX="875" custLinFactNeighborY="7078">
        <dgm:presLayoutVars>
          <dgm:bulletEnabled val="1"/>
        </dgm:presLayoutVars>
      </dgm:prSet>
      <dgm:spPr/>
    </dgm:pt>
    <dgm:pt modelId="{266E2DDA-205D-414C-BE8E-F7442EDC48F8}" type="pres">
      <dgm:prSet presAssocID="{B032A060-C2B1-40C7-BA82-B394F7F39333}" presName="sibTrans" presStyleLbl="sibTrans2D1" presStyleIdx="0" presStyleCnt="0"/>
      <dgm:spPr/>
    </dgm:pt>
    <dgm:pt modelId="{42606F1D-4F83-114F-AD99-427852154877}" type="pres">
      <dgm:prSet presAssocID="{FCB374B3-F60E-4534-B938-2CF0CF89655D}" presName="compNode" presStyleCnt="0"/>
      <dgm:spPr/>
    </dgm:pt>
    <dgm:pt modelId="{E4A3EF2F-92FB-C24B-B6F7-3486F33F2F5C}" type="pres">
      <dgm:prSet presAssocID="{FCB374B3-F60E-4534-B938-2CF0CF89655D}" presName="pictRect" presStyleLbl="node1" presStyleIdx="1" presStyleCnt="4" custScaleY="145216" custLinFactNeighborY="-21456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7C6421E-09E6-8E4C-9F49-2DAAB5DE9FF1}" type="pres">
      <dgm:prSet presAssocID="{FCB374B3-F60E-4534-B938-2CF0CF89655D}" presName="textRect" presStyleLbl="revTx" presStyleIdx="1" presStyleCnt="4" custLinFactNeighborX="-1112" custLinFactNeighborY="-15807">
        <dgm:presLayoutVars>
          <dgm:bulletEnabled val="1"/>
        </dgm:presLayoutVars>
      </dgm:prSet>
      <dgm:spPr/>
    </dgm:pt>
    <dgm:pt modelId="{CB723F82-9D5B-D64E-A021-53894735402B}" type="pres">
      <dgm:prSet presAssocID="{2655D932-B770-4E1E-B657-59AF5F02A0EF}" presName="sibTrans" presStyleLbl="sibTrans2D1" presStyleIdx="0" presStyleCnt="0"/>
      <dgm:spPr/>
    </dgm:pt>
    <dgm:pt modelId="{311E6B6E-D592-A34B-9978-48AE38FB47DD}" type="pres">
      <dgm:prSet presAssocID="{4E226BB5-06DA-40E3-AE1C-C6DFACD7130D}" presName="compNode" presStyleCnt="0"/>
      <dgm:spPr/>
    </dgm:pt>
    <dgm:pt modelId="{E0959A42-3331-1640-83C5-F7FF8D324112}" type="pres">
      <dgm:prSet presAssocID="{4E226BB5-06DA-40E3-AE1C-C6DFACD7130D}" presName="pictRect" presStyleLbl="node1" presStyleIdx="2" presStyleCnt="4" custScaleY="145216" custLinFactNeighborY="19640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466F5C3-7DC5-5046-93FD-30A32FC34FF7}" type="pres">
      <dgm:prSet presAssocID="{4E226BB5-06DA-40E3-AE1C-C6DFACD7130D}" presName="textRect" presStyleLbl="revTx" presStyleIdx="2" presStyleCnt="4" custLinFactNeighborX="311" custLinFactNeighborY="75750">
        <dgm:presLayoutVars>
          <dgm:bulletEnabled val="1"/>
        </dgm:presLayoutVars>
      </dgm:prSet>
      <dgm:spPr/>
    </dgm:pt>
    <dgm:pt modelId="{545D1A4A-8FCB-B646-8F78-2AEBC749BD6B}" type="pres">
      <dgm:prSet presAssocID="{2345C293-C3D2-449E-A5CC-9DB4BE66B306}" presName="sibTrans" presStyleLbl="sibTrans2D1" presStyleIdx="0" presStyleCnt="0"/>
      <dgm:spPr/>
    </dgm:pt>
    <dgm:pt modelId="{766C24FE-392D-6F4E-BC70-01707F7D48EE}" type="pres">
      <dgm:prSet presAssocID="{E4EE982E-94DE-7642-B108-9189C4934C22}" presName="compNode" presStyleCnt="0"/>
      <dgm:spPr/>
    </dgm:pt>
    <dgm:pt modelId="{682DFD2C-ABE7-9140-95CC-140782ED1CF5}" type="pres">
      <dgm:prSet presAssocID="{E4EE982E-94DE-7642-B108-9189C4934C22}" presName="pictRect" presStyleLbl="node1" presStyleIdx="3" presStyleCnt="4" custScaleY="145409" custLinFactNeighborY="19640"/>
      <dgm:spPr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</dgm:pt>
    <dgm:pt modelId="{D42E93EF-43BF-334A-939C-ABED177335D0}" type="pres">
      <dgm:prSet presAssocID="{E4EE982E-94DE-7642-B108-9189C4934C22}" presName="textRect" presStyleLbl="revTx" presStyleIdx="3" presStyleCnt="4" custLinFactNeighborX="-496" custLinFactNeighborY="75660">
        <dgm:presLayoutVars>
          <dgm:bulletEnabled val="1"/>
        </dgm:presLayoutVars>
      </dgm:prSet>
      <dgm:spPr/>
    </dgm:pt>
  </dgm:ptLst>
  <dgm:cxnLst>
    <dgm:cxn modelId="{9E4FB837-8C62-C440-A9F3-0B630934EE72}" type="presOf" srcId="{2655D932-B770-4E1E-B657-59AF5F02A0EF}" destId="{CB723F82-9D5B-D64E-A021-53894735402B}" srcOrd="0" destOrd="0" presId="urn:microsoft.com/office/officeart/2005/8/layout/pList1"/>
    <dgm:cxn modelId="{1A095B41-3DB4-E54B-82CF-6FB92C22ED97}" type="presOf" srcId="{CA395FE2-F41D-438D-8981-32F0886129F1}" destId="{ED05BD6E-FF87-4542-9FA1-435195A25A3F}" srcOrd="0" destOrd="0" presId="urn:microsoft.com/office/officeart/2005/8/layout/pList1"/>
    <dgm:cxn modelId="{BB237B42-B4BF-FF45-B35C-53AF011BFA2D}" type="presOf" srcId="{FCB374B3-F60E-4534-B938-2CF0CF89655D}" destId="{57C6421E-09E6-8E4C-9F49-2DAAB5DE9FF1}" srcOrd="0" destOrd="0" presId="urn:microsoft.com/office/officeart/2005/8/layout/pList1"/>
    <dgm:cxn modelId="{94DB6656-5C29-404E-81F1-FEB2120EFA1B}" type="presOf" srcId="{B032A060-C2B1-40C7-BA82-B394F7F39333}" destId="{266E2DDA-205D-414C-BE8E-F7442EDC48F8}" srcOrd="0" destOrd="0" presId="urn:microsoft.com/office/officeart/2005/8/layout/pList1"/>
    <dgm:cxn modelId="{8FCB5C7D-8AD5-764E-BE7D-AD511D7551C5}" type="presOf" srcId="{7A79994B-A1C1-4383-8355-F22D65429ABC}" destId="{621E2937-BA1A-7844-B52F-1D60AE65B082}" srcOrd="0" destOrd="0" presId="urn:microsoft.com/office/officeart/2005/8/layout/pList1"/>
    <dgm:cxn modelId="{AA1CC781-20C7-0F40-A70E-63F2AA7F956C}" type="presOf" srcId="{E4EE982E-94DE-7642-B108-9189C4934C22}" destId="{D42E93EF-43BF-334A-939C-ABED177335D0}" srcOrd="0" destOrd="0" presId="urn:microsoft.com/office/officeart/2005/8/layout/pList1"/>
    <dgm:cxn modelId="{E0823382-B9EC-174B-AD59-F3FA6BF84E33}" type="presOf" srcId="{4E226BB5-06DA-40E3-AE1C-C6DFACD7130D}" destId="{5466F5C3-7DC5-5046-93FD-30A32FC34FF7}" srcOrd="0" destOrd="0" presId="urn:microsoft.com/office/officeart/2005/8/layout/pList1"/>
    <dgm:cxn modelId="{489BC492-2D04-48D1-8503-662667002443}" srcId="{CA395FE2-F41D-438D-8981-32F0886129F1}" destId="{FCB374B3-F60E-4534-B938-2CF0CF89655D}" srcOrd="1" destOrd="0" parTransId="{C5A38F8C-B7A1-4A72-ABE7-BB11DDCC919D}" sibTransId="{2655D932-B770-4E1E-B657-59AF5F02A0EF}"/>
    <dgm:cxn modelId="{7C56DEA4-1158-2A4F-BB34-8AD07663430A}" srcId="{CA395FE2-F41D-438D-8981-32F0886129F1}" destId="{E4EE982E-94DE-7642-B108-9189C4934C22}" srcOrd="3" destOrd="0" parTransId="{26B0C5AF-353C-4342-B336-2789AE293E2A}" sibTransId="{2D04F21E-95D9-C943-B4EC-3CE41BF608C5}"/>
    <dgm:cxn modelId="{D9EC2CB1-C16E-7746-BE8C-20FA4F0951BC}" type="presOf" srcId="{2345C293-C3D2-449E-A5CC-9DB4BE66B306}" destId="{545D1A4A-8FCB-B646-8F78-2AEBC749BD6B}" srcOrd="0" destOrd="0" presId="urn:microsoft.com/office/officeart/2005/8/layout/pList1"/>
    <dgm:cxn modelId="{7CD506C8-474D-4A04-B6DE-6DC0F4BA880D}" srcId="{CA395FE2-F41D-438D-8981-32F0886129F1}" destId="{7A79994B-A1C1-4383-8355-F22D65429ABC}" srcOrd="0" destOrd="0" parTransId="{0F0EB5F5-D0F4-45AE-A989-AA6ADF93520F}" sibTransId="{B032A060-C2B1-40C7-BA82-B394F7F39333}"/>
    <dgm:cxn modelId="{547E34E2-F152-4B1D-ADA7-8BDF0F548113}" srcId="{CA395FE2-F41D-438D-8981-32F0886129F1}" destId="{4E226BB5-06DA-40E3-AE1C-C6DFACD7130D}" srcOrd="2" destOrd="0" parTransId="{C09164B3-1807-474D-9B04-48AE770BD99B}" sibTransId="{2345C293-C3D2-449E-A5CC-9DB4BE66B306}"/>
    <dgm:cxn modelId="{9571F7F0-14D5-9148-B9E7-6AB06A086448}" type="presParOf" srcId="{ED05BD6E-FF87-4542-9FA1-435195A25A3F}" destId="{91C7DB91-2FBB-FD4F-B022-101D902D220C}" srcOrd="0" destOrd="0" presId="urn:microsoft.com/office/officeart/2005/8/layout/pList1"/>
    <dgm:cxn modelId="{15A2F82D-0C8B-BE46-8D03-CFE903C443D6}" type="presParOf" srcId="{91C7DB91-2FBB-FD4F-B022-101D902D220C}" destId="{91210737-4B03-904E-9185-7CEB8CBB56AE}" srcOrd="0" destOrd="0" presId="urn:microsoft.com/office/officeart/2005/8/layout/pList1"/>
    <dgm:cxn modelId="{37D63034-A02A-C24D-939E-F0606668DCFC}" type="presParOf" srcId="{91C7DB91-2FBB-FD4F-B022-101D902D220C}" destId="{621E2937-BA1A-7844-B52F-1D60AE65B082}" srcOrd="1" destOrd="0" presId="urn:microsoft.com/office/officeart/2005/8/layout/pList1"/>
    <dgm:cxn modelId="{564FFE21-F0E3-AE41-9C98-5B709D9559DA}" type="presParOf" srcId="{ED05BD6E-FF87-4542-9FA1-435195A25A3F}" destId="{266E2DDA-205D-414C-BE8E-F7442EDC48F8}" srcOrd="1" destOrd="0" presId="urn:microsoft.com/office/officeart/2005/8/layout/pList1"/>
    <dgm:cxn modelId="{99FC89EB-6035-2F4D-87BF-23DFD1C3F0EC}" type="presParOf" srcId="{ED05BD6E-FF87-4542-9FA1-435195A25A3F}" destId="{42606F1D-4F83-114F-AD99-427852154877}" srcOrd="2" destOrd="0" presId="urn:microsoft.com/office/officeart/2005/8/layout/pList1"/>
    <dgm:cxn modelId="{C84A6BF6-6E34-E141-BB4F-A5C81E40A096}" type="presParOf" srcId="{42606F1D-4F83-114F-AD99-427852154877}" destId="{E4A3EF2F-92FB-C24B-B6F7-3486F33F2F5C}" srcOrd="0" destOrd="0" presId="urn:microsoft.com/office/officeart/2005/8/layout/pList1"/>
    <dgm:cxn modelId="{3F64F496-9D8F-414F-AF68-A1136A7B3533}" type="presParOf" srcId="{42606F1D-4F83-114F-AD99-427852154877}" destId="{57C6421E-09E6-8E4C-9F49-2DAAB5DE9FF1}" srcOrd="1" destOrd="0" presId="urn:microsoft.com/office/officeart/2005/8/layout/pList1"/>
    <dgm:cxn modelId="{EC6B2786-171A-5945-A711-8FA34BFC4C4F}" type="presParOf" srcId="{ED05BD6E-FF87-4542-9FA1-435195A25A3F}" destId="{CB723F82-9D5B-D64E-A021-53894735402B}" srcOrd="3" destOrd="0" presId="urn:microsoft.com/office/officeart/2005/8/layout/pList1"/>
    <dgm:cxn modelId="{82818DE5-8BE1-5040-A7C3-4CE385D7CFB3}" type="presParOf" srcId="{ED05BD6E-FF87-4542-9FA1-435195A25A3F}" destId="{311E6B6E-D592-A34B-9978-48AE38FB47DD}" srcOrd="4" destOrd="0" presId="urn:microsoft.com/office/officeart/2005/8/layout/pList1"/>
    <dgm:cxn modelId="{06E90D5F-0EEB-004E-823A-C6506F961C43}" type="presParOf" srcId="{311E6B6E-D592-A34B-9978-48AE38FB47DD}" destId="{E0959A42-3331-1640-83C5-F7FF8D324112}" srcOrd="0" destOrd="0" presId="urn:microsoft.com/office/officeart/2005/8/layout/pList1"/>
    <dgm:cxn modelId="{E1D220DE-32E6-B24F-99F8-32F74FE9F119}" type="presParOf" srcId="{311E6B6E-D592-A34B-9978-48AE38FB47DD}" destId="{5466F5C3-7DC5-5046-93FD-30A32FC34FF7}" srcOrd="1" destOrd="0" presId="urn:microsoft.com/office/officeart/2005/8/layout/pList1"/>
    <dgm:cxn modelId="{B08452DE-F1C9-5C44-B960-78C2DF1BBFE2}" type="presParOf" srcId="{ED05BD6E-FF87-4542-9FA1-435195A25A3F}" destId="{545D1A4A-8FCB-B646-8F78-2AEBC749BD6B}" srcOrd="5" destOrd="0" presId="urn:microsoft.com/office/officeart/2005/8/layout/pList1"/>
    <dgm:cxn modelId="{9E408339-C047-1645-955C-0A506DFF4022}" type="presParOf" srcId="{ED05BD6E-FF87-4542-9FA1-435195A25A3F}" destId="{766C24FE-392D-6F4E-BC70-01707F7D48EE}" srcOrd="6" destOrd="0" presId="urn:microsoft.com/office/officeart/2005/8/layout/pList1"/>
    <dgm:cxn modelId="{B90A5A8C-001D-BA4B-82BA-8FCEEECF2887}" type="presParOf" srcId="{766C24FE-392D-6F4E-BC70-01707F7D48EE}" destId="{682DFD2C-ABE7-9140-95CC-140782ED1CF5}" srcOrd="0" destOrd="0" presId="urn:microsoft.com/office/officeart/2005/8/layout/pList1"/>
    <dgm:cxn modelId="{7CEC0AD2-12DC-EF44-BC0A-24CCED8C403D}" type="presParOf" srcId="{766C24FE-392D-6F4E-BC70-01707F7D48EE}" destId="{D42E93EF-43BF-334A-939C-ABED177335D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395FE2-F41D-438D-8981-32F0886129F1}" type="doc">
      <dgm:prSet loTypeId="urn:microsoft.com/office/officeart/2005/8/layout/pList1" loCatId="picture" qsTypeId="urn:microsoft.com/office/officeart/2005/8/quickstyle/simple1" qsCatId="simple" csTypeId="urn:microsoft.com/office/officeart/2005/8/colors/accent1_1" csCatId="accent1" phldr="1"/>
      <dgm:spPr/>
    </dgm:pt>
    <dgm:pt modelId="{7A79994B-A1C1-4383-8355-F22D65429ABC}">
      <dgm:prSet phldrT="[Text]"/>
      <dgm:spPr>
        <a:noFill/>
      </dgm:spPr>
      <dgm:t>
        <a:bodyPr lIns="0" anchor="t"/>
        <a:lstStyle/>
        <a:p>
          <a:pPr algn="l"/>
          <a:r>
            <a:rPr lang="en-US" dirty="0">
              <a:solidFill>
                <a:schemeClr val="tx1"/>
              </a:solidFill>
            </a:rPr>
            <a:t>President Donald Trump</a:t>
          </a:r>
        </a:p>
      </dgm:t>
    </dgm:pt>
    <dgm:pt modelId="{0F0EB5F5-D0F4-45AE-A989-AA6ADF93520F}" type="parTrans" cxnId="{7CD506C8-474D-4A04-B6DE-6DC0F4BA880D}">
      <dgm:prSet/>
      <dgm:spPr/>
      <dgm:t>
        <a:bodyPr/>
        <a:lstStyle/>
        <a:p>
          <a:endParaRPr lang="en-US"/>
        </a:p>
      </dgm:t>
    </dgm:pt>
    <dgm:pt modelId="{B032A060-C2B1-40C7-BA82-B394F7F39333}" type="sibTrans" cxnId="{7CD506C8-474D-4A04-B6DE-6DC0F4BA880D}">
      <dgm:prSet/>
      <dgm:spPr/>
      <dgm:t>
        <a:bodyPr/>
        <a:lstStyle/>
        <a:p>
          <a:endParaRPr lang="en-US"/>
        </a:p>
      </dgm:t>
    </dgm:pt>
    <dgm:pt modelId="{FCB374B3-F60E-4534-B938-2CF0CF89655D}">
      <dgm:prSet phldrT="[Text]"/>
      <dgm:spPr>
        <a:noFill/>
      </dgm:spPr>
      <dgm:t>
        <a:bodyPr lIns="0" anchor="t"/>
        <a:lstStyle/>
        <a:p>
          <a:pPr algn="l"/>
          <a:r>
            <a:rPr lang="en-US" dirty="0">
              <a:solidFill>
                <a:schemeClr val="tx1"/>
              </a:solidFill>
            </a:rPr>
            <a:t>NCUA Chairman Rodney Hood</a:t>
          </a:r>
        </a:p>
      </dgm:t>
    </dgm:pt>
    <dgm:pt modelId="{C5A38F8C-B7A1-4A72-ABE7-BB11DDCC919D}" type="parTrans" cxnId="{489BC492-2D04-48D1-8503-662667002443}">
      <dgm:prSet/>
      <dgm:spPr/>
      <dgm:t>
        <a:bodyPr/>
        <a:lstStyle/>
        <a:p>
          <a:endParaRPr lang="en-US"/>
        </a:p>
      </dgm:t>
    </dgm:pt>
    <dgm:pt modelId="{2655D932-B770-4E1E-B657-59AF5F02A0EF}" type="sibTrans" cxnId="{489BC492-2D04-48D1-8503-662667002443}">
      <dgm:prSet/>
      <dgm:spPr/>
      <dgm:t>
        <a:bodyPr/>
        <a:lstStyle/>
        <a:p>
          <a:endParaRPr lang="en-US"/>
        </a:p>
      </dgm:t>
    </dgm:pt>
    <dgm:pt modelId="{4E226BB5-06DA-40E3-AE1C-C6DFACD7130D}">
      <dgm:prSet phldrT="[Text]"/>
      <dgm:spPr>
        <a:noFill/>
      </dgm:spPr>
      <dgm:t>
        <a:bodyPr lIns="0" anchor="t"/>
        <a:lstStyle/>
        <a:p>
          <a:pPr algn="l"/>
          <a:r>
            <a:rPr lang="en-US" dirty="0">
              <a:solidFill>
                <a:schemeClr val="tx1"/>
              </a:solidFill>
            </a:rPr>
            <a:t>CFPB Director Kathy </a:t>
          </a:r>
          <a:r>
            <a:rPr lang="en-US" dirty="0" err="1">
              <a:solidFill>
                <a:schemeClr val="tx1"/>
              </a:solidFill>
            </a:rPr>
            <a:t>Kraninger</a:t>
          </a:r>
          <a:endParaRPr lang="en-US" dirty="0">
            <a:solidFill>
              <a:schemeClr val="tx1"/>
            </a:solidFill>
          </a:endParaRPr>
        </a:p>
      </dgm:t>
    </dgm:pt>
    <dgm:pt modelId="{C09164B3-1807-474D-9B04-48AE770BD99B}" type="parTrans" cxnId="{547E34E2-F152-4B1D-ADA7-8BDF0F548113}">
      <dgm:prSet/>
      <dgm:spPr/>
      <dgm:t>
        <a:bodyPr/>
        <a:lstStyle/>
        <a:p>
          <a:endParaRPr lang="en-US"/>
        </a:p>
      </dgm:t>
    </dgm:pt>
    <dgm:pt modelId="{2345C293-C3D2-449E-A5CC-9DB4BE66B306}" type="sibTrans" cxnId="{547E34E2-F152-4B1D-ADA7-8BDF0F548113}">
      <dgm:prSet/>
      <dgm:spPr/>
      <dgm:t>
        <a:bodyPr/>
        <a:lstStyle/>
        <a:p>
          <a:endParaRPr lang="en-US"/>
        </a:p>
      </dgm:t>
    </dgm:pt>
    <dgm:pt modelId="{ED05BD6E-FF87-4542-9FA1-435195A25A3F}" type="pres">
      <dgm:prSet presAssocID="{CA395FE2-F41D-438D-8981-32F0886129F1}" presName="Name0" presStyleCnt="0">
        <dgm:presLayoutVars>
          <dgm:dir/>
          <dgm:resizeHandles val="exact"/>
        </dgm:presLayoutVars>
      </dgm:prSet>
      <dgm:spPr/>
    </dgm:pt>
    <dgm:pt modelId="{91C7DB91-2FBB-FD4F-B022-101D902D220C}" type="pres">
      <dgm:prSet presAssocID="{7A79994B-A1C1-4383-8355-F22D65429ABC}" presName="compNode" presStyleCnt="0"/>
      <dgm:spPr/>
    </dgm:pt>
    <dgm:pt modelId="{91210737-4B03-904E-9185-7CEB8CBB56AE}" type="pres">
      <dgm:prSet presAssocID="{7A79994B-A1C1-4383-8355-F22D65429ABC}" presName="pictRect" presStyleLbl="node1" presStyleIdx="0" presStyleCnt="3" custScaleY="145216" custLinFactNeighborY="-21504"/>
      <dgm:spPr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621E2937-BA1A-7844-B52F-1D60AE65B082}" type="pres">
      <dgm:prSet presAssocID="{7A79994B-A1C1-4383-8355-F22D65429ABC}" presName="textRect" presStyleLbl="revTx" presStyleIdx="0" presStyleCnt="3" custLinFactNeighborX="875" custLinFactNeighborY="6988">
        <dgm:presLayoutVars>
          <dgm:bulletEnabled val="1"/>
        </dgm:presLayoutVars>
      </dgm:prSet>
      <dgm:spPr/>
    </dgm:pt>
    <dgm:pt modelId="{266E2DDA-205D-414C-BE8E-F7442EDC48F8}" type="pres">
      <dgm:prSet presAssocID="{B032A060-C2B1-40C7-BA82-B394F7F39333}" presName="sibTrans" presStyleLbl="sibTrans2D1" presStyleIdx="0" presStyleCnt="0"/>
      <dgm:spPr/>
    </dgm:pt>
    <dgm:pt modelId="{42606F1D-4F83-114F-AD99-427852154877}" type="pres">
      <dgm:prSet presAssocID="{FCB374B3-F60E-4534-B938-2CF0CF89655D}" presName="compNode" presStyleCnt="0"/>
      <dgm:spPr/>
    </dgm:pt>
    <dgm:pt modelId="{E4A3EF2F-92FB-C24B-B6F7-3486F33F2F5C}" type="pres">
      <dgm:prSet presAssocID="{FCB374B3-F60E-4534-B938-2CF0CF89655D}" presName="pictRect" presStyleLbl="node1" presStyleIdx="1" presStyleCnt="3" custScaleY="145216" custLinFactNeighborY="-21504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7C6421E-09E6-8E4C-9F49-2DAAB5DE9FF1}" type="pres">
      <dgm:prSet presAssocID="{FCB374B3-F60E-4534-B938-2CF0CF89655D}" presName="textRect" presStyleLbl="revTx" presStyleIdx="1" presStyleCnt="3" custLinFactNeighborX="-1112" custLinFactNeighborY="6988">
        <dgm:presLayoutVars>
          <dgm:bulletEnabled val="1"/>
        </dgm:presLayoutVars>
      </dgm:prSet>
      <dgm:spPr/>
    </dgm:pt>
    <dgm:pt modelId="{CB723F82-9D5B-D64E-A021-53894735402B}" type="pres">
      <dgm:prSet presAssocID="{2655D932-B770-4E1E-B657-59AF5F02A0EF}" presName="sibTrans" presStyleLbl="sibTrans2D1" presStyleIdx="0" presStyleCnt="0"/>
      <dgm:spPr/>
    </dgm:pt>
    <dgm:pt modelId="{311E6B6E-D592-A34B-9978-48AE38FB47DD}" type="pres">
      <dgm:prSet presAssocID="{4E226BB5-06DA-40E3-AE1C-C6DFACD7130D}" presName="compNode" presStyleCnt="0"/>
      <dgm:spPr/>
    </dgm:pt>
    <dgm:pt modelId="{E0959A42-3331-1640-83C5-F7FF8D324112}" type="pres">
      <dgm:prSet presAssocID="{4E226BB5-06DA-40E3-AE1C-C6DFACD7130D}" presName="pictRect" presStyleLbl="node1" presStyleIdx="2" presStyleCnt="3" custScaleY="145216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466F5C3-7DC5-5046-93FD-30A32FC34FF7}" type="pres">
      <dgm:prSet presAssocID="{4E226BB5-06DA-40E3-AE1C-C6DFACD7130D}" presName="textRect" presStyleLbl="revTx" presStyleIdx="2" presStyleCnt="3" custLinFactNeighborX="-488" custLinFactNeighborY="35664">
        <dgm:presLayoutVars>
          <dgm:bulletEnabled val="1"/>
        </dgm:presLayoutVars>
      </dgm:prSet>
      <dgm:spPr/>
    </dgm:pt>
  </dgm:ptLst>
  <dgm:cxnLst>
    <dgm:cxn modelId="{9E4FB837-8C62-C440-A9F3-0B630934EE72}" type="presOf" srcId="{2655D932-B770-4E1E-B657-59AF5F02A0EF}" destId="{CB723F82-9D5B-D64E-A021-53894735402B}" srcOrd="0" destOrd="0" presId="urn:microsoft.com/office/officeart/2005/8/layout/pList1"/>
    <dgm:cxn modelId="{1A095B41-3DB4-E54B-82CF-6FB92C22ED97}" type="presOf" srcId="{CA395FE2-F41D-438D-8981-32F0886129F1}" destId="{ED05BD6E-FF87-4542-9FA1-435195A25A3F}" srcOrd="0" destOrd="0" presId="urn:microsoft.com/office/officeart/2005/8/layout/pList1"/>
    <dgm:cxn modelId="{BB237B42-B4BF-FF45-B35C-53AF011BFA2D}" type="presOf" srcId="{FCB374B3-F60E-4534-B938-2CF0CF89655D}" destId="{57C6421E-09E6-8E4C-9F49-2DAAB5DE9FF1}" srcOrd="0" destOrd="0" presId="urn:microsoft.com/office/officeart/2005/8/layout/pList1"/>
    <dgm:cxn modelId="{94DB6656-5C29-404E-81F1-FEB2120EFA1B}" type="presOf" srcId="{B032A060-C2B1-40C7-BA82-B394F7F39333}" destId="{266E2DDA-205D-414C-BE8E-F7442EDC48F8}" srcOrd="0" destOrd="0" presId="urn:microsoft.com/office/officeart/2005/8/layout/pList1"/>
    <dgm:cxn modelId="{8FCB5C7D-8AD5-764E-BE7D-AD511D7551C5}" type="presOf" srcId="{7A79994B-A1C1-4383-8355-F22D65429ABC}" destId="{621E2937-BA1A-7844-B52F-1D60AE65B082}" srcOrd="0" destOrd="0" presId="urn:microsoft.com/office/officeart/2005/8/layout/pList1"/>
    <dgm:cxn modelId="{E0823382-B9EC-174B-AD59-F3FA6BF84E33}" type="presOf" srcId="{4E226BB5-06DA-40E3-AE1C-C6DFACD7130D}" destId="{5466F5C3-7DC5-5046-93FD-30A32FC34FF7}" srcOrd="0" destOrd="0" presId="urn:microsoft.com/office/officeart/2005/8/layout/pList1"/>
    <dgm:cxn modelId="{489BC492-2D04-48D1-8503-662667002443}" srcId="{CA395FE2-F41D-438D-8981-32F0886129F1}" destId="{FCB374B3-F60E-4534-B938-2CF0CF89655D}" srcOrd="1" destOrd="0" parTransId="{C5A38F8C-B7A1-4A72-ABE7-BB11DDCC919D}" sibTransId="{2655D932-B770-4E1E-B657-59AF5F02A0EF}"/>
    <dgm:cxn modelId="{7CD506C8-474D-4A04-B6DE-6DC0F4BA880D}" srcId="{CA395FE2-F41D-438D-8981-32F0886129F1}" destId="{7A79994B-A1C1-4383-8355-F22D65429ABC}" srcOrd="0" destOrd="0" parTransId="{0F0EB5F5-D0F4-45AE-A989-AA6ADF93520F}" sibTransId="{B032A060-C2B1-40C7-BA82-B394F7F39333}"/>
    <dgm:cxn modelId="{547E34E2-F152-4B1D-ADA7-8BDF0F548113}" srcId="{CA395FE2-F41D-438D-8981-32F0886129F1}" destId="{4E226BB5-06DA-40E3-AE1C-C6DFACD7130D}" srcOrd="2" destOrd="0" parTransId="{C09164B3-1807-474D-9B04-48AE770BD99B}" sibTransId="{2345C293-C3D2-449E-A5CC-9DB4BE66B306}"/>
    <dgm:cxn modelId="{9571F7F0-14D5-9148-B9E7-6AB06A086448}" type="presParOf" srcId="{ED05BD6E-FF87-4542-9FA1-435195A25A3F}" destId="{91C7DB91-2FBB-FD4F-B022-101D902D220C}" srcOrd="0" destOrd="0" presId="urn:microsoft.com/office/officeart/2005/8/layout/pList1"/>
    <dgm:cxn modelId="{15A2F82D-0C8B-BE46-8D03-CFE903C443D6}" type="presParOf" srcId="{91C7DB91-2FBB-FD4F-B022-101D902D220C}" destId="{91210737-4B03-904E-9185-7CEB8CBB56AE}" srcOrd="0" destOrd="0" presId="urn:microsoft.com/office/officeart/2005/8/layout/pList1"/>
    <dgm:cxn modelId="{37D63034-A02A-C24D-939E-F0606668DCFC}" type="presParOf" srcId="{91C7DB91-2FBB-FD4F-B022-101D902D220C}" destId="{621E2937-BA1A-7844-B52F-1D60AE65B082}" srcOrd="1" destOrd="0" presId="urn:microsoft.com/office/officeart/2005/8/layout/pList1"/>
    <dgm:cxn modelId="{564FFE21-F0E3-AE41-9C98-5B709D9559DA}" type="presParOf" srcId="{ED05BD6E-FF87-4542-9FA1-435195A25A3F}" destId="{266E2DDA-205D-414C-BE8E-F7442EDC48F8}" srcOrd="1" destOrd="0" presId="urn:microsoft.com/office/officeart/2005/8/layout/pList1"/>
    <dgm:cxn modelId="{99FC89EB-6035-2F4D-87BF-23DFD1C3F0EC}" type="presParOf" srcId="{ED05BD6E-FF87-4542-9FA1-435195A25A3F}" destId="{42606F1D-4F83-114F-AD99-427852154877}" srcOrd="2" destOrd="0" presId="urn:microsoft.com/office/officeart/2005/8/layout/pList1"/>
    <dgm:cxn modelId="{C84A6BF6-6E34-E141-BB4F-A5C81E40A096}" type="presParOf" srcId="{42606F1D-4F83-114F-AD99-427852154877}" destId="{E4A3EF2F-92FB-C24B-B6F7-3486F33F2F5C}" srcOrd="0" destOrd="0" presId="urn:microsoft.com/office/officeart/2005/8/layout/pList1"/>
    <dgm:cxn modelId="{3F64F496-9D8F-414F-AF68-A1136A7B3533}" type="presParOf" srcId="{42606F1D-4F83-114F-AD99-427852154877}" destId="{57C6421E-09E6-8E4C-9F49-2DAAB5DE9FF1}" srcOrd="1" destOrd="0" presId="urn:microsoft.com/office/officeart/2005/8/layout/pList1"/>
    <dgm:cxn modelId="{EC6B2786-171A-5945-A711-8FA34BFC4C4F}" type="presParOf" srcId="{ED05BD6E-FF87-4542-9FA1-435195A25A3F}" destId="{CB723F82-9D5B-D64E-A021-53894735402B}" srcOrd="3" destOrd="0" presId="urn:microsoft.com/office/officeart/2005/8/layout/pList1"/>
    <dgm:cxn modelId="{82818DE5-8BE1-5040-A7C3-4CE385D7CFB3}" type="presParOf" srcId="{ED05BD6E-FF87-4542-9FA1-435195A25A3F}" destId="{311E6B6E-D592-A34B-9978-48AE38FB47DD}" srcOrd="4" destOrd="0" presId="urn:microsoft.com/office/officeart/2005/8/layout/pList1"/>
    <dgm:cxn modelId="{06E90D5F-0EEB-004E-823A-C6506F961C43}" type="presParOf" srcId="{311E6B6E-D592-A34B-9978-48AE38FB47DD}" destId="{E0959A42-3331-1640-83C5-F7FF8D324112}" srcOrd="0" destOrd="0" presId="urn:microsoft.com/office/officeart/2005/8/layout/pList1"/>
    <dgm:cxn modelId="{E1D220DE-32E6-B24F-99F8-32F74FE9F119}" type="presParOf" srcId="{311E6B6E-D592-A34B-9978-48AE38FB47DD}" destId="{5466F5C3-7DC5-5046-93FD-30A32FC34FF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395FE2-F41D-438D-8981-32F0886129F1}" type="doc">
      <dgm:prSet loTypeId="urn:microsoft.com/office/officeart/2005/8/layout/pList1" loCatId="picture" qsTypeId="urn:microsoft.com/office/officeart/2005/8/quickstyle/simple1" qsCatId="simple" csTypeId="urn:microsoft.com/office/officeart/2005/8/colors/accent1_1" csCatId="accent1" phldr="1"/>
      <dgm:spPr/>
    </dgm:pt>
    <dgm:pt modelId="{7A79994B-A1C1-4383-8355-F22D65429ABC}">
      <dgm:prSet phldrT="[Text]" custT="1"/>
      <dgm:spPr>
        <a:noFill/>
      </dgm:spPr>
      <dgm:t>
        <a:bodyPr lIns="0" anchor="t"/>
        <a:lstStyle/>
        <a:p>
          <a:pPr algn="l"/>
          <a:r>
            <a:rPr lang="en-US" sz="1000" dirty="0">
              <a:solidFill>
                <a:schemeClr val="tx1"/>
              </a:solidFill>
            </a:rPr>
            <a:t>Speaker of the House Nancy Pelosi</a:t>
          </a:r>
        </a:p>
      </dgm:t>
    </dgm:pt>
    <dgm:pt modelId="{0F0EB5F5-D0F4-45AE-A989-AA6ADF93520F}" type="parTrans" cxnId="{7CD506C8-474D-4A04-B6DE-6DC0F4BA880D}">
      <dgm:prSet/>
      <dgm:spPr/>
      <dgm:t>
        <a:bodyPr/>
        <a:lstStyle/>
        <a:p>
          <a:endParaRPr lang="en-US"/>
        </a:p>
      </dgm:t>
    </dgm:pt>
    <dgm:pt modelId="{B032A060-C2B1-40C7-BA82-B394F7F39333}" type="sibTrans" cxnId="{7CD506C8-474D-4A04-B6DE-6DC0F4BA880D}">
      <dgm:prSet/>
      <dgm:spPr/>
      <dgm:t>
        <a:bodyPr/>
        <a:lstStyle/>
        <a:p>
          <a:endParaRPr lang="en-US"/>
        </a:p>
      </dgm:t>
    </dgm:pt>
    <dgm:pt modelId="{FCB374B3-F60E-4534-B938-2CF0CF89655D}">
      <dgm:prSet phldrT="[Text]" custT="1"/>
      <dgm:spPr>
        <a:noFill/>
      </dgm:spPr>
      <dgm:t>
        <a:bodyPr lIns="0" anchor="t"/>
        <a:lstStyle/>
        <a:p>
          <a:pPr algn="l"/>
          <a:r>
            <a:rPr lang="en-US" sz="1000" dirty="0">
              <a:solidFill>
                <a:schemeClr val="tx1"/>
              </a:solidFill>
            </a:rPr>
            <a:t>Senate Majority Leader Chuck Schumer</a:t>
          </a:r>
          <a:endParaRPr lang="en-US" sz="1000" b="0" dirty="0">
            <a:solidFill>
              <a:schemeClr val="tx1"/>
            </a:solidFill>
          </a:endParaRPr>
        </a:p>
      </dgm:t>
    </dgm:pt>
    <dgm:pt modelId="{C5A38F8C-B7A1-4A72-ABE7-BB11DDCC919D}" type="parTrans" cxnId="{489BC492-2D04-48D1-8503-662667002443}">
      <dgm:prSet/>
      <dgm:spPr/>
      <dgm:t>
        <a:bodyPr/>
        <a:lstStyle/>
        <a:p>
          <a:endParaRPr lang="en-US"/>
        </a:p>
      </dgm:t>
    </dgm:pt>
    <dgm:pt modelId="{2655D932-B770-4E1E-B657-59AF5F02A0EF}" type="sibTrans" cxnId="{489BC492-2D04-48D1-8503-662667002443}">
      <dgm:prSet/>
      <dgm:spPr/>
      <dgm:t>
        <a:bodyPr/>
        <a:lstStyle/>
        <a:p>
          <a:endParaRPr lang="en-US"/>
        </a:p>
      </dgm:t>
    </dgm:pt>
    <dgm:pt modelId="{4E226BB5-06DA-40E3-AE1C-C6DFACD7130D}">
      <dgm:prSet phldrT="[Text]" custT="1"/>
      <dgm:spPr>
        <a:noFill/>
      </dgm:spPr>
      <dgm:t>
        <a:bodyPr lIns="0" anchor="t"/>
        <a:lstStyle/>
        <a:p>
          <a:pPr algn="l"/>
          <a:r>
            <a:rPr lang="en-US" sz="1000" dirty="0"/>
            <a:t>House Financial Services Committee Chairwoman Maxine Waters</a:t>
          </a:r>
          <a:endParaRPr lang="en-US" sz="1000" dirty="0">
            <a:solidFill>
              <a:schemeClr val="tx1"/>
            </a:solidFill>
          </a:endParaRPr>
        </a:p>
      </dgm:t>
    </dgm:pt>
    <dgm:pt modelId="{C09164B3-1807-474D-9B04-48AE770BD99B}" type="parTrans" cxnId="{547E34E2-F152-4B1D-ADA7-8BDF0F548113}">
      <dgm:prSet/>
      <dgm:spPr/>
      <dgm:t>
        <a:bodyPr/>
        <a:lstStyle/>
        <a:p>
          <a:endParaRPr lang="en-US"/>
        </a:p>
      </dgm:t>
    </dgm:pt>
    <dgm:pt modelId="{2345C293-C3D2-449E-A5CC-9DB4BE66B306}" type="sibTrans" cxnId="{547E34E2-F152-4B1D-ADA7-8BDF0F548113}">
      <dgm:prSet/>
      <dgm:spPr/>
      <dgm:t>
        <a:bodyPr/>
        <a:lstStyle/>
        <a:p>
          <a:endParaRPr lang="en-US"/>
        </a:p>
      </dgm:t>
    </dgm:pt>
    <dgm:pt modelId="{E4EE982E-94DE-7642-B108-9189C4934C22}">
      <dgm:prSet custT="1"/>
      <dgm:spPr/>
      <dgm:t>
        <a:bodyPr/>
        <a:lstStyle/>
        <a:p>
          <a:pPr algn="l"/>
          <a:r>
            <a:rPr lang="en-US" sz="1000" dirty="0">
              <a:solidFill>
                <a:schemeClr val="tx1"/>
              </a:solidFill>
            </a:rPr>
            <a:t>Senate Banking Committee Chairman Sherrod Brown</a:t>
          </a:r>
          <a:endParaRPr lang="en-US" sz="1000" dirty="0"/>
        </a:p>
      </dgm:t>
    </dgm:pt>
    <dgm:pt modelId="{26B0C5AF-353C-4342-B336-2789AE293E2A}" type="parTrans" cxnId="{7C56DEA4-1158-2A4F-BB34-8AD07663430A}">
      <dgm:prSet/>
      <dgm:spPr/>
      <dgm:t>
        <a:bodyPr/>
        <a:lstStyle/>
        <a:p>
          <a:endParaRPr lang="en-US"/>
        </a:p>
      </dgm:t>
    </dgm:pt>
    <dgm:pt modelId="{2D04F21E-95D9-C943-B4EC-3CE41BF608C5}" type="sibTrans" cxnId="{7C56DEA4-1158-2A4F-BB34-8AD07663430A}">
      <dgm:prSet/>
      <dgm:spPr/>
      <dgm:t>
        <a:bodyPr/>
        <a:lstStyle/>
        <a:p>
          <a:endParaRPr lang="en-US"/>
        </a:p>
      </dgm:t>
    </dgm:pt>
    <dgm:pt modelId="{ED05BD6E-FF87-4542-9FA1-435195A25A3F}" type="pres">
      <dgm:prSet presAssocID="{CA395FE2-F41D-438D-8981-32F0886129F1}" presName="Name0" presStyleCnt="0">
        <dgm:presLayoutVars>
          <dgm:dir/>
          <dgm:resizeHandles val="exact"/>
        </dgm:presLayoutVars>
      </dgm:prSet>
      <dgm:spPr/>
    </dgm:pt>
    <dgm:pt modelId="{91C7DB91-2FBB-FD4F-B022-101D902D220C}" type="pres">
      <dgm:prSet presAssocID="{7A79994B-A1C1-4383-8355-F22D65429ABC}" presName="compNode" presStyleCnt="0"/>
      <dgm:spPr/>
    </dgm:pt>
    <dgm:pt modelId="{91210737-4B03-904E-9185-7CEB8CBB56AE}" type="pres">
      <dgm:prSet presAssocID="{7A79994B-A1C1-4383-8355-F22D65429ABC}" presName="pictRect" presStyleLbl="node1" presStyleIdx="0" presStyleCnt="4" custScaleY="145216" custLinFactNeighborY="-21456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21E2937-BA1A-7844-B52F-1D60AE65B082}" type="pres">
      <dgm:prSet presAssocID="{7A79994B-A1C1-4383-8355-F22D65429ABC}" presName="textRect" presStyleLbl="revTx" presStyleIdx="0" presStyleCnt="4" custLinFactNeighborX="875" custLinFactNeighborY="7078">
        <dgm:presLayoutVars>
          <dgm:bulletEnabled val="1"/>
        </dgm:presLayoutVars>
      </dgm:prSet>
      <dgm:spPr/>
    </dgm:pt>
    <dgm:pt modelId="{266E2DDA-205D-414C-BE8E-F7442EDC48F8}" type="pres">
      <dgm:prSet presAssocID="{B032A060-C2B1-40C7-BA82-B394F7F39333}" presName="sibTrans" presStyleLbl="sibTrans2D1" presStyleIdx="0" presStyleCnt="0"/>
      <dgm:spPr/>
    </dgm:pt>
    <dgm:pt modelId="{42606F1D-4F83-114F-AD99-427852154877}" type="pres">
      <dgm:prSet presAssocID="{FCB374B3-F60E-4534-B938-2CF0CF89655D}" presName="compNode" presStyleCnt="0"/>
      <dgm:spPr/>
    </dgm:pt>
    <dgm:pt modelId="{E4A3EF2F-92FB-C24B-B6F7-3486F33F2F5C}" type="pres">
      <dgm:prSet presAssocID="{FCB374B3-F60E-4534-B938-2CF0CF89655D}" presName="pictRect" presStyleLbl="node1" presStyleIdx="1" presStyleCnt="4" custScaleY="145216" custLinFactNeighborY="-21456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7C6421E-09E6-8E4C-9F49-2DAAB5DE9FF1}" type="pres">
      <dgm:prSet presAssocID="{FCB374B3-F60E-4534-B938-2CF0CF89655D}" presName="textRect" presStyleLbl="revTx" presStyleIdx="1" presStyleCnt="4" custLinFactNeighborX="-1112" custLinFactNeighborY="-15807">
        <dgm:presLayoutVars>
          <dgm:bulletEnabled val="1"/>
        </dgm:presLayoutVars>
      </dgm:prSet>
      <dgm:spPr/>
    </dgm:pt>
    <dgm:pt modelId="{CB723F82-9D5B-D64E-A021-53894735402B}" type="pres">
      <dgm:prSet presAssocID="{2655D932-B770-4E1E-B657-59AF5F02A0EF}" presName="sibTrans" presStyleLbl="sibTrans2D1" presStyleIdx="0" presStyleCnt="0"/>
      <dgm:spPr/>
    </dgm:pt>
    <dgm:pt modelId="{311E6B6E-D592-A34B-9978-48AE38FB47DD}" type="pres">
      <dgm:prSet presAssocID="{4E226BB5-06DA-40E3-AE1C-C6DFACD7130D}" presName="compNode" presStyleCnt="0"/>
      <dgm:spPr/>
    </dgm:pt>
    <dgm:pt modelId="{E0959A42-3331-1640-83C5-F7FF8D324112}" type="pres">
      <dgm:prSet presAssocID="{4E226BB5-06DA-40E3-AE1C-C6DFACD7130D}" presName="pictRect" presStyleLbl="node1" presStyleIdx="2" presStyleCnt="4" custScaleY="145216" custLinFactNeighborY="19640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466F5C3-7DC5-5046-93FD-30A32FC34FF7}" type="pres">
      <dgm:prSet presAssocID="{4E226BB5-06DA-40E3-AE1C-C6DFACD7130D}" presName="textRect" presStyleLbl="revTx" presStyleIdx="2" presStyleCnt="4" custLinFactNeighborX="311" custLinFactNeighborY="75750">
        <dgm:presLayoutVars>
          <dgm:bulletEnabled val="1"/>
        </dgm:presLayoutVars>
      </dgm:prSet>
      <dgm:spPr/>
    </dgm:pt>
    <dgm:pt modelId="{545D1A4A-8FCB-B646-8F78-2AEBC749BD6B}" type="pres">
      <dgm:prSet presAssocID="{2345C293-C3D2-449E-A5CC-9DB4BE66B306}" presName="sibTrans" presStyleLbl="sibTrans2D1" presStyleIdx="0" presStyleCnt="0"/>
      <dgm:spPr/>
    </dgm:pt>
    <dgm:pt modelId="{766C24FE-392D-6F4E-BC70-01707F7D48EE}" type="pres">
      <dgm:prSet presAssocID="{E4EE982E-94DE-7642-B108-9189C4934C22}" presName="compNode" presStyleCnt="0"/>
      <dgm:spPr/>
    </dgm:pt>
    <dgm:pt modelId="{682DFD2C-ABE7-9140-95CC-140782ED1CF5}" type="pres">
      <dgm:prSet presAssocID="{E4EE982E-94DE-7642-B108-9189C4934C22}" presName="pictRect" presStyleLbl="node1" presStyleIdx="3" presStyleCnt="4" custScaleY="145409" custLinFactNeighborY="19640"/>
      <dgm:spPr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606" t="-2021" r="-606" b="323"/>
          </a:stretch>
        </a:blipFill>
        <a:ln>
          <a:noFill/>
        </a:ln>
      </dgm:spPr>
    </dgm:pt>
    <dgm:pt modelId="{D42E93EF-43BF-334A-939C-ABED177335D0}" type="pres">
      <dgm:prSet presAssocID="{E4EE982E-94DE-7642-B108-9189C4934C22}" presName="textRect" presStyleLbl="revTx" presStyleIdx="3" presStyleCnt="4" custLinFactNeighborX="-496" custLinFactNeighborY="75660">
        <dgm:presLayoutVars>
          <dgm:bulletEnabled val="1"/>
        </dgm:presLayoutVars>
      </dgm:prSet>
      <dgm:spPr/>
    </dgm:pt>
  </dgm:ptLst>
  <dgm:cxnLst>
    <dgm:cxn modelId="{9E4FB837-8C62-C440-A9F3-0B630934EE72}" type="presOf" srcId="{2655D932-B770-4E1E-B657-59AF5F02A0EF}" destId="{CB723F82-9D5B-D64E-A021-53894735402B}" srcOrd="0" destOrd="0" presId="urn:microsoft.com/office/officeart/2005/8/layout/pList1"/>
    <dgm:cxn modelId="{1A095B41-3DB4-E54B-82CF-6FB92C22ED97}" type="presOf" srcId="{CA395FE2-F41D-438D-8981-32F0886129F1}" destId="{ED05BD6E-FF87-4542-9FA1-435195A25A3F}" srcOrd="0" destOrd="0" presId="urn:microsoft.com/office/officeart/2005/8/layout/pList1"/>
    <dgm:cxn modelId="{BB237B42-B4BF-FF45-B35C-53AF011BFA2D}" type="presOf" srcId="{FCB374B3-F60E-4534-B938-2CF0CF89655D}" destId="{57C6421E-09E6-8E4C-9F49-2DAAB5DE9FF1}" srcOrd="0" destOrd="0" presId="urn:microsoft.com/office/officeart/2005/8/layout/pList1"/>
    <dgm:cxn modelId="{94DB6656-5C29-404E-81F1-FEB2120EFA1B}" type="presOf" srcId="{B032A060-C2B1-40C7-BA82-B394F7F39333}" destId="{266E2DDA-205D-414C-BE8E-F7442EDC48F8}" srcOrd="0" destOrd="0" presId="urn:microsoft.com/office/officeart/2005/8/layout/pList1"/>
    <dgm:cxn modelId="{8FCB5C7D-8AD5-764E-BE7D-AD511D7551C5}" type="presOf" srcId="{7A79994B-A1C1-4383-8355-F22D65429ABC}" destId="{621E2937-BA1A-7844-B52F-1D60AE65B082}" srcOrd="0" destOrd="0" presId="urn:microsoft.com/office/officeart/2005/8/layout/pList1"/>
    <dgm:cxn modelId="{AA1CC781-20C7-0F40-A70E-63F2AA7F956C}" type="presOf" srcId="{E4EE982E-94DE-7642-B108-9189C4934C22}" destId="{D42E93EF-43BF-334A-939C-ABED177335D0}" srcOrd="0" destOrd="0" presId="urn:microsoft.com/office/officeart/2005/8/layout/pList1"/>
    <dgm:cxn modelId="{E0823382-B9EC-174B-AD59-F3FA6BF84E33}" type="presOf" srcId="{4E226BB5-06DA-40E3-AE1C-C6DFACD7130D}" destId="{5466F5C3-7DC5-5046-93FD-30A32FC34FF7}" srcOrd="0" destOrd="0" presId="urn:microsoft.com/office/officeart/2005/8/layout/pList1"/>
    <dgm:cxn modelId="{489BC492-2D04-48D1-8503-662667002443}" srcId="{CA395FE2-F41D-438D-8981-32F0886129F1}" destId="{FCB374B3-F60E-4534-B938-2CF0CF89655D}" srcOrd="1" destOrd="0" parTransId="{C5A38F8C-B7A1-4A72-ABE7-BB11DDCC919D}" sibTransId="{2655D932-B770-4E1E-B657-59AF5F02A0EF}"/>
    <dgm:cxn modelId="{7C56DEA4-1158-2A4F-BB34-8AD07663430A}" srcId="{CA395FE2-F41D-438D-8981-32F0886129F1}" destId="{E4EE982E-94DE-7642-B108-9189C4934C22}" srcOrd="3" destOrd="0" parTransId="{26B0C5AF-353C-4342-B336-2789AE293E2A}" sibTransId="{2D04F21E-95D9-C943-B4EC-3CE41BF608C5}"/>
    <dgm:cxn modelId="{D9EC2CB1-C16E-7746-BE8C-20FA4F0951BC}" type="presOf" srcId="{2345C293-C3D2-449E-A5CC-9DB4BE66B306}" destId="{545D1A4A-8FCB-B646-8F78-2AEBC749BD6B}" srcOrd="0" destOrd="0" presId="urn:microsoft.com/office/officeart/2005/8/layout/pList1"/>
    <dgm:cxn modelId="{7CD506C8-474D-4A04-B6DE-6DC0F4BA880D}" srcId="{CA395FE2-F41D-438D-8981-32F0886129F1}" destId="{7A79994B-A1C1-4383-8355-F22D65429ABC}" srcOrd="0" destOrd="0" parTransId="{0F0EB5F5-D0F4-45AE-A989-AA6ADF93520F}" sibTransId="{B032A060-C2B1-40C7-BA82-B394F7F39333}"/>
    <dgm:cxn modelId="{547E34E2-F152-4B1D-ADA7-8BDF0F548113}" srcId="{CA395FE2-F41D-438D-8981-32F0886129F1}" destId="{4E226BB5-06DA-40E3-AE1C-C6DFACD7130D}" srcOrd="2" destOrd="0" parTransId="{C09164B3-1807-474D-9B04-48AE770BD99B}" sibTransId="{2345C293-C3D2-449E-A5CC-9DB4BE66B306}"/>
    <dgm:cxn modelId="{9571F7F0-14D5-9148-B9E7-6AB06A086448}" type="presParOf" srcId="{ED05BD6E-FF87-4542-9FA1-435195A25A3F}" destId="{91C7DB91-2FBB-FD4F-B022-101D902D220C}" srcOrd="0" destOrd="0" presId="urn:microsoft.com/office/officeart/2005/8/layout/pList1"/>
    <dgm:cxn modelId="{15A2F82D-0C8B-BE46-8D03-CFE903C443D6}" type="presParOf" srcId="{91C7DB91-2FBB-FD4F-B022-101D902D220C}" destId="{91210737-4B03-904E-9185-7CEB8CBB56AE}" srcOrd="0" destOrd="0" presId="urn:microsoft.com/office/officeart/2005/8/layout/pList1"/>
    <dgm:cxn modelId="{37D63034-A02A-C24D-939E-F0606668DCFC}" type="presParOf" srcId="{91C7DB91-2FBB-FD4F-B022-101D902D220C}" destId="{621E2937-BA1A-7844-B52F-1D60AE65B082}" srcOrd="1" destOrd="0" presId="urn:microsoft.com/office/officeart/2005/8/layout/pList1"/>
    <dgm:cxn modelId="{564FFE21-F0E3-AE41-9C98-5B709D9559DA}" type="presParOf" srcId="{ED05BD6E-FF87-4542-9FA1-435195A25A3F}" destId="{266E2DDA-205D-414C-BE8E-F7442EDC48F8}" srcOrd="1" destOrd="0" presId="urn:microsoft.com/office/officeart/2005/8/layout/pList1"/>
    <dgm:cxn modelId="{99FC89EB-6035-2F4D-87BF-23DFD1C3F0EC}" type="presParOf" srcId="{ED05BD6E-FF87-4542-9FA1-435195A25A3F}" destId="{42606F1D-4F83-114F-AD99-427852154877}" srcOrd="2" destOrd="0" presId="urn:microsoft.com/office/officeart/2005/8/layout/pList1"/>
    <dgm:cxn modelId="{C84A6BF6-6E34-E141-BB4F-A5C81E40A096}" type="presParOf" srcId="{42606F1D-4F83-114F-AD99-427852154877}" destId="{E4A3EF2F-92FB-C24B-B6F7-3486F33F2F5C}" srcOrd="0" destOrd="0" presId="urn:microsoft.com/office/officeart/2005/8/layout/pList1"/>
    <dgm:cxn modelId="{3F64F496-9D8F-414F-AF68-A1136A7B3533}" type="presParOf" srcId="{42606F1D-4F83-114F-AD99-427852154877}" destId="{57C6421E-09E6-8E4C-9F49-2DAAB5DE9FF1}" srcOrd="1" destOrd="0" presId="urn:microsoft.com/office/officeart/2005/8/layout/pList1"/>
    <dgm:cxn modelId="{EC6B2786-171A-5945-A711-8FA34BFC4C4F}" type="presParOf" srcId="{ED05BD6E-FF87-4542-9FA1-435195A25A3F}" destId="{CB723F82-9D5B-D64E-A021-53894735402B}" srcOrd="3" destOrd="0" presId="urn:microsoft.com/office/officeart/2005/8/layout/pList1"/>
    <dgm:cxn modelId="{82818DE5-8BE1-5040-A7C3-4CE385D7CFB3}" type="presParOf" srcId="{ED05BD6E-FF87-4542-9FA1-435195A25A3F}" destId="{311E6B6E-D592-A34B-9978-48AE38FB47DD}" srcOrd="4" destOrd="0" presId="urn:microsoft.com/office/officeart/2005/8/layout/pList1"/>
    <dgm:cxn modelId="{06E90D5F-0EEB-004E-823A-C6506F961C43}" type="presParOf" srcId="{311E6B6E-D592-A34B-9978-48AE38FB47DD}" destId="{E0959A42-3331-1640-83C5-F7FF8D324112}" srcOrd="0" destOrd="0" presId="urn:microsoft.com/office/officeart/2005/8/layout/pList1"/>
    <dgm:cxn modelId="{E1D220DE-32E6-B24F-99F8-32F74FE9F119}" type="presParOf" srcId="{311E6B6E-D592-A34B-9978-48AE38FB47DD}" destId="{5466F5C3-7DC5-5046-93FD-30A32FC34FF7}" srcOrd="1" destOrd="0" presId="urn:microsoft.com/office/officeart/2005/8/layout/pList1"/>
    <dgm:cxn modelId="{B08452DE-F1C9-5C44-B960-78C2DF1BBFE2}" type="presParOf" srcId="{ED05BD6E-FF87-4542-9FA1-435195A25A3F}" destId="{545D1A4A-8FCB-B646-8F78-2AEBC749BD6B}" srcOrd="5" destOrd="0" presId="urn:microsoft.com/office/officeart/2005/8/layout/pList1"/>
    <dgm:cxn modelId="{9E408339-C047-1645-955C-0A506DFF4022}" type="presParOf" srcId="{ED05BD6E-FF87-4542-9FA1-435195A25A3F}" destId="{766C24FE-392D-6F4E-BC70-01707F7D48EE}" srcOrd="6" destOrd="0" presId="urn:microsoft.com/office/officeart/2005/8/layout/pList1"/>
    <dgm:cxn modelId="{B90A5A8C-001D-BA4B-82BA-8FCEEECF2887}" type="presParOf" srcId="{766C24FE-392D-6F4E-BC70-01707F7D48EE}" destId="{682DFD2C-ABE7-9140-95CC-140782ED1CF5}" srcOrd="0" destOrd="0" presId="urn:microsoft.com/office/officeart/2005/8/layout/pList1"/>
    <dgm:cxn modelId="{7CEC0AD2-12DC-EF44-BC0A-24CCED8C403D}" type="presParOf" srcId="{766C24FE-392D-6F4E-BC70-01707F7D48EE}" destId="{D42E93EF-43BF-334A-939C-ABED177335D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395FE2-F41D-438D-8981-32F0886129F1}" type="doc">
      <dgm:prSet loTypeId="urn:microsoft.com/office/officeart/2005/8/layout/pList1" loCatId="picture" qsTypeId="urn:microsoft.com/office/officeart/2005/8/quickstyle/simple1" qsCatId="simple" csTypeId="urn:microsoft.com/office/officeart/2005/8/colors/accent1_1" csCatId="accent1" phldr="1"/>
      <dgm:spPr/>
    </dgm:pt>
    <dgm:pt modelId="{7A79994B-A1C1-4383-8355-F22D65429ABC}">
      <dgm:prSet phldrT="[Text]" custT="1"/>
      <dgm:spPr>
        <a:noFill/>
      </dgm:spPr>
      <dgm:t>
        <a:bodyPr lIns="0" anchor="t"/>
        <a:lstStyle/>
        <a:p>
          <a:pPr algn="l"/>
          <a:r>
            <a:rPr lang="en-US" sz="1000" dirty="0">
              <a:solidFill>
                <a:schemeClr val="tx1"/>
              </a:solidFill>
            </a:rPr>
            <a:t>Speaker of the House Nancy Pelosi</a:t>
          </a:r>
        </a:p>
      </dgm:t>
    </dgm:pt>
    <dgm:pt modelId="{0F0EB5F5-D0F4-45AE-A989-AA6ADF93520F}" type="parTrans" cxnId="{7CD506C8-474D-4A04-B6DE-6DC0F4BA880D}">
      <dgm:prSet/>
      <dgm:spPr/>
      <dgm:t>
        <a:bodyPr/>
        <a:lstStyle/>
        <a:p>
          <a:endParaRPr lang="en-US"/>
        </a:p>
      </dgm:t>
    </dgm:pt>
    <dgm:pt modelId="{B032A060-C2B1-40C7-BA82-B394F7F39333}" type="sibTrans" cxnId="{7CD506C8-474D-4A04-B6DE-6DC0F4BA880D}">
      <dgm:prSet/>
      <dgm:spPr/>
      <dgm:t>
        <a:bodyPr/>
        <a:lstStyle/>
        <a:p>
          <a:endParaRPr lang="en-US"/>
        </a:p>
      </dgm:t>
    </dgm:pt>
    <dgm:pt modelId="{FCB374B3-F60E-4534-B938-2CF0CF89655D}">
      <dgm:prSet phldrT="[Text]" custT="1"/>
      <dgm:spPr>
        <a:noFill/>
      </dgm:spPr>
      <dgm:t>
        <a:bodyPr lIns="0" anchor="t"/>
        <a:lstStyle/>
        <a:p>
          <a:pPr algn="l"/>
          <a:r>
            <a:rPr lang="en-US" sz="1000" dirty="0">
              <a:solidFill>
                <a:schemeClr val="tx1"/>
              </a:solidFill>
            </a:rPr>
            <a:t>Senate Majority Leader Mitch McConnell</a:t>
          </a:r>
          <a:endParaRPr lang="en-US" sz="1000" b="0" dirty="0">
            <a:solidFill>
              <a:schemeClr val="tx1"/>
            </a:solidFill>
          </a:endParaRPr>
        </a:p>
      </dgm:t>
    </dgm:pt>
    <dgm:pt modelId="{C5A38F8C-B7A1-4A72-ABE7-BB11DDCC919D}" type="parTrans" cxnId="{489BC492-2D04-48D1-8503-662667002443}">
      <dgm:prSet/>
      <dgm:spPr/>
      <dgm:t>
        <a:bodyPr/>
        <a:lstStyle/>
        <a:p>
          <a:endParaRPr lang="en-US"/>
        </a:p>
      </dgm:t>
    </dgm:pt>
    <dgm:pt modelId="{2655D932-B770-4E1E-B657-59AF5F02A0EF}" type="sibTrans" cxnId="{489BC492-2D04-48D1-8503-662667002443}">
      <dgm:prSet/>
      <dgm:spPr/>
      <dgm:t>
        <a:bodyPr/>
        <a:lstStyle/>
        <a:p>
          <a:endParaRPr lang="en-US"/>
        </a:p>
      </dgm:t>
    </dgm:pt>
    <dgm:pt modelId="{4E226BB5-06DA-40E3-AE1C-C6DFACD7130D}">
      <dgm:prSet phldrT="[Text]" custT="1"/>
      <dgm:spPr>
        <a:noFill/>
      </dgm:spPr>
      <dgm:t>
        <a:bodyPr lIns="0" anchor="t"/>
        <a:lstStyle/>
        <a:p>
          <a:pPr algn="l"/>
          <a:r>
            <a:rPr lang="en-US" sz="1000" dirty="0"/>
            <a:t>House Financial Services Committee Chairwoman Maxine Waters</a:t>
          </a:r>
          <a:endParaRPr lang="en-US" sz="1000" dirty="0">
            <a:solidFill>
              <a:schemeClr val="tx1"/>
            </a:solidFill>
          </a:endParaRPr>
        </a:p>
      </dgm:t>
    </dgm:pt>
    <dgm:pt modelId="{C09164B3-1807-474D-9B04-48AE770BD99B}" type="parTrans" cxnId="{547E34E2-F152-4B1D-ADA7-8BDF0F548113}">
      <dgm:prSet/>
      <dgm:spPr/>
      <dgm:t>
        <a:bodyPr/>
        <a:lstStyle/>
        <a:p>
          <a:endParaRPr lang="en-US"/>
        </a:p>
      </dgm:t>
    </dgm:pt>
    <dgm:pt modelId="{2345C293-C3D2-449E-A5CC-9DB4BE66B306}" type="sibTrans" cxnId="{547E34E2-F152-4B1D-ADA7-8BDF0F548113}">
      <dgm:prSet/>
      <dgm:spPr/>
      <dgm:t>
        <a:bodyPr/>
        <a:lstStyle/>
        <a:p>
          <a:endParaRPr lang="en-US"/>
        </a:p>
      </dgm:t>
    </dgm:pt>
    <dgm:pt modelId="{E4EE982E-94DE-7642-B108-9189C4934C22}">
      <dgm:prSet custT="1"/>
      <dgm:spPr/>
      <dgm:t>
        <a:bodyPr/>
        <a:lstStyle/>
        <a:p>
          <a:pPr algn="l"/>
          <a:r>
            <a:rPr lang="en-US" sz="1000" dirty="0">
              <a:solidFill>
                <a:schemeClr val="tx1"/>
              </a:solidFill>
            </a:rPr>
            <a:t>Senate Banking Committee Chairman Pat Toomey</a:t>
          </a:r>
        </a:p>
      </dgm:t>
    </dgm:pt>
    <dgm:pt modelId="{26B0C5AF-353C-4342-B336-2789AE293E2A}" type="parTrans" cxnId="{7C56DEA4-1158-2A4F-BB34-8AD07663430A}">
      <dgm:prSet/>
      <dgm:spPr/>
      <dgm:t>
        <a:bodyPr/>
        <a:lstStyle/>
        <a:p>
          <a:endParaRPr lang="en-US"/>
        </a:p>
      </dgm:t>
    </dgm:pt>
    <dgm:pt modelId="{2D04F21E-95D9-C943-B4EC-3CE41BF608C5}" type="sibTrans" cxnId="{7C56DEA4-1158-2A4F-BB34-8AD07663430A}">
      <dgm:prSet/>
      <dgm:spPr/>
      <dgm:t>
        <a:bodyPr/>
        <a:lstStyle/>
        <a:p>
          <a:endParaRPr lang="en-US"/>
        </a:p>
      </dgm:t>
    </dgm:pt>
    <dgm:pt modelId="{ED05BD6E-FF87-4542-9FA1-435195A25A3F}" type="pres">
      <dgm:prSet presAssocID="{CA395FE2-F41D-438D-8981-32F0886129F1}" presName="Name0" presStyleCnt="0">
        <dgm:presLayoutVars>
          <dgm:dir/>
          <dgm:resizeHandles val="exact"/>
        </dgm:presLayoutVars>
      </dgm:prSet>
      <dgm:spPr/>
    </dgm:pt>
    <dgm:pt modelId="{91C7DB91-2FBB-FD4F-B022-101D902D220C}" type="pres">
      <dgm:prSet presAssocID="{7A79994B-A1C1-4383-8355-F22D65429ABC}" presName="compNode" presStyleCnt="0"/>
      <dgm:spPr/>
    </dgm:pt>
    <dgm:pt modelId="{91210737-4B03-904E-9185-7CEB8CBB56AE}" type="pres">
      <dgm:prSet presAssocID="{7A79994B-A1C1-4383-8355-F22D65429ABC}" presName="pictRect" presStyleLbl="node1" presStyleIdx="0" presStyleCnt="4" custScaleY="145216" custLinFactNeighborY="-21456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21E2937-BA1A-7844-B52F-1D60AE65B082}" type="pres">
      <dgm:prSet presAssocID="{7A79994B-A1C1-4383-8355-F22D65429ABC}" presName="textRect" presStyleLbl="revTx" presStyleIdx="0" presStyleCnt="4" custLinFactNeighborX="875" custLinFactNeighborY="7078">
        <dgm:presLayoutVars>
          <dgm:bulletEnabled val="1"/>
        </dgm:presLayoutVars>
      </dgm:prSet>
      <dgm:spPr/>
    </dgm:pt>
    <dgm:pt modelId="{266E2DDA-205D-414C-BE8E-F7442EDC48F8}" type="pres">
      <dgm:prSet presAssocID="{B032A060-C2B1-40C7-BA82-B394F7F39333}" presName="sibTrans" presStyleLbl="sibTrans2D1" presStyleIdx="0" presStyleCnt="0"/>
      <dgm:spPr/>
    </dgm:pt>
    <dgm:pt modelId="{42606F1D-4F83-114F-AD99-427852154877}" type="pres">
      <dgm:prSet presAssocID="{FCB374B3-F60E-4534-B938-2CF0CF89655D}" presName="compNode" presStyleCnt="0"/>
      <dgm:spPr/>
    </dgm:pt>
    <dgm:pt modelId="{E4A3EF2F-92FB-C24B-B6F7-3486F33F2F5C}" type="pres">
      <dgm:prSet presAssocID="{FCB374B3-F60E-4534-B938-2CF0CF89655D}" presName="pictRect" presStyleLbl="node1" presStyleIdx="1" presStyleCnt="4" custScaleY="145216" custLinFactNeighborY="-21456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7C6421E-09E6-8E4C-9F49-2DAAB5DE9FF1}" type="pres">
      <dgm:prSet presAssocID="{FCB374B3-F60E-4534-B938-2CF0CF89655D}" presName="textRect" presStyleLbl="revTx" presStyleIdx="1" presStyleCnt="4" custLinFactNeighborX="-1112" custLinFactNeighborY="-15807">
        <dgm:presLayoutVars>
          <dgm:bulletEnabled val="1"/>
        </dgm:presLayoutVars>
      </dgm:prSet>
      <dgm:spPr/>
    </dgm:pt>
    <dgm:pt modelId="{CB723F82-9D5B-D64E-A021-53894735402B}" type="pres">
      <dgm:prSet presAssocID="{2655D932-B770-4E1E-B657-59AF5F02A0EF}" presName="sibTrans" presStyleLbl="sibTrans2D1" presStyleIdx="0" presStyleCnt="0"/>
      <dgm:spPr/>
    </dgm:pt>
    <dgm:pt modelId="{311E6B6E-D592-A34B-9978-48AE38FB47DD}" type="pres">
      <dgm:prSet presAssocID="{4E226BB5-06DA-40E3-AE1C-C6DFACD7130D}" presName="compNode" presStyleCnt="0"/>
      <dgm:spPr/>
    </dgm:pt>
    <dgm:pt modelId="{E0959A42-3331-1640-83C5-F7FF8D324112}" type="pres">
      <dgm:prSet presAssocID="{4E226BB5-06DA-40E3-AE1C-C6DFACD7130D}" presName="pictRect" presStyleLbl="node1" presStyleIdx="2" presStyleCnt="4" custScaleY="145216" custLinFactNeighborY="19640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466F5C3-7DC5-5046-93FD-30A32FC34FF7}" type="pres">
      <dgm:prSet presAssocID="{4E226BB5-06DA-40E3-AE1C-C6DFACD7130D}" presName="textRect" presStyleLbl="revTx" presStyleIdx="2" presStyleCnt="4" custLinFactNeighborX="311" custLinFactNeighborY="75750">
        <dgm:presLayoutVars>
          <dgm:bulletEnabled val="1"/>
        </dgm:presLayoutVars>
      </dgm:prSet>
      <dgm:spPr/>
    </dgm:pt>
    <dgm:pt modelId="{545D1A4A-8FCB-B646-8F78-2AEBC749BD6B}" type="pres">
      <dgm:prSet presAssocID="{2345C293-C3D2-449E-A5CC-9DB4BE66B306}" presName="sibTrans" presStyleLbl="sibTrans2D1" presStyleIdx="0" presStyleCnt="0"/>
      <dgm:spPr/>
    </dgm:pt>
    <dgm:pt modelId="{766C24FE-392D-6F4E-BC70-01707F7D48EE}" type="pres">
      <dgm:prSet presAssocID="{E4EE982E-94DE-7642-B108-9189C4934C22}" presName="compNode" presStyleCnt="0"/>
      <dgm:spPr/>
    </dgm:pt>
    <dgm:pt modelId="{682DFD2C-ABE7-9140-95CC-140782ED1CF5}" type="pres">
      <dgm:prSet presAssocID="{E4EE982E-94DE-7642-B108-9189C4934C22}" presName="pictRect" presStyleLbl="node1" presStyleIdx="3" presStyleCnt="4" custScaleY="145409" custLinFactNeighborY="19640"/>
      <dgm:spPr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</dgm:pt>
    <dgm:pt modelId="{D42E93EF-43BF-334A-939C-ABED177335D0}" type="pres">
      <dgm:prSet presAssocID="{E4EE982E-94DE-7642-B108-9189C4934C22}" presName="textRect" presStyleLbl="revTx" presStyleIdx="3" presStyleCnt="4" custLinFactNeighborX="-496" custLinFactNeighborY="75660">
        <dgm:presLayoutVars>
          <dgm:bulletEnabled val="1"/>
        </dgm:presLayoutVars>
      </dgm:prSet>
      <dgm:spPr/>
    </dgm:pt>
  </dgm:ptLst>
  <dgm:cxnLst>
    <dgm:cxn modelId="{9E4FB837-8C62-C440-A9F3-0B630934EE72}" type="presOf" srcId="{2655D932-B770-4E1E-B657-59AF5F02A0EF}" destId="{CB723F82-9D5B-D64E-A021-53894735402B}" srcOrd="0" destOrd="0" presId="urn:microsoft.com/office/officeart/2005/8/layout/pList1"/>
    <dgm:cxn modelId="{1A095B41-3DB4-E54B-82CF-6FB92C22ED97}" type="presOf" srcId="{CA395FE2-F41D-438D-8981-32F0886129F1}" destId="{ED05BD6E-FF87-4542-9FA1-435195A25A3F}" srcOrd="0" destOrd="0" presId="urn:microsoft.com/office/officeart/2005/8/layout/pList1"/>
    <dgm:cxn modelId="{BB237B42-B4BF-FF45-B35C-53AF011BFA2D}" type="presOf" srcId="{FCB374B3-F60E-4534-B938-2CF0CF89655D}" destId="{57C6421E-09E6-8E4C-9F49-2DAAB5DE9FF1}" srcOrd="0" destOrd="0" presId="urn:microsoft.com/office/officeart/2005/8/layout/pList1"/>
    <dgm:cxn modelId="{94DB6656-5C29-404E-81F1-FEB2120EFA1B}" type="presOf" srcId="{B032A060-C2B1-40C7-BA82-B394F7F39333}" destId="{266E2DDA-205D-414C-BE8E-F7442EDC48F8}" srcOrd="0" destOrd="0" presId="urn:microsoft.com/office/officeart/2005/8/layout/pList1"/>
    <dgm:cxn modelId="{8FCB5C7D-8AD5-764E-BE7D-AD511D7551C5}" type="presOf" srcId="{7A79994B-A1C1-4383-8355-F22D65429ABC}" destId="{621E2937-BA1A-7844-B52F-1D60AE65B082}" srcOrd="0" destOrd="0" presId="urn:microsoft.com/office/officeart/2005/8/layout/pList1"/>
    <dgm:cxn modelId="{AA1CC781-20C7-0F40-A70E-63F2AA7F956C}" type="presOf" srcId="{E4EE982E-94DE-7642-B108-9189C4934C22}" destId="{D42E93EF-43BF-334A-939C-ABED177335D0}" srcOrd="0" destOrd="0" presId="urn:microsoft.com/office/officeart/2005/8/layout/pList1"/>
    <dgm:cxn modelId="{E0823382-B9EC-174B-AD59-F3FA6BF84E33}" type="presOf" srcId="{4E226BB5-06DA-40E3-AE1C-C6DFACD7130D}" destId="{5466F5C3-7DC5-5046-93FD-30A32FC34FF7}" srcOrd="0" destOrd="0" presId="urn:microsoft.com/office/officeart/2005/8/layout/pList1"/>
    <dgm:cxn modelId="{489BC492-2D04-48D1-8503-662667002443}" srcId="{CA395FE2-F41D-438D-8981-32F0886129F1}" destId="{FCB374B3-F60E-4534-B938-2CF0CF89655D}" srcOrd="1" destOrd="0" parTransId="{C5A38F8C-B7A1-4A72-ABE7-BB11DDCC919D}" sibTransId="{2655D932-B770-4E1E-B657-59AF5F02A0EF}"/>
    <dgm:cxn modelId="{7C56DEA4-1158-2A4F-BB34-8AD07663430A}" srcId="{CA395FE2-F41D-438D-8981-32F0886129F1}" destId="{E4EE982E-94DE-7642-B108-9189C4934C22}" srcOrd="3" destOrd="0" parTransId="{26B0C5AF-353C-4342-B336-2789AE293E2A}" sibTransId="{2D04F21E-95D9-C943-B4EC-3CE41BF608C5}"/>
    <dgm:cxn modelId="{D9EC2CB1-C16E-7746-BE8C-20FA4F0951BC}" type="presOf" srcId="{2345C293-C3D2-449E-A5CC-9DB4BE66B306}" destId="{545D1A4A-8FCB-B646-8F78-2AEBC749BD6B}" srcOrd="0" destOrd="0" presId="urn:microsoft.com/office/officeart/2005/8/layout/pList1"/>
    <dgm:cxn modelId="{7CD506C8-474D-4A04-B6DE-6DC0F4BA880D}" srcId="{CA395FE2-F41D-438D-8981-32F0886129F1}" destId="{7A79994B-A1C1-4383-8355-F22D65429ABC}" srcOrd="0" destOrd="0" parTransId="{0F0EB5F5-D0F4-45AE-A989-AA6ADF93520F}" sibTransId="{B032A060-C2B1-40C7-BA82-B394F7F39333}"/>
    <dgm:cxn modelId="{547E34E2-F152-4B1D-ADA7-8BDF0F548113}" srcId="{CA395FE2-F41D-438D-8981-32F0886129F1}" destId="{4E226BB5-06DA-40E3-AE1C-C6DFACD7130D}" srcOrd="2" destOrd="0" parTransId="{C09164B3-1807-474D-9B04-48AE770BD99B}" sibTransId="{2345C293-C3D2-449E-A5CC-9DB4BE66B306}"/>
    <dgm:cxn modelId="{9571F7F0-14D5-9148-B9E7-6AB06A086448}" type="presParOf" srcId="{ED05BD6E-FF87-4542-9FA1-435195A25A3F}" destId="{91C7DB91-2FBB-FD4F-B022-101D902D220C}" srcOrd="0" destOrd="0" presId="urn:microsoft.com/office/officeart/2005/8/layout/pList1"/>
    <dgm:cxn modelId="{15A2F82D-0C8B-BE46-8D03-CFE903C443D6}" type="presParOf" srcId="{91C7DB91-2FBB-FD4F-B022-101D902D220C}" destId="{91210737-4B03-904E-9185-7CEB8CBB56AE}" srcOrd="0" destOrd="0" presId="urn:microsoft.com/office/officeart/2005/8/layout/pList1"/>
    <dgm:cxn modelId="{37D63034-A02A-C24D-939E-F0606668DCFC}" type="presParOf" srcId="{91C7DB91-2FBB-FD4F-B022-101D902D220C}" destId="{621E2937-BA1A-7844-B52F-1D60AE65B082}" srcOrd="1" destOrd="0" presId="urn:microsoft.com/office/officeart/2005/8/layout/pList1"/>
    <dgm:cxn modelId="{564FFE21-F0E3-AE41-9C98-5B709D9559DA}" type="presParOf" srcId="{ED05BD6E-FF87-4542-9FA1-435195A25A3F}" destId="{266E2DDA-205D-414C-BE8E-F7442EDC48F8}" srcOrd="1" destOrd="0" presId="urn:microsoft.com/office/officeart/2005/8/layout/pList1"/>
    <dgm:cxn modelId="{99FC89EB-6035-2F4D-87BF-23DFD1C3F0EC}" type="presParOf" srcId="{ED05BD6E-FF87-4542-9FA1-435195A25A3F}" destId="{42606F1D-4F83-114F-AD99-427852154877}" srcOrd="2" destOrd="0" presId="urn:microsoft.com/office/officeart/2005/8/layout/pList1"/>
    <dgm:cxn modelId="{C84A6BF6-6E34-E141-BB4F-A5C81E40A096}" type="presParOf" srcId="{42606F1D-4F83-114F-AD99-427852154877}" destId="{E4A3EF2F-92FB-C24B-B6F7-3486F33F2F5C}" srcOrd="0" destOrd="0" presId="urn:microsoft.com/office/officeart/2005/8/layout/pList1"/>
    <dgm:cxn modelId="{3F64F496-9D8F-414F-AF68-A1136A7B3533}" type="presParOf" srcId="{42606F1D-4F83-114F-AD99-427852154877}" destId="{57C6421E-09E6-8E4C-9F49-2DAAB5DE9FF1}" srcOrd="1" destOrd="0" presId="urn:microsoft.com/office/officeart/2005/8/layout/pList1"/>
    <dgm:cxn modelId="{EC6B2786-171A-5945-A711-8FA34BFC4C4F}" type="presParOf" srcId="{ED05BD6E-FF87-4542-9FA1-435195A25A3F}" destId="{CB723F82-9D5B-D64E-A021-53894735402B}" srcOrd="3" destOrd="0" presId="urn:microsoft.com/office/officeart/2005/8/layout/pList1"/>
    <dgm:cxn modelId="{82818DE5-8BE1-5040-A7C3-4CE385D7CFB3}" type="presParOf" srcId="{ED05BD6E-FF87-4542-9FA1-435195A25A3F}" destId="{311E6B6E-D592-A34B-9978-48AE38FB47DD}" srcOrd="4" destOrd="0" presId="urn:microsoft.com/office/officeart/2005/8/layout/pList1"/>
    <dgm:cxn modelId="{06E90D5F-0EEB-004E-823A-C6506F961C43}" type="presParOf" srcId="{311E6B6E-D592-A34B-9978-48AE38FB47DD}" destId="{E0959A42-3331-1640-83C5-F7FF8D324112}" srcOrd="0" destOrd="0" presId="urn:microsoft.com/office/officeart/2005/8/layout/pList1"/>
    <dgm:cxn modelId="{E1D220DE-32E6-B24F-99F8-32F74FE9F119}" type="presParOf" srcId="{311E6B6E-D592-A34B-9978-48AE38FB47DD}" destId="{5466F5C3-7DC5-5046-93FD-30A32FC34FF7}" srcOrd="1" destOrd="0" presId="urn:microsoft.com/office/officeart/2005/8/layout/pList1"/>
    <dgm:cxn modelId="{B08452DE-F1C9-5C44-B960-78C2DF1BBFE2}" type="presParOf" srcId="{ED05BD6E-FF87-4542-9FA1-435195A25A3F}" destId="{545D1A4A-8FCB-B646-8F78-2AEBC749BD6B}" srcOrd="5" destOrd="0" presId="urn:microsoft.com/office/officeart/2005/8/layout/pList1"/>
    <dgm:cxn modelId="{9E408339-C047-1645-955C-0A506DFF4022}" type="presParOf" srcId="{ED05BD6E-FF87-4542-9FA1-435195A25A3F}" destId="{766C24FE-392D-6F4E-BC70-01707F7D48EE}" srcOrd="6" destOrd="0" presId="urn:microsoft.com/office/officeart/2005/8/layout/pList1"/>
    <dgm:cxn modelId="{B90A5A8C-001D-BA4B-82BA-8FCEEECF2887}" type="presParOf" srcId="{766C24FE-392D-6F4E-BC70-01707F7D48EE}" destId="{682DFD2C-ABE7-9140-95CC-140782ED1CF5}" srcOrd="0" destOrd="0" presId="urn:microsoft.com/office/officeart/2005/8/layout/pList1"/>
    <dgm:cxn modelId="{7CEC0AD2-12DC-EF44-BC0A-24CCED8C403D}" type="presParOf" srcId="{766C24FE-392D-6F4E-BC70-01707F7D48EE}" destId="{D42E93EF-43BF-334A-939C-ABED177335D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DBD5C-4A36-492B-B34A-8EC87239102A}">
      <dsp:nvSpPr>
        <dsp:cNvPr id="0" name=""/>
        <dsp:cNvSpPr/>
      </dsp:nvSpPr>
      <dsp:spPr>
        <a:xfrm>
          <a:off x="2965" y="12417"/>
          <a:ext cx="1782979" cy="316800"/>
        </a:xfrm>
        <a:prstGeom prst="rect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Public Health / Economic</a:t>
          </a:r>
        </a:p>
      </dsp:txBody>
      <dsp:txXfrm>
        <a:off x="2965" y="12417"/>
        <a:ext cx="1782979" cy="316800"/>
      </dsp:txXfrm>
    </dsp:sp>
    <dsp:sp modelId="{464AA4E1-FDE7-4CAA-8BFC-D76B2A74E12E}">
      <dsp:nvSpPr>
        <dsp:cNvPr id="0" name=""/>
        <dsp:cNvSpPr/>
      </dsp:nvSpPr>
      <dsp:spPr>
        <a:xfrm>
          <a:off x="2965" y="329217"/>
          <a:ext cx="1782979" cy="3019500"/>
        </a:xfrm>
        <a:prstGeom prst="rect">
          <a:avLst/>
        </a:prstGeom>
        <a:noFill/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COVID-19 related </a:t>
          </a:r>
          <a:r>
            <a:rPr lang="en-US" sz="1100" b="1" kern="1200" dirty="0"/>
            <a:t>public health and economic crises will continue into 2021</a:t>
          </a:r>
          <a:r>
            <a:rPr lang="en-US" sz="1100" kern="1200" dirty="0"/>
            <a:t> and likely beyond.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Unlike 2008, the financial services industry didn’t start the fire; </a:t>
          </a:r>
          <a:r>
            <a:rPr lang="en-US" sz="1100" kern="1200"/>
            <a:t>so </a:t>
          </a:r>
          <a:r>
            <a:rPr lang="en-US" sz="1100" b="1" kern="1200"/>
            <a:t>post-crisis </a:t>
          </a:r>
          <a:r>
            <a:rPr lang="en-US" sz="1100" b="1" kern="1200" dirty="0"/>
            <a:t>policy will likely focus on pandemic preparation and health care</a:t>
          </a:r>
          <a:r>
            <a:rPr lang="en-US" sz="1100" kern="1200" dirty="0"/>
            <a:t>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No vaccine or therapeutic remedy </a:t>
          </a:r>
          <a:r>
            <a:rPr lang="en-US" sz="1100" kern="1200" dirty="0"/>
            <a:t>will be widely available for the foreseeable future.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The </a:t>
          </a:r>
          <a:r>
            <a:rPr lang="en-US" sz="1100" b="1" kern="1200" dirty="0"/>
            <a:t>Federal Reserve will continue to pump money </a:t>
          </a:r>
          <a:r>
            <a:rPr lang="en-US" sz="1100" kern="1200" dirty="0"/>
            <a:t>into the economy.</a:t>
          </a:r>
        </a:p>
      </dsp:txBody>
      <dsp:txXfrm>
        <a:off x="2965" y="329217"/>
        <a:ext cx="1782979" cy="3019500"/>
      </dsp:txXfrm>
    </dsp:sp>
    <dsp:sp modelId="{86709012-FC7C-435D-A5CA-78507C7938B0}">
      <dsp:nvSpPr>
        <dsp:cNvPr id="0" name=""/>
        <dsp:cNvSpPr/>
      </dsp:nvSpPr>
      <dsp:spPr>
        <a:xfrm>
          <a:off x="2035561" y="12417"/>
          <a:ext cx="1782979" cy="316800"/>
        </a:xfrm>
        <a:prstGeom prst="rect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Political / Governmental </a:t>
          </a:r>
        </a:p>
      </dsp:txBody>
      <dsp:txXfrm>
        <a:off x="2035561" y="12417"/>
        <a:ext cx="1782979" cy="316800"/>
      </dsp:txXfrm>
    </dsp:sp>
    <dsp:sp modelId="{B64E227D-768B-4743-B142-CCAD6166B77D}">
      <dsp:nvSpPr>
        <dsp:cNvPr id="0" name=""/>
        <dsp:cNvSpPr/>
      </dsp:nvSpPr>
      <dsp:spPr>
        <a:xfrm>
          <a:off x="2035561" y="329217"/>
          <a:ext cx="1782979" cy="3019500"/>
        </a:xfrm>
        <a:prstGeom prst="rect">
          <a:avLst/>
        </a:prstGeom>
        <a:noFill/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Elections in November</a:t>
          </a:r>
          <a:r>
            <a:rPr lang="en-US" sz="1100" kern="1200" dirty="0"/>
            <a:t>; but results may not be immediately known.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The </a:t>
          </a:r>
          <a:r>
            <a:rPr lang="en-US" sz="1100" b="1" kern="1200" dirty="0"/>
            <a:t>2024 presidential campaign </a:t>
          </a:r>
          <a:r>
            <a:rPr lang="en-US" sz="1100" kern="1200" dirty="0"/>
            <a:t>starts in January.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Congress will work on COVID-related matters as well as </a:t>
          </a:r>
          <a:r>
            <a:rPr lang="en-US" sz="1100" b="1" kern="1200" dirty="0"/>
            <a:t>regular order </a:t>
          </a:r>
          <a:r>
            <a:rPr lang="en-US" sz="1100" kern="1200" dirty="0"/>
            <a:t>issues.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With Federal, state and local budgets decimated, </a:t>
          </a:r>
          <a:r>
            <a:rPr lang="en-US" sz="1100" b="1" kern="1200" dirty="0"/>
            <a:t>credit unions will face the most significant threat to the tax status in more than a generation</a:t>
          </a:r>
          <a:r>
            <a:rPr lang="en-US" sz="1100" kern="1200" dirty="0"/>
            <a:t>. </a:t>
          </a:r>
        </a:p>
      </dsp:txBody>
      <dsp:txXfrm>
        <a:off x="2035561" y="329217"/>
        <a:ext cx="1782979" cy="3019500"/>
      </dsp:txXfrm>
    </dsp:sp>
    <dsp:sp modelId="{5EEA5910-D37B-47D6-A63D-55FE139CEDFA}">
      <dsp:nvSpPr>
        <dsp:cNvPr id="0" name=""/>
        <dsp:cNvSpPr/>
      </dsp:nvSpPr>
      <dsp:spPr>
        <a:xfrm>
          <a:off x="4068158" y="12417"/>
          <a:ext cx="1782979" cy="316800"/>
        </a:xfrm>
        <a:prstGeom prst="rect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Credit Unions </a:t>
          </a:r>
        </a:p>
      </dsp:txBody>
      <dsp:txXfrm>
        <a:off x="4068158" y="12417"/>
        <a:ext cx="1782979" cy="316800"/>
      </dsp:txXfrm>
    </dsp:sp>
    <dsp:sp modelId="{9D367610-2B24-43BC-B38D-8DAFF1A661A4}">
      <dsp:nvSpPr>
        <dsp:cNvPr id="0" name=""/>
        <dsp:cNvSpPr/>
      </dsp:nvSpPr>
      <dsp:spPr>
        <a:xfrm>
          <a:off x="4068158" y="329217"/>
          <a:ext cx="1782979" cy="3019500"/>
        </a:xfrm>
        <a:prstGeom prst="rect">
          <a:avLst/>
        </a:prstGeom>
        <a:noFill/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System financial condition will be under pressure </a:t>
          </a:r>
          <a:r>
            <a:rPr lang="en-US" sz="1100" kern="1200" dirty="0"/>
            <a:t>for foreseeable future, putting pressure on advocacy resources.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Consolidation </a:t>
          </a:r>
          <a:r>
            <a:rPr lang="en-US" sz="1100" kern="1200" dirty="0"/>
            <a:t>rates will accelerate.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Changes to consumer needs, demands, and habits will accelerate</a:t>
          </a:r>
          <a:r>
            <a:rPr lang="en-US" sz="1100" kern="1200" dirty="0"/>
            <a:t>.</a:t>
          </a:r>
        </a:p>
      </dsp:txBody>
      <dsp:txXfrm>
        <a:off x="4068158" y="329217"/>
        <a:ext cx="1782979" cy="3019500"/>
      </dsp:txXfrm>
    </dsp:sp>
    <dsp:sp modelId="{6B3C7F35-B1C0-4B19-9279-A0D7C6C1BEF3}">
      <dsp:nvSpPr>
        <dsp:cNvPr id="0" name=""/>
        <dsp:cNvSpPr/>
      </dsp:nvSpPr>
      <dsp:spPr>
        <a:xfrm>
          <a:off x="6100755" y="12417"/>
          <a:ext cx="1782979" cy="316800"/>
        </a:xfrm>
        <a:prstGeom prst="rect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Other</a:t>
          </a:r>
        </a:p>
      </dsp:txBody>
      <dsp:txXfrm>
        <a:off x="6100755" y="12417"/>
        <a:ext cx="1782979" cy="316800"/>
      </dsp:txXfrm>
    </dsp:sp>
    <dsp:sp modelId="{E8906B85-027E-4D0D-B550-567C7F180A99}">
      <dsp:nvSpPr>
        <dsp:cNvPr id="0" name=""/>
        <dsp:cNvSpPr/>
      </dsp:nvSpPr>
      <dsp:spPr>
        <a:xfrm>
          <a:off x="6100755" y="329217"/>
          <a:ext cx="1782979" cy="3019500"/>
        </a:xfrm>
        <a:prstGeom prst="rect">
          <a:avLst/>
        </a:prstGeom>
        <a:noFill/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The </a:t>
          </a:r>
          <a:r>
            <a:rPr lang="en-US" sz="1100" b="1" kern="1200" dirty="0"/>
            <a:t>Capitol campus will be inaccessible </a:t>
          </a:r>
          <a:r>
            <a:rPr lang="en-US" sz="1100" kern="1200" dirty="0"/>
            <a:t>through the end of the year, and perhaps well into next year.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Virtual hearings and proxy voting</a:t>
          </a:r>
          <a:r>
            <a:rPr lang="en-US" sz="1100" kern="1200" dirty="0"/>
            <a:t> may continue into next year.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Large gatherings </a:t>
          </a:r>
          <a:r>
            <a:rPr lang="en-US" sz="1100" kern="1200" dirty="0"/>
            <a:t>will remain complicated.</a:t>
          </a:r>
        </a:p>
      </dsp:txBody>
      <dsp:txXfrm>
        <a:off x="6100755" y="329217"/>
        <a:ext cx="1782979" cy="3019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10737-4B03-904E-9185-7CEB8CBB56AE}">
      <dsp:nvSpPr>
        <dsp:cNvPr id="0" name=""/>
        <dsp:cNvSpPr/>
      </dsp:nvSpPr>
      <dsp:spPr>
        <a:xfrm>
          <a:off x="607" y="0"/>
          <a:ext cx="897475" cy="8979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E2937-BA1A-7844-B52F-1D60AE65B082}">
      <dsp:nvSpPr>
        <dsp:cNvPr id="0" name=""/>
        <dsp:cNvSpPr/>
      </dsp:nvSpPr>
      <dsp:spPr>
        <a:xfrm>
          <a:off x="8460" y="906536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President Joe Biden</a:t>
          </a:r>
        </a:p>
      </dsp:txBody>
      <dsp:txXfrm>
        <a:off x="8460" y="906536"/>
        <a:ext cx="897475" cy="332963"/>
      </dsp:txXfrm>
    </dsp:sp>
    <dsp:sp modelId="{E4A3EF2F-92FB-C24B-B6F7-3486F33F2F5C}">
      <dsp:nvSpPr>
        <dsp:cNvPr id="0" name=""/>
        <dsp:cNvSpPr/>
      </dsp:nvSpPr>
      <dsp:spPr>
        <a:xfrm>
          <a:off x="987867" y="0"/>
          <a:ext cx="897475" cy="8979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421E-09E6-8E4C-9F49-2DAAB5DE9FF1}">
      <dsp:nvSpPr>
        <dsp:cNvPr id="0" name=""/>
        <dsp:cNvSpPr/>
      </dsp:nvSpPr>
      <dsp:spPr>
        <a:xfrm>
          <a:off x="977887" y="906536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NCUA Chairman Todd Harper</a:t>
          </a:r>
        </a:p>
      </dsp:txBody>
      <dsp:txXfrm>
        <a:off x="977887" y="906536"/>
        <a:ext cx="897475" cy="332963"/>
      </dsp:txXfrm>
    </dsp:sp>
    <dsp:sp modelId="{E0959A42-3331-1640-83C5-F7FF8D324112}">
      <dsp:nvSpPr>
        <dsp:cNvPr id="0" name=""/>
        <dsp:cNvSpPr/>
      </dsp:nvSpPr>
      <dsp:spPr>
        <a:xfrm>
          <a:off x="494237" y="1305980"/>
          <a:ext cx="897475" cy="897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6F5C3-7DC5-5046-93FD-30A32FC34FF7}">
      <dsp:nvSpPr>
        <dsp:cNvPr id="0" name=""/>
        <dsp:cNvSpPr/>
      </dsp:nvSpPr>
      <dsp:spPr>
        <a:xfrm>
          <a:off x="489857" y="2182887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CFPB Director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489857" y="2182887"/>
        <a:ext cx="897475" cy="3329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10737-4B03-904E-9185-7CEB8CBB56AE}">
      <dsp:nvSpPr>
        <dsp:cNvPr id="0" name=""/>
        <dsp:cNvSpPr/>
      </dsp:nvSpPr>
      <dsp:spPr>
        <a:xfrm>
          <a:off x="607" y="0"/>
          <a:ext cx="897475" cy="8979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E2937-BA1A-7844-B52F-1D60AE65B082}">
      <dsp:nvSpPr>
        <dsp:cNvPr id="0" name=""/>
        <dsp:cNvSpPr/>
      </dsp:nvSpPr>
      <dsp:spPr>
        <a:xfrm>
          <a:off x="8460" y="906536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President Joe Biden</a:t>
          </a:r>
        </a:p>
      </dsp:txBody>
      <dsp:txXfrm>
        <a:off x="8460" y="906536"/>
        <a:ext cx="897475" cy="332963"/>
      </dsp:txXfrm>
    </dsp:sp>
    <dsp:sp modelId="{E4A3EF2F-92FB-C24B-B6F7-3486F33F2F5C}">
      <dsp:nvSpPr>
        <dsp:cNvPr id="0" name=""/>
        <dsp:cNvSpPr/>
      </dsp:nvSpPr>
      <dsp:spPr>
        <a:xfrm>
          <a:off x="987867" y="0"/>
          <a:ext cx="897475" cy="8979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421E-09E6-8E4C-9F49-2DAAB5DE9FF1}">
      <dsp:nvSpPr>
        <dsp:cNvPr id="0" name=""/>
        <dsp:cNvSpPr/>
      </dsp:nvSpPr>
      <dsp:spPr>
        <a:xfrm>
          <a:off x="977887" y="906536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NCUA Chairman Todd Harper</a:t>
          </a:r>
        </a:p>
      </dsp:txBody>
      <dsp:txXfrm>
        <a:off x="977887" y="906536"/>
        <a:ext cx="897475" cy="332963"/>
      </dsp:txXfrm>
    </dsp:sp>
    <dsp:sp modelId="{E0959A42-3331-1640-83C5-F7FF8D324112}">
      <dsp:nvSpPr>
        <dsp:cNvPr id="0" name=""/>
        <dsp:cNvSpPr/>
      </dsp:nvSpPr>
      <dsp:spPr>
        <a:xfrm>
          <a:off x="494237" y="1305980"/>
          <a:ext cx="897475" cy="897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6F5C3-7DC5-5046-93FD-30A32FC34FF7}">
      <dsp:nvSpPr>
        <dsp:cNvPr id="0" name=""/>
        <dsp:cNvSpPr/>
      </dsp:nvSpPr>
      <dsp:spPr>
        <a:xfrm>
          <a:off x="489857" y="2182887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CFPB Director</a:t>
          </a:r>
        </a:p>
      </dsp:txBody>
      <dsp:txXfrm>
        <a:off x="489857" y="2182887"/>
        <a:ext cx="897475" cy="3329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10737-4B03-904E-9185-7CEB8CBB56AE}">
      <dsp:nvSpPr>
        <dsp:cNvPr id="0" name=""/>
        <dsp:cNvSpPr/>
      </dsp:nvSpPr>
      <dsp:spPr>
        <a:xfrm>
          <a:off x="607" y="154354"/>
          <a:ext cx="897475" cy="8979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E2937-BA1A-7844-B52F-1D60AE65B082}">
      <dsp:nvSpPr>
        <dsp:cNvPr id="0" name=""/>
        <dsp:cNvSpPr/>
      </dsp:nvSpPr>
      <dsp:spPr>
        <a:xfrm>
          <a:off x="8460" y="1068755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Speaker of the House Nancy Pelosi</a:t>
          </a:r>
        </a:p>
      </dsp:txBody>
      <dsp:txXfrm>
        <a:off x="8460" y="1068755"/>
        <a:ext cx="897475" cy="332963"/>
      </dsp:txXfrm>
    </dsp:sp>
    <dsp:sp modelId="{E4A3EF2F-92FB-C24B-B6F7-3486F33F2F5C}">
      <dsp:nvSpPr>
        <dsp:cNvPr id="0" name=""/>
        <dsp:cNvSpPr/>
      </dsp:nvSpPr>
      <dsp:spPr>
        <a:xfrm>
          <a:off x="987867" y="154354"/>
          <a:ext cx="897475" cy="8979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421E-09E6-8E4C-9F49-2DAAB5DE9FF1}">
      <dsp:nvSpPr>
        <dsp:cNvPr id="0" name=""/>
        <dsp:cNvSpPr/>
      </dsp:nvSpPr>
      <dsp:spPr>
        <a:xfrm>
          <a:off x="977887" y="992557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Senate Majority Leader Chuck Schumer</a:t>
          </a:r>
          <a:endParaRPr lang="en-US" sz="1000" b="0" kern="1200" dirty="0">
            <a:solidFill>
              <a:schemeClr val="tx1"/>
            </a:solidFill>
          </a:endParaRPr>
        </a:p>
      </dsp:txBody>
      <dsp:txXfrm>
        <a:off x="977887" y="992557"/>
        <a:ext cx="897475" cy="332963"/>
      </dsp:txXfrm>
    </dsp:sp>
    <dsp:sp modelId="{E0959A42-3331-1640-83C5-F7FF8D324112}">
      <dsp:nvSpPr>
        <dsp:cNvPr id="0" name=""/>
        <dsp:cNvSpPr/>
      </dsp:nvSpPr>
      <dsp:spPr>
        <a:xfrm>
          <a:off x="607" y="1589643"/>
          <a:ext cx="897475" cy="8979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6F5C3-7DC5-5046-93FD-30A32FC34FF7}">
      <dsp:nvSpPr>
        <dsp:cNvPr id="0" name=""/>
        <dsp:cNvSpPr/>
      </dsp:nvSpPr>
      <dsp:spPr>
        <a:xfrm>
          <a:off x="3398" y="2478576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House Financial Services Committee Chairwoman Maxine Waters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398" y="2478576"/>
        <a:ext cx="897475" cy="332963"/>
      </dsp:txXfrm>
    </dsp:sp>
    <dsp:sp modelId="{682DFD2C-ABE7-9140-95CC-140782ED1CF5}">
      <dsp:nvSpPr>
        <dsp:cNvPr id="0" name=""/>
        <dsp:cNvSpPr/>
      </dsp:nvSpPr>
      <dsp:spPr>
        <a:xfrm>
          <a:off x="987867" y="1589345"/>
          <a:ext cx="897475" cy="899151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606" t="-2021" r="-606" b="323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E93EF-43BF-334A-939C-ABED177335D0}">
      <dsp:nvSpPr>
        <dsp:cNvPr id="0" name=""/>
        <dsp:cNvSpPr/>
      </dsp:nvSpPr>
      <dsp:spPr>
        <a:xfrm>
          <a:off x="983416" y="2478575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Senate Banking Committee Chairman Sherrod Brown</a:t>
          </a:r>
          <a:endParaRPr lang="en-US" sz="1000" kern="1200" dirty="0"/>
        </a:p>
      </dsp:txBody>
      <dsp:txXfrm>
        <a:off x="983416" y="2478575"/>
        <a:ext cx="897475" cy="3329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650B1-9264-4016-BAD7-50BEA0565C45}">
      <dsp:nvSpPr>
        <dsp:cNvPr id="0" name=""/>
        <dsp:cNvSpPr/>
      </dsp:nvSpPr>
      <dsp:spPr>
        <a:xfrm>
          <a:off x="-3734467" y="-573685"/>
          <a:ext cx="4451354" cy="4451354"/>
        </a:xfrm>
        <a:prstGeom prst="blockArc">
          <a:avLst>
            <a:gd name="adj1" fmla="val 18900000"/>
            <a:gd name="adj2" fmla="val 2700000"/>
            <a:gd name="adj3" fmla="val 485"/>
          </a:avLst>
        </a:prstGeom>
        <a:solidFill>
          <a:srgbClr val="0070C0"/>
        </a:solidFill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F2F9A-7F37-4B4B-B521-0314A065410F}">
      <dsp:nvSpPr>
        <dsp:cNvPr id="0" name=""/>
        <dsp:cNvSpPr/>
      </dsp:nvSpPr>
      <dsp:spPr>
        <a:xfrm>
          <a:off x="375762" y="254010"/>
          <a:ext cx="7467754" cy="50828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5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 are as well positioned as we have ever been from an advocacy perspective, but there are more uncontrollable variables than we generally have to manage.</a:t>
          </a:r>
        </a:p>
      </dsp:txBody>
      <dsp:txXfrm>
        <a:off x="375762" y="254010"/>
        <a:ext cx="7467754" cy="508284"/>
      </dsp:txXfrm>
    </dsp:sp>
    <dsp:sp modelId="{BE95EAE6-91DD-4BFE-B8F0-09463166FDE1}">
      <dsp:nvSpPr>
        <dsp:cNvPr id="0" name=""/>
        <dsp:cNvSpPr/>
      </dsp:nvSpPr>
      <dsp:spPr>
        <a:xfrm>
          <a:off x="58084" y="190474"/>
          <a:ext cx="635356" cy="635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1C99E-204F-4FB6-BEFD-DD1342B2C06F}">
      <dsp:nvSpPr>
        <dsp:cNvPr id="0" name=""/>
        <dsp:cNvSpPr/>
      </dsp:nvSpPr>
      <dsp:spPr>
        <a:xfrm>
          <a:off x="667173" y="1016569"/>
          <a:ext cx="7176343" cy="50828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5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biggest tax fights in recent memory are on the horizon, driven by state and federal budget situations, not just banker angst.  </a:t>
          </a:r>
        </a:p>
      </dsp:txBody>
      <dsp:txXfrm>
        <a:off x="667173" y="1016569"/>
        <a:ext cx="7176343" cy="508284"/>
      </dsp:txXfrm>
    </dsp:sp>
    <dsp:sp modelId="{5F143844-31C2-4FB9-A031-B777E2C0FC44}">
      <dsp:nvSpPr>
        <dsp:cNvPr id="0" name=""/>
        <dsp:cNvSpPr/>
      </dsp:nvSpPr>
      <dsp:spPr>
        <a:xfrm>
          <a:off x="349495" y="953034"/>
          <a:ext cx="635356" cy="635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FB918-8DDF-42B1-9B19-4835D9CA97A4}">
      <dsp:nvSpPr>
        <dsp:cNvPr id="0" name=""/>
        <dsp:cNvSpPr/>
      </dsp:nvSpPr>
      <dsp:spPr>
        <a:xfrm>
          <a:off x="667173" y="1779129"/>
          <a:ext cx="7176343" cy="50828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5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Charter enhancements need to align with policy goals of those in power.</a:t>
          </a:r>
        </a:p>
      </dsp:txBody>
      <dsp:txXfrm>
        <a:off x="667173" y="1779129"/>
        <a:ext cx="7176343" cy="508284"/>
      </dsp:txXfrm>
    </dsp:sp>
    <dsp:sp modelId="{341C5C16-73BC-4D2E-93E6-B96289ED0A25}">
      <dsp:nvSpPr>
        <dsp:cNvPr id="0" name=""/>
        <dsp:cNvSpPr/>
      </dsp:nvSpPr>
      <dsp:spPr>
        <a:xfrm>
          <a:off x="349495" y="1715593"/>
          <a:ext cx="635356" cy="635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1FD4A-AC5F-4985-9854-B95DE16FDFEA}">
      <dsp:nvSpPr>
        <dsp:cNvPr id="0" name=""/>
        <dsp:cNvSpPr/>
      </dsp:nvSpPr>
      <dsp:spPr>
        <a:xfrm>
          <a:off x="375762" y="2541688"/>
          <a:ext cx="7467754" cy="50828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5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 a Biden administration, we will be on defensive against regulatory burden again.</a:t>
          </a:r>
        </a:p>
      </dsp:txBody>
      <dsp:txXfrm>
        <a:off x="375762" y="2541688"/>
        <a:ext cx="7467754" cy="508284"/>
      </dsp:txXfrm>
    </dsp:sp>
    <dsp:sp modelId="{8C7C128A-4117-432A-8D3C-4189BBC10C1E}">
      <dsp:nvSpPr>
        <dsp:cNvPr id="0" name=""/>
        <dsp:cNvSpPr/>
      </dsp:nvSpPr>
      <dsp:spPr>
        <a:xfrm>
          <a:off x="58084" y="2478153"/>
          <a:ext cx="635356" cy="635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DBD5C-4A36-492B-B34A-8EC87239102A}">
      <dsp:nvSpPr>
        <dsp:cNvPr id="0" name=""/>
        <dsp:cNvSpPr/>
      </dsp:nvSpPr>
      <dsp:spPr>
        <a:xfrm>
          <a:off x="2965" y="12417"/>
          <a:ext cx="1782979" cy="316800"/>
        </a:xfrm>
        <a:prstGeom prst="rect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Public Health / Economic</a:t>
          </a:r>
        </a:p>
      </dsp:txBody>
      <dsp:txXfrm>
        <a:off x="2965" y="12417"/>
        <a:ext cx="1782979" cy="316800"/>
      </dsp:txXfrm>
    </dsp:sp>
    <dsp:sp modelId="{464AA4E1-FDE7-4CAA-8BFC-D76B2A74E12E}">
      <dsp:nvSpPr>
        <dsp:cNvPr id="0" name=""/>
        <dsp:cNvSpPr/>
      </dsp:nvSpPr>
      <dsp:spPr>
        <a:xfrm>
          <a:off x="2965" y="329217"/>
          <a:ext cx="1782979" cy="3019500"/>
        </a:xfrm>
        <a:prstGeom prst="rect">
          <a:avLst/>
        </a:prstGeom>
        <a:noFill/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COVID-19 related </a:t>
          </a:r>
          <a:r>
            <a:rPr lang="en-US" sz="1100" b="1" kern="1200" dirty="0"/>
            <a:t>public health and economic crises will continue into 2021</a:t>
          </a:r>
          <a:r>
            <a:rPr lang="en-US" sz="1100" kern="1200" dirty="0"/>
            <a:t> and likely beyond.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Unlike 2008, the financial services industry didn’t start the fire; </a:t>
          </a:r>
          <a:r>
            <a:rPr lang="en-US" sz="1100" kern="1200"/>
            <a:t>so </a:t>
          </a:r>
          <a:r>
            <a:rPr lang="en-US" sz="1100" b="1" kern="1200"/>
            <a:t>post-crisis </a:t>
          </a:r>
          <a:r>
            <a:rPr lang="en-US" sz="1100" b="1" kern="1200" dirty="0"/>
            <a:t>policy will likely focus on pandemic preparation and health care</a:t>
          </a:r>
          <a:r>
            <a:rPr lang="en-US" sz="1100" kern="1200" dirty="0"/>
            <a:t>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No vaccine or therapeutic remedy </a:t>
          </a:r>
          <a:r>
            <a:rPr lang="en-US" sz="1100" kern="1200" dirty="0"/>
            <a:t>will be widely available for the foreseeable future.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The </a:t>
          </a:r>
          <a:r>
            <a:rPr lang="en-US" sz="1100" b="1" kern="1200" dirty="0"/>
            <a:t>Federal Reserve will continue to pump money </a:t>
          </a:r>
          <a:r>
            <a:rPr lang="en-US" sz="1100" kern="1200" dirty="0"/>
            <a:t>into the economy.</a:t>
          </a:r>
        </a:p>
      </dsp:txBody>
      <dsp:txXfrm>
        <a:off x="2965" y="329217"/>
        <a:ext cx="1782979" cy="3019500"/>
      </dsp:txXfrm>
    </dsp:sp>
    <dsp:sp modelId="{86709012-FC7C-435D-A5CA-78507C7938B0}">
      <dsp:nvSpPr>
        <dsp:cNvPr id="0" name=""/>
        <dsp:cNvSpPr/>
      </dsp:nvSpPr>
      <dsp:spPr>
        <a:xfrm>
          <a:off x="2035561" y="12417"/>
          <a:ext cx="1782979" cy="316800"/>
        </a:xfrm>
        <a:prstGeom prst="rect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Political / Governmental </a:t>
          </a:r>
        </a:p>
      </dsp:txBody>
      <dsp:txXfrm>
        <a:off x="2035561" y="12417"/>
        <a:ext cx="1782979" cy="316800"/>
      </dsp:txXfrm>
    </dsp:sp>
    <dsp:sp modelId="{B64E227D-768B-4743-B142-CCAD6166B77D}">
      <dsp:nvSpPr>
        <dsp:cNvPr id="0" name=""/>
        <dsp:cNvSpPr/>
      </dsp:nvSpPr>
      <dsp:spPr>
        <a:xfrm>
          <a:off x="2035561" y="329217"/>
          <a:ext cx="1782979" cy="3019500"/>
        </a:xfrm>
        <a:prstGeom prst="rect">
          <a:avLst/>
        </a:prstGeom>
        <a:noFill/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Elections in November</a:t>
          </a:r>
          <a:r>
            <a:rPr lang="en-US" sz="1100" kern="1200" dirty="0"/>
            <a:t>; but results may not be immediately known.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The </a:t>
          </a:r>
          <a:r>
            <a:rPr lang="en-US" sz="1100" b="1" kern="1200" dirty="0"/>
            <a:t>2024 presidential campaign </a:t>
          </a:r>
          <a:r>
            <a:rPr lang="en-US" sz="1100" kern="1200" dirty="0"/>
            <a:t>starts in January.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Congress will work on COVID-related matters as well as </a:t>
          </a:r>
          <a:r>
            <a:rPr lang="en-US" sz="1100" b="1" kern="1200" dirty="0"/>
            <a:t>regular order </a:t>
          </a:r>
          <a:r>
            <a:rPr lang="en-US" sz="1100" kern="1200" dirty="0"/>
            <a:t>issues.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With Federal, state and local budgets decimated, </a:t>
          </a:r>
          <a:r>
            <a:rPr lang="en-US" sz="1100" b="1" kern="1200" dirty="0"/>
            <a:t>credit unions will face the most significant threat to the tax status in more than a generation</a:t>
          </a:r>
          <a:r>
            <a:rPr lang="en-US" sz="1100" kern="1200" dirty="0"/>
            <a:t>. </a:t>
          </a:r>
        </a:p>
      </dsp:txBody>
      <dsp:txXfrm>
        <a:off x="2035561" y="329217"/>
        <a:ext cx="1782979" cy="3019500"/>
      </dsp:txXfrm>
    </dsp:sp>
    <dsp:sp modelId="{5EEA5910-D37B-47D6-A63D-55FE139CEDFA}">
      <dsp:nvSpPr>
        <dsp:cNvPr id="0" name=""/>
        <dsp:cNvSpPr/>
      </dsp:nvSpPr>
      <dsp:spPr>
        <a:xfrm>
          <a:off x="4068158" y="12417"/>
          <a:ext cx="1782979" cy="316800"/>
        </a:xfrm>
        <a:prstGeom prst="rect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Credit Unions </a:t>
          </a:r>
        </a:p>
      </dsp:txBody>
      <dsp:txXfrm>
        <a:off x="4068158" y="12417"/>
        <a:ext cx="1782979" cy="316800"/>
      </dsp:txXfrm>
    </dsp:sp>
    <dsp:sp modelId="{9D367610-2B24-43BC-B38D-8DAFF1A661A4}">
      <dsp:nvSpPr>
        <dsp:cNvPr id="0" name=""/>
        <dsp:cNvSpPr/>
      </dsp:nvSpPr>
      <dsp:spPr>
        <a:xfrm>
          <a:off x="4068158" y="329217"/>
          <a:ext cx="1782979" cy="3019500"/>
        </a:xfrm>
        <a:prstGeom prst="rect">
          <a:avLst/>
        </a:prstGeom>
        <a:noFill/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System financial condition will be under pressure </a:t>
          </a:r>
          <a:r>
            <a:rPr lang="en-US" sz="1100" kern="1200" dirty="0"/>
            <a:t>for foreseeable future, putting pressure on advocacy resources.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Consolidation </a:t>
          </a:r>
          <a:r>
            <a:rPr lang="en-US" sz="1100" kern="1200" dirty="0"/>
            <a:t>rates will accelerate.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Changes to consumer needs, demands, and habits will accelerate</a:t>
          </a:r>
          <a:r>
            <a:rPr lang="en-US" sz="1100" kern="1200" dirty="0"/>
            <a:t>.</a:t>
          </a:r>
        </a:p>
      </dsp:txBody>
      <dsp:txXfrm>
        <a:off x="4068158" y="329217"/>
        <a:ext cx="1782979" cy="3019500"/>
      </dsp:txXfrm>
    </dsp:sp>
    <dsp:sp modelId="{6B3C7F35-B1C0-4B19-9279-A0D7C6C1BEF3}">
      <dsp:nvSpPr>
        <dsp:cNvPr id="0" name=""/>
        <dsp:cNvSpPr/>
      </dsp:nvSpPr>
      <dsp:spPr>
        <a:xfrm>
          <a:off x="6100755" y="12417"/>
          <a:ext cx="1782979" cy="316800"/>
        </a:xfrm>
        <a:prstGeom prst="rect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Other</a:t>
          </a:r>
        </a:p>
      </dsp:txBody>
      <dsp:txXfrm>
        <a:off x="6100755" y="12417"/>
        <a:ext cx="1782979" cy="316800"/>
      </dsp:txXfrm>
    </dsp:sp>
    <dsp:sp modelId="{E8906B85-027E-4D0D-B550-567C7F180A99}">
      <dsp:nvSpPr>
        <dsp:cNvPr id="0" name=""/>
        <dsp:cNvSpPr/>
      </dsp:nvSpPr>
      <dsp:spPr>
        <a:xfrm>
          <a:off x="6100755" y="329217"/>
          <a:ext cx="1782979" cy="3019500"/>
        </a:xfrm>
        <a:prstGeom prst="rect">
          <a:avLst/>
        </a:prstGeom>
        <a:noFill/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The </a:t>
          </a:r>
          <a:r>
            <a:rPr lang="en-US" sz="1100" b="1" kern="1200" dirty="0"/>
            <a:t>Capitol campus will be inaccessible </a:t>
          </a:r>
          <a:r>
            <a:rPr lang="en-US" sz="1100" kern="1200" dirty="0"/>
            <a:t>through the end of the year, and perhaps well into next year.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Virtual hearings and proxy voting</a:t>
          </a:r>
          <a:r>
            <a:rPr lang="en-US" sz="1100" kern="1200" dirty="0"/>
            <a:t> may continue into next year.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Large gatherings </a:t>
          </a:r>
          <a:r>
            <a:rPr lang="en-US" sz="1100" kern="1200" dirty="0"/>
            <a:t>will remain complicated.</a:t>
          </a:r>
        </a:p>
      </dsp:txBody>
      <dsp:txXfrm>
        <a:off x="6100755" y="329217"/>
        <a:ext cx="1782979" cy="3019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DBD5C-4A36-492B-B34A-8EC87239102A}">
      <dsp:nvSpPr>
        <dsp:cNvPr id="0" name=""/>
        <dsp:cNvSpPr/>
      </dsp:nvSpPr>
      <dsp:spPr>
        <a:xfrm>
          <a:off x="2965" y="12417"/>
          <a:ext cx="1782979" cy="316800"/>
        </a:xfrm>
        <a:prstGeom prst="rect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Public Health / Economic</a:t>
          </a:r>
        </a:p>
      </dsp:txBody>
      <dsp:txXfrm>
        <a:off x="2965" y="12417"/>
        <a:ext cx="1782979" cy="316800"/>
      </dsp:txXfrm>
    </dsp:sp>
    <dsp:sp modelId="{464AA4E1-FDE7-4CAA-8BFC-D76B2A74E12E}">
      <dsp:nvSpPr>
        <dsp:cNvPr id="0" name=""/>
        <dsp:cNvSpPr/>
      </dsp:nvSpPr>
      <dsp:spPr>
        <a:xfrm>
          <a:off x="2965" y="329217"/>
          <a:ext cx="1782979" cy="3019500"/>
        </a:xfrm>
        <a:prstGeom prst="rect">
          <a:avLst/>
        </a:prstGeom>
        <a:noFill/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COVID-19 related </a:t>
          </a:r>
          <a:r>
            <a:rPr lang="en-US" sz="1100" b="1" kern="1200" dirty="0"/>
            <a:t>public health and economic crises will continue into 2021</a:t>
          </a:r>
          <a:r>
            <a:rPr lang="en-US" sz="1100" kern="1200" dirty="0"/>
            <a:t> and likely beyond.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Unlike 2008, the financial services industry didn’t start the fire; </a:t>
          </a:r>
          <a:r>
            <a:rPr lang="en-US" sz="1100" kern="1200"/>
            <a:t>so </a:t>
          </a:r>
          <a:r>
            <a:rPr lang="en-US" sz="1100" b="1" kern="1200"/>
            <a:t>post-crisis </a:t>
          </a:r>
          <a:r>
            <a:rPr lang="en-US" sz="1100" b="1" kern="1200" dirty="0"/>
            <a:t>policy will likely focus on pandemic preparation and health care</a:t>
          </a:r>
          <a:r>
            <a:rPr lang="en-US" sz="1100" kern="1200" dirty="0"/>
            <a:t>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No vaccine or therapeutic remedy </a:t>
          </a:r>
          <a:r>
            <a:rPr lang="en-US" sz="1100" kern="1200" dirty="0"/>
            <a:t>will be widely available for the foreseeable future.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The </a:t>
          </a:r>
          <a:r>
            <a:rPr lang="en-US" sz="1100" b="1" kern="1200" dirty="0"/>
            <a:t>Federal Reserve will continue to pump money </a:t>
          </a:r>
          <a:r>
            <a:rPr lang="en-US" sz="1100" kern="1200" dirty="0"/>
            <a:t>into the economy.</a:t>
          </a:r>
        </a:p>
      </dsp:txBody>
      <dsp:txXfrm>
        <a:off x="2965" y="329217"/>
        <a:ext cx="1782979" cy="3019500"/>
      </dsp:txXfrm>
    </dsp:sp>
    <dsp:sp modelId="{86709012-FC7C-435D-A5CA-78507C7938B0}">
      <dsp:nvSpPr>
        <dsp:cNvPr id="0" name=""/>
        <dsp:cNvSpPr/>
      </dsp:nvSpPr>
      <dsp:spPr>
        <a:xfrm>
          <a:off x="2035561" y="12417"/>
          <a:ext cx="1782979" cy="316800"/>
        </a:xfrm>
        <a:prstGeom prst="rect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Political / Governmental </a:t>
          </a:r>
        </a:p>
      </dsp:txBody>
      <dsp:txXfrm>
        <a:off x="2035561" y="12417"/>
        <a:ext cx="1782979" cy="316800"/>
      </dsp:txXfrm>
    </dsp:sp>
    <dsp:sp modelId="{B64E227D-768B-4743-B142-CCAD6166B77D}">
      <dsp:nvSpPr>
        <dsp:cNvPr id="0" name=""/>
        <dsp:cNvSpPr/>
      </dsp:nvSpPr>
      <dsp:spPr>
        <a:xfrm>
          <a:off x="2035561" y="329217"/>
          <a:ext cx="1782979" cy="3019500"/>
        </a:xfrm>
        <a:prstGeom prst="rect">
          <a:avLst/>
        </a:prstGeom>
        <a:noFill/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Elections in November</a:t>
          </a:r>
          <a:r>
            <a:rPr lang="en-US" sz="1100" kern="1200" dirty="0"/>
            <a:t>; but results may not be immediately known.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The </a:t>
          </a:r>
          <a:r>
            <a:rPr lang="en-US" sz="1100" b="1" kern="1200" dirty="0"/>
            <a:t>2024 presidential campaign </a:t>
          </a:r>
          <a:r>
            <a:rPr lang="en-US" sz="1100" kern="1200" dirty="0"/>
            <a:t>starts in January.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Congress will work on COVID-related matters as well as </a:t>
          </a:r>
          <a:r>
            <a:rPr lang="en-US" sz="1100" b="1" kern="1200" dirty="0"/>
            <a:t>regular order </a:t>
          </a:r>
          <a:r>
            <a:rPr lang="en-US" sz="1100" kern="1200" dirty="0"/>
            <a:t>issues.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With Federal, state and local budgets decimated, </a:t>
          </a:r>
          <a:r>
            <a:rPr lang="en-US" sz="1100" b="1" kern="1200" dirty="0"/>
            <a:t>credit unions will face the most significant threat to the tax status in more than a generation</a:t>
          </a:r>
          <a:r>
            <a:rPr lang="en-US" sz="1100" kern="1200" dirty="0"/>
            <a:t>. </a:t>
          </a:r>
        </a:p>
      </dsp:txBody>
      <dsp:txXfrm>
        <a:off x="2035561" y="329217"/>
        <a:ext cx="1782979" cy="3019500"/>
      </dsp:txXfrm>
    </dsp:sp>
    <dsp:sp modelId="{5EEA5910-D37B-47D6-A63D-55FE139CEDFA}">
      <dsp:nvSpPr>
        <dsp:cNvPr id="0" name=""/>
        <dsp:cNvSpPr/>
      </dsp:nvSpPr>
      <dsp:spPr>
        <a:xfrm>
          <a:off x="4068158" y="12417"/>
          <a:ext cx="1782979" cy="316800"/>
        </a:xfrm>
        <a:prstGeom prst="rect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Credit Unions </a:t>
          </a:r>
        </a:p>
      </dsp:txBody>
      <dsp:txXfrm>
        <a:off x="4068158" y="12417"/>
        <a:ext cx="1782979" cy="316800"/>
      </dsp:txXfrm>
    </dsp:sp>
    <dsp:sp modelId="{9D367610-2B24-43BC-B38D-8DAFF1A661A4}">
      <dsp:nvSpPr>
        <dsp:cNvPr id="0" name=""/>
        <dsp:cNvSpPr/>
      </dsp:nvSpPr>
      <dsp:spPr>
        <a:xfrm>
          <a:off x="4068158" y="329217"/>
          <a:ext cx="1782979" cy="3019500"/>
        </a:xfrm>
        <a:prstGeom prst="rect">
          <a:avLst/>
        </a:prstGeom>
        <a:noFill/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System financial condition will be under pressure </a:t>
          </a:r>
          <a:r>
            <a:rPr lang="en-US" sz="1100" kern="1200" dirty="0"/>
            <a:t>for foreseeable future, putting pressure on advocacy resources.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Consolidation </a:t>
          </a:r>
          <a:r>
            <a:rPr lang="en-US" sz="1100" kern="1200" dirty="0"/>
            <a:t>rates will accelerate.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Changes to consumer needs, demands, and habits will accelerate</a:t>
          </a:r>
          <a:r>
            <a:rPr lang="en-US" sz="1100" kern="1200" dirty="0"/>
            <a:t>.</a:t>
          </a:r>
        </a:p>
      </dsp:txBody>
      <dsp:txXfrm>
        <a:off x="4068158" y="329217"/>
        <a:ext cx="1782979" cy="3019500"/>
      </dsp:txXfrm>
    </dsp:sp>
    <dsp:sp modelId="{6B3C7F35-B1C0-4B19-9279-A0D7C6C1BEF3}">
      <dsp:nvSpPr>
        <dsp:cNvPr id="0" name=""/>
        <dsp:cNvSpPr/>
      </dsp:nvSpPr>
      <dsp:spPr>
        <a:xfrm>
          <a:off x="6100755" y="12417"/>
          <a:ext cx="1782979" cy="316800"/>
        </a:xfrm>
        <a:prstGeom prst="rect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Other</a:t>
          </a:r>
        </a:p>
      </dsp:txBody>
      <dsp:txXfrm>
        <a:off x="6100755" y="12417"/>
        <a:ext cx="1782979" cy="316800"/>
      </dsp:txXfrm>
    </dsp:sp>
    <dsp:sp modelId="{E8906B85-027E-4D0D-B550-567C7F180A99}">
      <dsp:nvSpPr>
        <dsp:cNvPr id="0" name=""/>
        <dsp:cNvSpPr/>
      </dsp:nvSpPr>
      <dsp:spPr>
        <a:xfrm>
          <a:off x="6100755" y="329217"/>
          <a:ext cx="1782979" cy="3019500"/>
        </a:xfrm>
        <a:prstGeom prst="rect">
          <a:avLst/>
        </a:prstGeom>
        <a:noFill/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The </a:t>
          </a:r>
          <a:r>
            <a:rPr lang="en-US" sz="1100" b="1" kern="1200" dirty="0"/>
            <a:t>Capitol campus will be inaccessible </a:t>
          </a:r>
          <a:r>
            <a:rPr lang="en-US" sz="1100" kern="1200" dirty="0"/>
            <a:t>through the end of the year, and perhaps well into next year.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Virtual hearings and proxy voting</a:t>
          </a:r>
          <a:r>
            <a:rPr lang="en-US" sz="1100" kern="1200" dirty="0"/>
            <a:t> may continue into next year.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Large gatherings </a:t>
          </a:r>
          <a:r>
            <a:rPr lang="en-US" sz="1100" kern="1200" dirty="0"/>
            <a:t>will remain complicated.</a:t>
          </a:r>
        </a:p>
      </dsp:txBody>
      <dsp:txXfrm>
        <a:off x="6100755" y="329217"/>
        <a:ext cx="1782979" cy="3019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9601-5C85-4CE2-A332-0BE4AFEDD5A2}">
      <dsp:nvSpPr>
        <dsp:cNvPr id="0" name=""/>
        <dsp:cNvSpPr/>
      </dsp:nvSpPr>
      <dsp:spPr>
        <a:xfrm>
          <a:off x="2965" y="202264"/>
          <a:ext cx="1782979" cy="687602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kern="1200" dirty="0">
              <a:latin typeface="+mj-lt"/>
            </a:rPr>
            <a:t>Scenario 1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kern="1200" dirty="0">
              <a:latin typeface="+mj-lt"/>
            </a:rPr>
            <a:t>Keep America Great </a:t>
          </a:r>
          <a:endParaRPr lang="en-US" sz="1300" kern="1200" dirty="0"/>
        </a:p>
      </dsp:txBody>
      <dsp:txXfrm>
        <a:off x="2965" y="202264"/>
        <a:ext cx="1782979" cy="687602"/>
      </dsp:txXfrm>
    </dsp:sp>
    <dsp:sp modelId="{50FC485F-F63F-4F35-AC44-1EE1625BC95B}">
      <dsp:nvSpPr>
        <dsp:cNvPr id="0" name=""/>
        <dsp:cNvSpPr/>
      </dsp:nvSpPr>
      <dsp:spPr>
        <a:xfrm>
          <a:off x="2965" y="889866"/>
          <a:ext cx="1782979" cy="1605824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President Trump wins reelection.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Democrats retain the House.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Republicans retain the Senate, but do not achieve a supermajority.</a:t>
          </a:r>
        </a:p>
      </dsp:txBody>
      <dsp:txXfrm>
        <a:off x="2965" y="889866"/>
        <a:ext cx="1782979" cy="1605824"/>
      </dsp:txXfrm>
    </dsp:sp>
    <dsp:sp modelId="{1F76B6E9-B2FD-49F7-AAE3-C82DEC8B23BA}">
      <dsp:nvSpPr>
        <dsp:cNvPr id="0" name=""/>
        <dsp:cNvSpPr/>
      </dsp:nvSpPr>
      <dsp:spPr>
        <a:xfrm>
          <a:off x="2035561" y="202264"/>
          <a:ext cx="1782979" cy="687602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300" b="1" kern="1200" dirty="0">
              <a:latin typeface="+mj-lt"/>
            </a:rPr>
            <a:t>Scenario 2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300" b="1" kern="1200" dirty="0">
              <a:latin typeface="+mj-lt"/>
            </a:rPr>
            <a:t>More Checks on Trump </a:t>
          </a:r>
          <a:endParaRPr lang="en-US" sz="1300" kern="1200" dirty="0"/>
        </a:p>
      </dsp:txBody>
      <dsp:txXfrm>
        <a:off x="2035561" y="202264"/>
        <a:ext cx="1782979" cy="687602"/>
      </dsp:txXfrm>
    </dsp:sp>
    <dsp:sp modelId="{79D9DB9A-2D87-4736-AECE-5891C3C5AEDF}">
      <dsp:nvSpPr>
        <dsp:cNvPr id="0" name=""/>
        <dsp:cNvSpPr/>
      </dsp:nvSpPr>
      <dsp:spPr>
        <a:xfrm>
          <a:off x="2035561" y="889866"/>
          <a:ext cx="1782979" cy="1605824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President Trump wins reelection.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Democrats retain the House.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Democrats win the Senate, but do not achieve a supermajority.</a:t>
          </a:r>
        </a:p>
      </dsp:txBody>
      <dsp:txXfrm>
        <a:off x="2035561" y="889866"/>
        <a:ext cx="1782979" cy="1605824"/>
      </dsp:txXfrm>
    </dsp:sp>
    <dsp:sp modelId="{D8C9E18E-B9EC-4F3D-B7A0-EDDA27D4448B}">
      <dsp:nvSpPr>
        <dsp:cNvPr id="0" name=""/>
        <dsp:cNvSpPr/>
      </dsp:nvSpPr>
      <dsp:spPr>
        <a:xfrm>
          <a:off x="4068158" y="202264"/>
          <a:ext cx="1782979" cy="687602"/>
        </a:xfrm>
        <a:prstGeom prst="rect">
          <a:avLst/>
        </a:prstGeom>
        <a:solidFill>
          <a:srgbClr val="2B508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b="1" kern="1200">
              <a:latin typeface="+mj-lt"/>
            </a:rPr>
            <a:t>Scenario 4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b="1" kern="1200">
              <a:latin typeface="+mj-lt"/>
            </a:rPr>
            <a:t>Checks on Biden</a:t>
          </a:r>
          <a:endParaRPr lang="en-US" sz="1300" kern="1200" dirty="0"/>
        </a:p>
      </dsp:txBody>
      <dsp:txXfrm>
        <a:off x="4068158" y="202264"/>
        <a:ext cx="1782979" cy="687602"/>
      </dsp:txXfrm>
    </dsp:sp>
    <dsp:sp modelId="{20CB9164-77AC-4A04-9224-866B352CE5FB}">
      <dsp:nvSpPr>
        <dsp:cNvPr id="0" name=""/>
        <dsp:cNvSpPr/>
      </dsp:nvSpPr>
      <dsp:spPr>
        <a:xfrm>
          <a:off x="4068158" y="889866"/>
          <a:ext cx="1782979" cy="1605824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Biden wins the presidency.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Democrats retain the House.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Republicans retain the Senate, but do not achieve a supermajority.</a:t>
          </a:r>
        </a:p>
      </dsp:txBody>
      <dsp:txXfrm>
        <a:off x="4068158" y="889866"/>
        <a:ext cx="1782979" cy="1605824"/>
      </dsp:txXfrm>
    </dsp:sp>
    <dsp:sp modelId="{9AB6EF3F-923E-46F2-89A9-617A052062BF}">
      <dsp:nvSpPr>
        <dsp:cNvPr id="0" name=""/>
        <dsp:cNvSpPr/>
      </dsp:nvSpPr>
      <dsp:spPr>
        <a:xfrm>
          <a:off x="6100755" y="202264"/>
          <a:ext cx="1782979" cy="687602"/>
        </a:xfrm>
        <a:prstGeom prst="rect">
          <a:avLst/>
        </a:prstGeom>
        <a:solidFill>
          <a:srgbClr val="2B508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b="1" kern="1200" dirty="0">
              <a:latin typeface="+mj-lt"/>
            </a:rPr>
            <a:t>Scenario 5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b="1" kern="1200" dirty="0">
              <a:latin typeface="+mj-lt"/>
            </a:rPr>
            <a:t>Unified Democratic Government</a:t>
          </a:r>
          <a:endParaRPr lang="en-US" sz="1300" kern="1200" dirty="0"/>
        </a:p>
      </dsp:txBody>
      <dsp:txXfrm>
        <a:off x="6100755" y="202264"/>
        <a:ext cx="1782979" cy="687602"/>
      </dsp:txXfrm>
    </dsp:sp>
    <dsp:sp modelId="{1E2ABEF1-8E69-4CE4-B877-3A02C5F2A578}">
      <dsp:nvSpPr>
        <dsp:cNvPr id="0" name=""/>
        <dsp:cNvSpPr/>
      </dsp:nvSpPr>
      <dsp:spPr>
        <a:xfrm>
          <a:off x="6100755" y="889866"/>
          <a:ext cx="1782979" cy="1605824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Biden wins the presidency.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Democrats win the Senate, but do not achieve supermajority.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Democrats win the House.</a:t>
          </a:r>
        </a:p>
      </dsp:txBody>
      <dsp:txXfrm>
        <a:off x="6100755" y="889866"/>
        <a:ext cx="1782979" cy="1605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10737-4B03-904E-9185-7CEB8CBB56AE}">
      <dsp:nvSpPr>
        <dsp:cNvPr id="0" name=""/>
        <dsp:cNvSpPr/>
      </dsp:nvSpPr>
      <dsp:spPr>
        <a:xfrm>
          <a:off x="607" y="0"/>
          <a:ext cx="897475" cy="89795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E2937-BA1A-7844-B52F-1D60AE65B082}">
      <dsp:nvSpPr>
        <dsp:cNvPr id="0" name=""/>
        <dsp:cNvSpPr/>
      </dsp:nvSpPr>
      <dsp:spPr>
        <a:xfrm>
          <a:off x="8460" y="906536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President Donald Trump</a:t>
          </a:r>
        </a:p>
      </dsp:txBody>
      <dsp:txXfrm>
        <a:off x="8460" y="906536"/>
        <a:ext cx="897475" cy="332963"/>
      </dsp:txXfrm>
    </dsp:sp>
    <dsp:sp modelId="{E4A3EF2F-92FB-C24B-B6F7-3486F33F2F5C}">
      <dsp:nvSpPr>
        <dsp:cNvPr id="0" name=""/>
        <dsp:cNvSpPr/>
      </dsp:nvSpPr>
      <dsp:spPr>
        <a:xfrm>
          <a:off x="987867" y="0"/>
          <a:ext cx="897475" cy="8979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421E-09E6-8E4C-9F49-2DAAB5DE9FF1}">
      <dsp:nvSpPr>
        <dsp:cNvPr id="0" name=""/>
        <dsp:cNvSpPr/>
      </dsp:nvSpPr>
      <dsp:spPr>
        <a:xfrm>
          <a:off x="977887" y="878374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NCUA Chairman Rodney Hood</a:t>
          </a:r>
        </a:p>
      </dsp:txBody>
      <dsp:txXfrm>
        <a:off x="977887" y="878374"/>
        <a:ext cx="897475" cy="332963"/>
      </dsp:txXfrm>
    </dsp:sp>
    <dsp:sp modelId="{E0959A42-3331-1640-83C5-F7FF8D324112}">
      <dsp:nvSpPr>
        <dsp:cNvPr id="0" name=""/>
        <dsp:cNvSpPr/>
      </dsp:nvSpPr>
      <dsp:spPr>
        <a:xfrm>
          <a:off x="494237" y="1305980"/>
          <a:ext cx="897475" cy="8979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6F5C3-7DC5-5046-93FD-30A32FC34FF7}">
      <dsp:nvSpPr>
        <dsp:cNvPr id="0" name=""/>
        <dsp:cNvSpPr/>
      </dsp:nvSpPr>
      <dsp:spPr>
        <a:xfrm>
          <a:off x="489857" y="2182887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CFPB Director Kathy </a:t>
          </a:r>
          <a:r>
            <a:rPr lang="en-US" sz="800" kern="1200" dirty="0" err="1">
              <a:solidFill>
                <a:schemeClr val="tx1"/>
              </a:solidFill>
            </a:rPr>
            <a:t>Kraninger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489857" y="2182887"/>
        <a:ext cx="897475" cy="3329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10737-4B03-904E-9185-7CEB8CBB56AE}">
      <dsp:nvSpPr>
        <dsp:cNvPr id="0" name=""/>
        <dsp:cNvSpPr/>
      </dsp:nvSpPr>
      <dsp:spPr>
        <a:xfrm>
          <a:off x="607" y="154354"/>
          <a:ext cx="897475" cy="8979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E2937-BA1A-7844-B52F-1D60AE65B082}">
      <dsp:nvSpPr>
        <dsp:cNvPr id="0" name=""/>
        <dsp:cNvSpPr/>
      </dsp:nvSpPr>
      <dsp:spPr>
        <a:xfrm>
          <a:off x="8460" y="1068755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Speaker of the House Nancy Pelosi</a:t>
          </a:r>
        </a:p>
      </dsp:txBody>
      <dsp:txXfrm>
        <a:off x="8460" y="1068755"/>
        <a:ext cx="897475" cy="332963"/>
      </dsp:txXfrm>
    </dsp:sp>
    <dsp:sp modelId="{E4A3EF2F-92FB-C24B-B6F7-3486F33F2F5C}">
      <dsp:nvSpPr>
        <dsp:cNvPr id="0" name=""/>
        <dsp:cNvSpPr/>
      </dsp:nvSpPr>
      <dsp:spPr>
        <a:xfrm>
          <a:off x="987867" y="154354"/>
          <a:ext cx="897475" cy="8979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421E-09E6-8E4C-9F49-2DAAB5DE9FF1}">
      <dsp:nvSpPr>
        <dsp:cNvPr id="0" name=""/>
        <dsp:cNvSpPr/>
      </dsp:nvSpPr>
      <dsp:spPr>
        <a:xfrm>
          <a:off x="977887" y="992557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Senate Majority Leader Mitch McConnell</a:t>
          </a:r>
          <a:endParaRPr lang="en-US" sz="1000" b="0" kern="1200" dirty="0">
            <a:solidFill>
              <a:schemeClr val="tx1"/>
            </a:solidFill>
          </a:endParaRPr>
        </a:p>
      </dsp:txBody>
      <dsp:txXfrm>
        <a:off x="977887" y="992557"/>
        <a:ext cx="897475" cy="332963"/>
      </dsp:txXfrm>
    </dsp:sp>
    <dsp:sp modelId="{E0959A42-3331-1640-83C5-F7FF8D324112}">
      <dsp:nvSpPr>
        <dsp:cNvPr id="0" name=""/>
        <dsp:cNvSpPr/>
      </dsp:nvSpPr>
      <dsp:spPr>
        <a:xfrm>
          <a:off x="607" y="1589643"/>
          <a:ext cx="897475" cy="8979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6F5C3-7DC5-5046-93FD-30A32FC34FF7}">
      <dsp:nvSpPr>
        <dsp:cNvPr id="0" name=""/>
        <dsp:cNvSpPr/>
      </dsp:nvSpPr>
      <dsp:spPr>
        <a:xfrm>
          <a:off x="3398" y="2478576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House Financial Services Committee Chairwoman Maxine Waters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398" y="2478576"/>
        <a:ext cx="897475" cy="332963"/>
      </dsp:txXfrm>
    </dsp:sp>
    <dsp:sp modelId="{682DFD2C-ABE7-9140-95CC-140782ED1CF5}">
      <dsp:nvSpPr>
        <dsp:cNvPr id="0" name=""/>
        <dsp:cNvSpPr/>
      </dsp:nvSpPr>
      <dsp:spPr>
        <a:xfrm>
          <a:off x="987867" y="1589345"/>
          <a:ext cx="897475" cy="899151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E93EF-43BF-334A-939C-ABED177335D0}">
      <dsp:nvSpPr>
        <dsp:cNvPr id="0" name=""/>
        <dsp:cNvSpPr/>
      </dsp:nvSpPr>
      <dsp:spPr>
        <a:xfrm>
          <a:off x="983416" y="2478575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Senate Banking Committee Chairman Pat Toomey</a:t>
          </a:r>
        </a:p>
      </dsp:txBody>
      <dsp:txXfrm>
        <a:off x="983416" y="2478575"/>
        <a:ext cx="897475" cy="332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10737-4B03-904E-9185-7CEB8CBB56AE}">
      <dsp:nvSpPr>
        <dsp:cNvPr id="0" name=""/>
        <dsp:cNvSpPr/>
      </dsp:nvSpPr>
      <dsp:spPr>
        <a:xfrm>
          <a:off x="607" y="0"/>
          <a:ext cx="897475" cy="89795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E2937-BA1A-7844-B52F-1D60AE65B082}">
      <dsp:nvSpPr>
        <dsp:cNvPr id="0" name=""/>
        <dsp:cNvSpPr/>
      </dsp:nvSpPr>
      <dsp:spPr>
        <a:xfrm>
          <a:off x="8460" y="906536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President Donald Trump</a:t>
          </a:r>
        </a:p>
      </dsp:txBody>
      <dsp:txXfrm>
        <a:off x="8460" y="906536"/>
        <a:ext cx="897475" cy="332963"/>
      </dsp:txXfrm>
    </dsp:sp>
    <dsp:sp modelId="{E4A3EF2F-92FB-C24B-B6F7-3486F33F2F5C}">
      <dsp:nvSpPr>
        <dsp:cNvPr id="0" name=""/>
        <dsp:cNvSpPr/>
      </dsp:nvSpPr>
      <dsp:spPr>
        <a:xfrm>
          <a:off x="987867" y="0"/>
          <a:ext cx="897475" cy="8979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421E-09E6-8E4C-9F49-2DAAB5DE9FF1}">
      <dsp:nvSpPr>
        <dsp:cNvPr id="0" name=""/>
        <dsp:cNvSpPr/>
      </dsp:nvSpPr>
      <dsp:spPr>
        <a:xfrm>
          <a:off x="977887" y="906536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NCUA Chairman Rodney Hood</a:t>
          </a:r>
        </a:p>
      </dsp:txBody>
      <dsp:txXfrm>
        <a:off x="977887" y="906536"/>
        <a:ext cx="897475" cy="332963"/>
      </dsp:txXfrm>
    </dsp:sp>
    <dsp:sp modelId="{E0959A42-3331-1640-83C5-F7FF8D324112}">
      <dsp:nvSpPr>
        <dsp:cNvPr id="0" name=""/>
        <dsp:cNvSpPr/>
      </dsp:nvSpPr>
      <dsp:spPr>
        <a:xfrm>
          <a:off x="494237" y="1305980"/>
          <a:ext cx="897475" cy="8979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6F5C3-7DC5-5046-93FD-30A32FC34FF7}">
      <dsp:nvSpPr>
        <dsp:cNvPr id="0" name=""/>
        <dsp:cNvSpPr/>
      </dsp:nvSpPr>
      <dsp:spPr>
        <a:xfrm>
          <a:off x="489857" y="2182887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CFPB Director Kathy </a:t>
          </a:r>
          <a:r>
            <a:rPr lang="en-US" sz="800" kern="1200" dirty="0" err="1">
              <a:solidFill>
                <a:schemeClr val="tx1"/>
              </a:solidFill>
            </a:rPr>
            <a:t>Kraninger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489857" y="2182887"/>
        <a:ext cx="897475" cy="3329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10737-4B03-904E-9185-7CEB8CBB56AE}">
      <dsp:nvSpPr>
        <dsp:cNvPr id="0" name=""/>
        <dsp:cNvSpPr/>
      </dsp:nvSpPr>
      <dsp:spPr>
        <a:xfrm>
          <a:off x="607" y="154354"/>
          <a:ext cx="897475" cy="8979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E2937-BA1A-7844-B52F-1D60AE65B082}">
      <dsp:nvSpPr>
        <dsp:cNvPr id="0" name=""/>
        <dsp:cNvSpPr/>
      </dsp:nvSpPr>
      <dsp:spPr>
        <a:xfrm>
          <a:off x="8460" y="1068755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Speaker of the House Nancy Pelosi</a:t>
          </a:r>
        </a:p>
      </dsp:txBody>
      <dsp:txXfrm>
        <a:off x="8460" y="1068755"/>
        <a:ext cx="897475" cy="332963"/>
      </dsp:txXfrm>
    </dsp:sp>
    <dsp:sp modelId="{E4A3EF2F-92FB-C24B-B6F7-3486F33F2F5C}">
      <dsp:nvSpPr>
        <dsp:cNvPr id="0" name=""/>
        <dsp:cNvSpPr/>
      </dsp:nvSpPr>
      <dsp:spPr>
        <a:xfrm>
          <a:off x="987867" y="154354"/>
          <a:ext cx="897475" cy="8979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421E-09E6-8E4C-9F49-2DAAB5DE9FF1}">
      <dsp:nvSpPr>
        <dsp:cNvPr id="0" name=""/>
        <dsp:cNvSpPr/>
      </dsp:nvSpPr>
      <dsp:spPr>
        <a:xfrm>
          <a:off x="977887" y="992557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Senate Majority Leader Chuck Schumer</a:t>
          </a:r>
          <a:endParaRPr lang="en-US" sz="1000" b="0" kern="1200" dirty="0">
            <a:solidFill>
              <a:schemeClr val="tx1"/>
            </a:solidFill>
          </a:endParaRPr>
        </a:p>
      </dsp:txBody>
      <dsp:txXfrm>
        <a:off x="977887" y="992557"/>
        <a:ext cx="897475" cy="332963"/>
      </dsp:txXfrm>
    </dsp:sp>
    <dsp:sp modelId="{E0959A42-3331-1640-83C5-F7FF8D324112}">
      <dsp:nvSpPr>
        <dsp:cNvPr id="0" name=""/>
        <dsp:cNvSpPr/>
      </dsp:nvSpPr>
      <dsp:spPr>
        <a:xfrm>
          <a:off x="607" y="1589643"/>
          <a:ext cx="897475" cy="8979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6F5C3-7DC5-5046-93FD-30A32FC34FF7}">
      <dsp:nvSpPr>
        <dsp:cNvPr id="0" name=""/>
        <dsp:cNvSpPr/>
      </dsp:nvSpPr>
      <dsp:spPr>
        <a:xfrm>
          <a:off x="3398" y="2478576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House Financial Services Committee Chairwoman Maxine Waters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398" y="2478576"/>
        <a:ext cx="897475" cy="332963"/>
      </dsp:txXfrm>
    </dsp:sp>
    <dsp:sp modelId="{682DFD2C-ABE7-9140-95CC-140782ED1CF5}">
      <dsp:nvSpPr>
        <dsp:cNvPr id="0" name=""/>
        <dsp:cNvSpPr/>
      </dsp:nvSpPr>
      <dsp:spPr>
        <a:xfrm>
          <a:off x="987867" y="1589345"/>
          <a:ext cx="897475" cy="899151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606" t="-2021" r="-606" b="323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E93EF-43BF-334A-939C-ABED177335D0}">
      <dsp:nvSpPr>
        <dsp:cNvPr id="0" name=""/>
        <dsp:cNvSpPr/>
      </dsp:nvSpPr>
      <dsp:spPr>
        <a:xfrm>
          <a:off x="983416" y="2478575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Senate Banking Committee Chairman Sherrod Brown</a:t>
          </a:r>
          <a:endParaRPr lang="en-US" sz="1000" kern="1200" dirty="0"/>
        </a:p>
      </dsp:txBody>
      <dsp:txXfrm>
        <a:off x="983416" y="2478575"/>
        <a:ext cx="897475" cy="3329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10737-4B03-904E-9185-7CEB8CBB56AE}">
      <dsp:nvSpPr>
        <dsp:cNvPr id="0" name=""/>
        <dsp:cNvSpPr/>
      </dsp:nvSpPr>
      <dsp:spPr>
        <a:xfrm>
          <a:off x="607" y="154354"/>
          <a:ext cx="897475" cy="8979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E2937-BA1A-7844-B52F-1D60AE65B082}">
      <dsp:nvSpPr>
        <dsp:cNvPr id="0" name=""/>
        <dsp:cNvSpPr/>
      </dsp:nvSpPr>
      <dsp:spPr>
        <a:xfrm>
          <a:off x="8460" y="1068755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Speaker of the House Nancy Pelosi</a:t>
          </a:r>
        </a:p>
      </dsp:txBody>
      <dsp:txXfrm>
        <a:off x="8460" y="1068755"/>
        <a:ext cx="897475" cy="332963"/>
      </dsp:txXfrm>
    </dsp:sp>
    <dsp:sp modelId="{E4A3EF2F-92FB-C24B-B6F7-3486F33F2F5C}">
      <dsp:nvSpPr>
        <dsp:cNvPr id="0" name=""/>
        <dsp:cNvSpPr/>
      </dsp:nvSpPr>
      <dsp:spPr>
        <a:xfrm>
          <a:off x="987867" y="154354"/>
          <a:ext cx="897475" cy="8979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421E-09E6-8E4C-9F49-2DAAB5DE9FF1}">
      <dsp:nvSpPr>
        <dsp:cNvPr id="0" name=""/>
        <dsp:cNvSpPr/>
      </dsp:nvSpPr>
      <dsp:spPr>
        <a:xfrm>
          <a:off x="977887" y="992557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Senate Majority Leader Mitch McConnell</a:t>
          </a:r>
          <a:endParaRPr lang="en-US" sz="1000" b="0" kern="1200" dirty="0">
            <a:solidFill>
              <a:schemeClr val="tx1"/>
            </a:solidFill>
          </a:endParaRPr>
        </a:p>
      </dsp:txBody>
      <dsp:txXfrm>
        <a:off x="977887" y="992557"/>
        <a:ext cx="897475" cy="332963"/>
      </dsp:txXfrm>
    </dsp:sp>
    <dsp:sp modelId="{E0959A42-3331-1640-83C5-F7FF8D324112}">
      <dsp:nvSpPr>
        <dsp:cNvPr id="0" name=""/>
        <dsp:cNvSpPr/>
      </dsp:nvSpPr>
      <dsp:spPr>
        <a:xfrm>
          <a:off x="607" y="1589643"/>
          <a:ext cx="897475" cy="8979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6F5C3-7DC5-5046-93FD-30A32FC34FF7}">
      <dsp:nvSpPr>
        <dsp:cNvPr id="0" name=""/>
        <dsp:cNvSpPr/>
      </dsp:nvSpPr>
      <dsp:spPr>
        <a:xfrm>
          <a:off x="3398" y="2478576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House Financial Services Committee Chairwoman Maxine Waters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398" y="2478576"/>
        <a:ext cx="897475" cy="332963"/>
      </dsp:txXfrm>
    </dsp:sp>
    <dsp:sp modelId="{682DFD2C-ABE7-9140-95CC-140782ED1CF5}">
      <dsp:nvSpPr>
        <dsp:cNvPr id="0" name=""/>
        <dsp:cNvSpPr/>
      </dsp:nvSpPr>
      <dsp:spPr>
        <a:xfrm>
          <a:off x="987867" y="1589345"/>
          <a:ext cx="897475" cy="899151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E93EF-43BF-334A-939C-ABED177335D0}">
      <dsp:nvSpPr>
        <dsp:cNvPr id="0" name=""/>
        <dsp:cNvSpPr/>
      </dsp:nvSpPr>
      <dsp:spPr>
        <a:xfrm>
          <a:off x="983416" y="2478575"/>
          <a:ext cx="897475" cy="33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Senate Banking Committee Chairman Pat Toomey</a:t>
          </a:r>
        </a:p>
      </dsp:txBody>
      <dsp:txXfrm>
        <a:off x="983416" y="2478575"/>
        <a:ext cx="897475" cy="332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8D04B-F7C2-4363-A12A-DE3689AAA0E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1F63E-C594-4475-BA52-99162A697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1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469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8E731-5F09-E244-AF95-54557134A6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3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12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97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47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57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12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2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739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36" indent="-180036" defTabSz="960192">
              <a:buFont typeface="Arial" panose="020B0604020202020204" pitchFamily="34" charset="0"/>
              <a:buChar char="•"/>
            </a:pPr>
            <a:r>
              <a:rPr lang="en-US" b="0" dirty="0"/>
              <a:t>For our complete economic and credit union forecast check out CUNA’s website at www.cuna.org/economics.</a:t>
            </a:r>
          </a:p>
          <a:p>
            <a:pPr marL="180036" indent="-180036" defTabSz="960192">
              <a:buFont typeface="Arial" panose="020B0604020202020204" pitchFamily="34" charset="0"/>
              <a:buChar char="•"/>
            </a:pPr>
            <a:r>
              <a:rPr lang="en-US" b="0" dirty="0"/>
              <a:t>Just highlight here that with fast savings growth and slow loan growth, do forecast a significant increases in CU liquidity:</a:t>
            </a:r>
          </a:p>
          <a:p>
            <a:pPr marL="645923" lvl="1" indent="-180036" defTabSz="960192">
              <a:buFont typeface="Arial" panose="020B0604020202020204" pitchFamily="34" charset="0"/>
              <a:buChar char="•"/>
            </a:pPr>
            <a:r>
              <a:rPr lang="en-US" b="0" dirty="0"/>
              <a:t>Loan-to-share ratio will fall to about 76% this year and 74% next year.</a:t>
            </a:r>
          </a:p>
          <a:p>
            <a:pPr marL="180036" indent="-180036" defTabSz="960192">
              <a:buFont typeface="Arial" panose="020B0604020202020204" pitchFamily="34" charset="0"/>
              <a:buChar char="•"/>
            </a:pPr>
            <a:r>
              <a:rPr lang="en-US" b="0" dirty="0"/>
              <a:t>However, lower earnings and fast asset growth mean that capital adequacy will also fall:</a:t>
            </a:r>
          </a:p>
          <a:p>
            <a:pPr marL="645923" lvl="1" indent="-180036" defTabSz="960192">
              <a:buFont typeface="Arial" panose="020B0604020202020204" pitchFamily="34" charset="0"/>
              <a:buChar char="•"/>
            </a:pPr>
            <a:r>
              <a:rPr lang="en-US" b="0" dirty="0"/>
              <a:t>To about 10.0% this year and 9.5% next year.</a:t>
            </a:r>
          </a:p>
          <a:p>
            <a:pPr marL="180036" indent="-180036" defTabSz="960192">
              <a:buFont typeface="Arial" panose="020B0604020202020204" pitchFamily="34" charset="0"/>
              <a:buChar char="•"/>
            </a:pPr>
            <a:r>
              <a:rPr lang="en-US" b="0" dirty="0"/>
              <a:t>Nonetheless, majority of credit unions still well above the 7.0% minimum threshold of NCUA.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89479">
              <a:defRPr/>
            </a:pPr>
            <a:fld id="{76E8E731-5F09-E244-AF95-54557134A69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89479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118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85800" y="1268413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/>
              <a:t>A presentation 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14455"/>
            <a:ext cx="7772400" cy="110251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2457450"/>
            <a:ext cx="3276600" cy="342900"/>
          </a:xfrm>
        </p:spPr>
        <p:txBody>
          <a:bodyPr/>
          <a:lstStyle>
            <a:lvl1pPr marL="0" indent="0" algn="r">
              <a:buFontTx/>
              <a:buNone/>
              <a:defRPr sz="13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018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85800" y="1268413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A presentation 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14492"/>
            <a:ext cx="7772400" cy="110251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2457450"/>
            <a:ext cx="3276600" cy="342900"/>
          </a:xfrm>
        </p:spPr>
        <p:txBody>
          <a:bodyPr/>
          <a:lstStyle>
            <a:lvl1pPr marL="0" indent="0" algn="r">
              <a:buFontTx/>
              <a:buNone/>
              <a:defRPr sz="13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72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3E4E-18F4-42D5-ABDF-C854F6B1D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1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4038600" cy="37338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4038600" cy="33528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0963-846C-4B52-B584-2E9F45FCD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7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1379"/>
            <a:ext cx="4040188" cy="333017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971551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451382"/>
            <a:ext cx="4041775" cy="287297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5F836-BA16-490D-B9F9-20CCC992E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9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73B44-6592-4F77-8927-F60B072FD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99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157CB-13CA-4485-AA7D-B201E6571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9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ABD2B-30FC-48F0-A09C-20E2EFDF80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9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3E4E-18F4-42D5-ABDF-C854F6B1D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0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4038600" cy="37338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4038600" cy="33528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0963-846C-4B52-B584-2E9F45FCD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2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1370"/>
            <a:ext cx="4040188" cy="333017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971551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451373"/>
            <a:ext cx="4041775" cy="287297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5F836-BA16-490D-B9F9-20CCC992E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73B44-6592-4F77-8927-F60B072FD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157CB-13CA-4485-AA7D-B201E6571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ABD2B-30FC-48F0-A09C-20E2EFDF8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9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84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155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5775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A0EFF555-DD68-4E1D-91AE-F47218B21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44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44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24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155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5775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A0EFF555-DD68-4E1D-91AE-F47218B2168D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05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na.org/mcu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jared.ross@lscu.coop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f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00150"/>
            <a:ext cx="2667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CUEA logo">
            <a:extLst>
              <a:ext uri="{FF2B5EF4-FFF2-40B4-BE49-F238E27FC236}">
                <a16:creationId xmlns:a16="http://schemas.microsoft.com/office/drawing/2014/main" id="{75D9F887-CE0F-4CEA-968A-DAC24C1E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38719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9A175B-A900-49BC-8DC2-7B9EE4874D2C}"/>
              </a:ext>
            </a:extLst>
          </p:cNvPr>
          <p:cNvSpPr/>
          <p:nvPr/>
        </p:nvSpPr>
        <p:spPr>
          <a:xfrm>
            <a:off x="2286000" y="268742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Jared M. Ross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President, League of Southeastern Credit Unions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8CAB7E0-7D8C-4E8B-BFB8-3120F5769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210050"/>
            <a:ext cx="3276600" cy="342900"/>
          </a:xfrm>
        </p:spPr>
        <p:txBody>
          <a:bodyPr/>
          <a:lstStyle/>
          <a:p>
            <a:pPr algn="l"/>
            <a:r>
              <a:rPr lang="en-US" sz="2000" b="1" dirty="0"/>
              <a:t>August 7,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4"/>
            <a:ext cx="8686800" cy="663179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2020 Presidential Election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6D3C1-461A-4174-BD7E-C55FD4654EA4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7A6BD2-1D35-47DE-A504-5BAB585BC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153515"/>
              </p:ext>
            </p:extLst>
          </p:nvPr>
        </p:nvGraphicFramePr>
        <p:xfrm>
          <a:off x="1524000" y="8699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252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4"/>
            <a:ext cx="8686800" cy="663179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2020 Presidential Election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6D3C1-461A-4174-BD7E-C55FD4654EA4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F60E1-4A0B-4DAF-B689-A42E82519F10}"/>
              </a:ext>
            </a:extLst>
          </p:cNvPr>
          <p:cNvSpPr txBox="1"/>
          <p:nvPr/>
        </p:nvSpPr>
        <p:spPr>
          <a:xfrm>
            <a:off x="381000" y="107085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what does all this Presidential polling data mean?</a:t>
            </a:r>
          </a:p>
        </p:txBody>
      </p:sp>
      <p:pic>
        <p:nvPicPr>
          <p:cNvPr id="6150" name="Picture 6" descr="shrug(p) | emojidex - custom emoji service and apps">
            <a:extLst>
              <a:ext uri="{FF2B5EF4-FFF2-40B4-BE49-F238E27FC236}">
                <a16:creationId xmlns:a16="http://schemas.microsoft.com/office/drawing/2014/main" id="{1817C408-1768-49E1-B1C5-AD125961E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48087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4"/>
            <a:ext cx="8686800" cy="663179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2020 Georgia Senate Elections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6D3C1-461A-4174-BD7E-C55FD4654EA4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7A6BD2-1D35-47DE-A504-5BAB585BC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174466"/>
              </p:ext>
            </p:extLst>
          </p:nvPr>
        </p:nvGraphicFramePr>
        <p:xfrm>
          <a:off x="3657601" y="895350"/>
          <a:ext cx="5029199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 descr="Ossoff to challenge Perdue for US Senate seat in Georgia">
            <a:extLst>
              <a:ext uri="{FF2B5EF4-FFF2-40B4-BE49-F238E27FC236}">
                <a16:creationId xmlns:a16="http://schemas.microsoft.com/office/drawing/2014/main" id="{42AC0B98-1270-4054-9EA0-453D3A4ED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57350"/>
            <a:ext cx="3097229" cy="206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0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4"/>
            <a:ext cx="8686800" cy="663179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2020 Georgia Senate Elections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6D3C1-461A-4174-BD7E-C55FD4654EA4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7A6BD2-1D35-47DE-A504-5BAB585BC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969963"/>
              </p:ext>
            </p:extLst>
          </p:nvPr>
        </p:nvGraphicFramePr>
        <p:xfrm>
          <a:off x="457200" y="1013355"/>
          <a:ext cx="4724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 descr="Georgia Senate: Collins raises another $1.3M in bid to oust Loeffler">
            <a:extLst>
              <a:ext uri="{FF2B5EF4-FFF2-40B4-BE49-F238E27FC236}">
                <a16:creationId xmlns:a16="http://schemas.microsoft.com/office/drawing/2014/main" id="{94FA4FC9-DB59-40E0-876B-B30D9910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66" y="1986676"/>
            <a:ext cx="3310334" cy="186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3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5842-9A04-43DF-A03E-55A1E1D8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2020 Georgia Congressional Elections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BBC0D-6F35-4870-8BD9-CD37ECFE3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3625"/>
            <a:ext cx="3576319" cy="335280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E307D-2FE6-4B63-A630-3554B971180F}"/>
              </a:ext>
            </a:extLst>
          </p:cNvPr>
          <p:cNvSpPr txBox="1"/>
          <p:nvPr/>
        </p:nvSpPr>
        <p:spPr>
          <a:xfrm>
            <a:off x="4419600" y="1063625"/>
            <a:ext cx="357631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Rob Woodall (GA-7) and Tom Graves (GA-14) are both retiring. Doug Collins (GA-9) is running for US Senate.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Carter, Bishop, Ferguson, Johnson, A. Scott, </a:t>
            </a:r>
            <a:r>
              <a:rPr lang="en-US" sz="1500" dirty="0" err="1"/>
              <a:t>Hice</a:t>
            </a:r>
            <a:r>
              <a:rPr lang="en-US" sz="1500" dirty="0"/>
              <a:t>,  Loudermilk, Allen, D.  Scott are all likely safe to win their seats again.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State Senator </a:t>
            </a:r>
            <a:r>
              <a:rPr lang="en-US" sz="1500" dirty="0" err="1"/>
              <a:t>Nikema</a:t>
            </a:r>
            <a:r>
              <a:rPr lang="en-US" sz="1500" dirty="0"/>
              <a:t> Williams has been selected by the State Democratic Party to replace John Lewis on the ballot. </a:t>
            </a:r>
            <a:r>
              <a:rPr lang="en-US" sz="1500" u="sng" dirty="0"/>
              <a:t>She will win.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The other 4 seats will be interesting to watch.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5847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5842-9A04-43DF-A03E-55A1E1D8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2020 Georgia Congressional Elections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E307D-2FE6-4B63-A630-3554B971180F}"/>
              </a:ext>
            </a:extLst>
          </p:cNvPr>
          <p:cNvSpPr txBox="1"/>
          <p:nvPr/>
        </p:nvSpPr>
        <p:spPr>
          <a:xfrm>
            <a:off x="533400" y="1063625"/>
            <a:ext cx="74625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 Congressional District 6</a:t>
            </a:r>
          </a:p>
          <a:p>
            <a:endParaRPr lang="en-US" sz="1500" b="1" dirty="0"/>
          </a:p>
          <a:p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5DFA6-68AC-4A87-8396-614512A0EF35}"/>
              </a:ext>
            </a:extLst>
          </p:cNvPr>
          <p:cNvSpPr txBox="1"/>
          <p:nvPr/>
        </p:nvSpPr>
        <p:spPr>
          <a:xfrm>
            <a:off x="1600200" y="3486150"/>
            <a:ext cx="178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Lucy </a:t>
            </a:r>
            <a:r>
              <a:rPr lang="en-US" sz="1200" b="1" dirty="0" err="1"/>
              <a:t>McBath</a:t>
            </a:r>
            <a:r>
              <a:rPr lang="en-US" sz="1200" b="1" dirty="0"/>
              <a:t> </a:t>
            </a:r>
          </a:p>
          <a:p>
            <a:pPr algn="ctr"/>
            <a:r>
              <a:rPr lang="en-US" sz="1200" dirty="0"/>
              <a:t>Democratic Incumbent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68BB7-3853-46F0-89B5-261FB8269AA5}"/>
              </a:ext>
            </a:extLst>
          </p:cNvPr>
          <p:cNvSpPr txBox="1"/>
          <p:nvPr/>
        </p:nvSpPr>
        <p:spPr>
          <a:xfrm>
            <a:off x="5029200" y="3486150"/>
            <a:ext cx="178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Karen Handel</a:t>
            </a:r>
          </a:p>
          <a:p>
            <a:pPr algn="ctr"/>
            <a:r>
              <a:rPr lang="en-US" sz="1200" dirty="0"/>
              <a:t>Republican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9D66F-D27F-410B-B558-A4493878A35C}"/>
              </a:ext>
            </a:extLst>
          </p:cNvPr>
          <p:cNvSpPr txBox="1"/>
          <p:nvPr/>
        </p:nvSpPr>
        <p:spPr>
          <a:xfrm>
            <a:off x="533400" y="4095750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Rated a </a:t>
            </a:r>
            <a:r>
              <a:rPr lang="en-US" sz="1400" b="1" dirty="0"/>
              <a:t>“Toss Up” </a:t>
            </a:r>
            <a:r>
              <a:rPr lang="en-US" sz="1400" dirty="0"/>
              <a:t>by all pundits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Trump won by 1.5 in 2016; Romney by 23 in 2012; McCain by 19 in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McBath</a:t>
            </a:r>
            <a:r>
              <a:rPr lang="en-US" sz="1400" dirty="0"/>
              <a:t> beat Handel by 1 in 2018</a:t>
            </a:r>
          </a:p>
        </p:txBody>
      </p:sp>
      <p:pic>
        <p:nvPicPr>
          <p:cNvPr id="2072" name="Picture 24" descr="Lucy McBath - Wikipedia">
            <a:extLst>
              <a:ext uri="{FF2B5EF4-FFF2-40B4-BE49-F238E27FC236}">
                <a16:creationId xmlns:a16="http://schemas.microsoft.com/office/drawing/2014/main" id="{0AB80BEF-5EEB-49F5-B359-BDF67BDCE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r="5364"/>
          <a:stretch/>
        </p:blipFill>
        <p:spPr bwMode="auto">
          <a:xfrm>
            <a:off x="1883248" y="1511552"/>
            <a:ext cx="1216984" cy="18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Karen Handel - Wikipedia">
            <a:extLst>
              <a:ext uri="{FF2B5EF4-FFF2-40B4-BE49-F238E27FC236}">
                <a16:creationId xmlns:a16="http://schemas.microsoft.com/office/drawing/2014/main" id="{7381FE6F-EBC6-47F5-88BB-1C91DB99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48" y="1512678"/>
            <a:ext cx="12169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65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5842-9A04-43DF-A03E-55A1E1D8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2020 Georgia Congressional Elections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E307D-2FE6-4B63-A630-3554B971180F}"/>
              </a:ext>
            </a:extLst>
          </p:cNvPr>
          <p:cNvSpPr txBox="1"/>
          <p:nvPr/>
        </p:nvSpPr>
        <p:spPr>
          <a:xfrm>
            <a:off x="533400" y="1063625"/>
            <a:ext cx="74625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 Congressional District 7</a:t>
            </a:r>
          </a:p>
          <a:p>
            <a:endParaRPr lang="en-US" sz="1500" b="1" dirty="0"/>
          </a:p>
          <a:p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2064" name="Picture 16" descr="Dr. Rich McCormick for Congress (@RichforGA) | Twitter">
            <a:extLst>
              <a:ext uri="{FF2B5EF4-FFF2-40B4-BE49-F238E27FC236}">
                <a16:creationId xmlns:a16="http://schemas.microsoft.com/office/drawing/2014/main" id="{9D77775E-E303-4E8B-A376-5E7AF26AE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"/>
          <a:stretch/>
        </p:blipFill>
        <p:spPr bwMode="auto">
          <a:xfrm>
            <a:off x="1600200" y="1581150"/>
            <a:ext cx="178308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andidate Information Action Team - Democrats Abroad">
            <a:extLst>
              <a:ext uri="{FF2B5EF4-FFF2-40B4-BE49-F238E27FC236}">
                <a16:creationId xmlns:a16="http://schemas.microsoft.com/office/drawing/2014/main" id="{A0C64935-8F61-455B-BFD5-60C25D059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/>
          <a:stretch/>
        </p:blipFill>
        <p:spPr bwMode="auto">
          <a:xfrm>
            <a:off x="5029200" y="1581150"/>
            <a:ext cx="17811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5DFA6-68AC-4A87-8396-614512A0EF35}"/>
              </a:ext>
            </a:extLst>
          </p:cNvPr>
          <p:cNvSpPr txBox="1"/>
          <p:nvPr/>
        </p:nvSpPr>
        <p:spPr>
          <a:xfrm>
            <a:off x="1600200" y="3486150"/>
            <a:ext cx="178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Rich McCormick, MD</a:t>
            </a:r>
          </a:p>
          <a:p>
            <a:pPr algn="ctr"/>
            <a:r>
              <a:rPr lang="en-US" sz="1200" dirty="0"/>
              <a:t>Republican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68BB7-3853-46F0-89B5-261FB8269AA5}"/>
              </a:ext>
            </a:extLst>
          </p:cNvPr>
          <p:cNvSpPr txBox="1"/>
          <p:nvPr/>
        </p:nvSpPr>
        <p:spPr>
          <a:xfrm>
            <a:off x="5029200" y="3486150"/>
            <a:ext cx="178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Carolyn </a:t>
            </a:r>
            <a:r>
              <a:rPr lang="en-US" sz="1200" b="1" dirty="0" err="1"/>
              <a:t>Bourdeaux</a:t>
            </a:r>
            <a:endParaRPr lang="en-US" sz="1200" b="1" dirty="0"/>
          </a:p>
          <a:p>
            <a:pPr algn="ctr"/>
            <a:r>
              <a:rPr lang="en-US" sz="1200" dirty="0"/>
              <a:t>Democrat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9D66F-D27F-410B-B558-A4493878A35C}"/>
              </a:ext>
            </a:extLst>
          </p:cNvPr>
          <p:cNvSpPr txBox="1"/>
          <p:nvPr/>
        </p:nvSpPr>
        <p:spPr>
          <a:xfrm>
            <a:off x="533400" y="409575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Rated a </a:t>
            </a:r>
            <a:r>
              <a:rPr lang="en-US" sz="1400" b="1" dirty="0"/>
              <a:t>“Toss Up” </a:t>
            </a:r>
            <a:r>
              <a:rPr lang="en-US" sz="1400" dirty="0"/>
              <a:t>by all pundits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Trump won by 6 in 2016; Romney by 22 in 2012; McCain by 21 in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Woodall beat </a:t>
            </a:r>
            <a:r>
              <a:rPr lang="en-US" sz="1400" dirty="0" err="1"/>
              <a:t>Bourdeaux</a:t>
            </a:r>
            <a:r>
              <a:rPr lang="en-US" sz="1400" dirty="0"/>
              <a:t> by 0.2 in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Democrats expect to flip this seat, but it is a true “Toss Up”</a:t>
            </a:r>
          </a:p>
        </p:txBody>
      </p:sp>
    </p:spTree>
    <p:extLst>
      <p:ext uri="{BB962C8B-B14F-4D97-AF65-F5344CB8AC3E}">
        <p14:creationId xmlns:p14="http://schemas.microsoft.com/office/powerpoint/2010/main" val="23596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5842-9A04-43DF-A03E-55A1E1D8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2020 Georgia Congressional Elections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E307D-2FE6-4B63-A630-3554B971180F}"/>
              </a:ext>
            </a:extLst>
          </p:cNvPr>
          <p:cNvSpPr txBox="1"/>
          <p:nvPr/>
        </p:nvSpPr>
        <p:spPr>
          <a:xfrm>
            <a:off x="533400" y="1063625"/>
            <a:ext cx="74625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 Congressional District 9 – GOP Runoff on 8/11</a:t>
            </a:r>
          </a:p>
          <a:p>
            <a:endParaRPr lang="en-US" sz="1500" b="1" dirty="0"/>
          </a:p>
          <a:p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5DFA6-68AC-4A87-8396-614512A0EF35}"/>
              </a:ext>
            </a:extLst>
          </p:cNvPr>
          <p:cNvSpPr txBox="1"/>
          <p:nvPr/>
        </p:nvSpPr>
        <p:spPr>
          <a:xfrm>
            <a:off x="1600200" y="3486150"/>
            <a:ext cx="178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Rep. Matt </a:t>
            </a:r>
            <a:r>
              <a:rPr lang="en-US" sz="1200" b="1" dirty="0" err="1"/>
              <a:t>Gurtler</a:t>
            </a:r>
            <a:endParaRPr lang="en-US" sz="1200" b="1" dirty="0"/>
          </a:p>
          <a:p>
            <a:pPr algn="ctr"/>
            <a:r>
              <a:rPr lang="en-US" sz="1200" dirty="0"/>
              <a:t>State Representative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68BB7-3853-46F0-89B5-261FB8269AA5}"/>
              </a:ext>
            </a:extLst>
          </p:cNvPr>
          <p:cNvSpPr txBox="1"/>
          <p:nvPr/>
        </p:nvSpPr>
        <p:spPr>
          <a:xfrm>
            <a:off x="5029200" y="3486150"/>
            <a:ext cx="178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Andrew Clyde</a:t>
            </a:r>
          </a:p>
          <a:p>
            <a:pPr algn="ctr"/>
            <a:r>
              <a:rPr lang="en-US" sz="1200" dirty="0"/>
              <a:t>Gun Store Owner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9D66F-D27F-410B-B558-A4493878A35C}"/>
              </a:ext>
            </a:extLst>
          </p:cNvPr>
          <p:cNvSpPr txBox="1"/>
          <p:nvPr/>
        </p:nvSpPr>
        <p:spPr>
          <a:xfrm>
            <a:off x="533400" y="409575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Rated a </a:t>
            </a:r>
            <a:r>
              <a:rPr lang="en-US" sz="1400" b="1" dirty="0"/>
              <a:t>“Solid Republican” </a:t>
            </a:r>
            <a:r>
              <a:rPr lang="en-US" sz="1400" dirty="0"/>
              <a:t>seat by all pundits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Gurtler</a:t>
            </a:r>
            <a:r>
              <a:rPr lang="en-US" sz="1400" dirty="0"/>
              <a:t> received 21% to  Clyde’s 19% in the 9-person primary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Winner will face Democratic run-off winner (Brooke Siskin or Devin </a:t>
            </a:r>
            <a:r>
              <a:rPr lang="en-US" sz="1400" dirty="0" err="1"/>
              <a:t>Pandy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Winner of this primary will succeed Doug Collins, barring a major surprise</a:t>
            </a:r>
          </a:p>
        </p:txBody>
      </p:sp>
      <p:pic>
        <p:nvPicPr>
          <p:cNvPr id="3088" name="Picture 16" descr="Matt Gurtler announces run for 9th District seat in U.S. House ...">
            <a:extLst>
              <a:ext uri="{FF2B5EF4-FFF2-40B4-BE49-F238E27FC236}">
                <a16:creationId xmlns:a16="http://schemas.microsoft.com/office/drawing/2014/main" id="{E2350B0E-9E6F-4803-84BA-D11D52FB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35" y="1438632"/>
            <a:ext cx="1550609" cy="197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thens business owner Andrew Clyde to run for 9th District in U.S. ...">
            <a:extLst>
              <a:ext uri="{FF2B5EF4-FFF2-40B4-BE49-F238E27FC236}">
                <a16:creationId xmlns:a16="http://schemas.microsoft.com/office/drawing/2014/main" id="{BA13DB3C-405E-4D83-8616-69463869D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4907"/>
          <a:stretch/>
        </p:blipFill>
        <p:spPr bwMode="auto">
          <a:xfrm>
            <a:off x="5101653" y="1434905"/>
            <a:ext cx="1550609" cy="19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4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5842-9A04-43DF-A03E-55A1E1D8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2020 Georgia Congressional Elections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E307D-2FE6-4B63-A630-3554B971180F}"/>
              </a:ext>
            </a:extLst>
          </p:cNvPr>
          <p:cNvSpPr txBox="1"/>
          <p:nvPr/>
        </p:nvSpPr>
        <p:spPr>
          <a:xfrm>
            <a:off x="533400" y="1063625"/>
            <a:ext cx="74625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 Congressional District 14 – GOP Runoff on 8/11</a:t>
            </a:r>
          </a:p>
          <a:p>
            <a:endParaRPr lang="en-US" sz="1500" b="1" dirty="0"/>
          </a:p>
          <a:p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5DFA6-68AC-4A87-8396-614512A0EF35}"/>
              </a:ext>
            </a:extLst>
          </p:cNvPr>
          <p:cNvSpPr txBox="1"/>
          <p:nvPr/>
        </p:nvSpPr>
        <p:spPr>
          <a:xfrm>
            <a:off x="1600200" y="348615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Marjorie Taylor Greene</a:t>
            </a:r>
          </a:p>
          <a:p>
            <a:pPr algn="ctr"/>
            <a:r>
              <a:rPr lang="en-US" sz="1200" dirty="0"/>
              <a:t>Business Owner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68BB7-3853-46F0-89B5-261FB8269AA5}"/>
              </a:ext>
            </a:extLst>
          </p:cNvPr>
          <p:cNvSpPr txBox="1"/>
          <p:nvPr/>
        </p:nvSpPr>
        <p:spPr>
          <a:xfrm>
            <a:off x="5029200" y="3486150"/>
            <a:ext cx="178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John Cowan, MD</a:t>
            </a:r>
          </a:p>
          <a:p>
            <a:pPr algn="ctr"/>
            <a:r>
              <a:rPr lang="en-US" sz="1200" dirty="0"/>
              <a:t>Neurosurgeon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9D66F-D27F-410B-B558-A4493878A35C}"/>
              </a:ext>
            </a:extLst>
          </p:cNvPr>
          <p:cNvSpPr txBox="1"/>
          <p:nvPr/>
        </p:nvSpPr>
        <p:spPr>
          <a:xfrm>
            <a:off x="533400" y="409575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Rated a </a:t>
            </a:r>
            <a:r>
              <a:rPr lang="en-US" sz="1400" b="1" dirty="0"/>
              <a:t>“Solid Republican” </a:t>
            </a:r>
            <a:r>
              <a:rPr lang="en-US" sz="1400" dirty="0"/>
              <a:t>seat by all pundits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Greene received 40% of the vote to Cowan’s 21%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Since then, Greene has been the subject of a lot of controversy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winner will face Democrat Kevin Van </a:t>
            </a:r>
            <a:r>
              <a:rPr lang="en-US" sz="1400" dirty="0" err="1"/>
              <a:t>Ausdal</a:t>
            </a:r>
            <a:endParaRPr lang="en-US" sz="1400" dirty="0"/>
          </a:p>
        </p:txBody>
      </p:sp>
      <p:pic>
        <p:nvPicPr>
          <p:cNvPr id="5138" name="Picture 18" descr="Image of Marjorie Taylor Greene">
            <a:extLst>
              <a:ext uri="{FF2B5EF4-FFF2-40B4-BE49-F238E27FC236}">
                <a16:creationId xmlns:a16="http://schemas.microsoft.com/office/drawing/2014/main" id="{95BE4D55-D877-4A6A-9F9E-C0387D4CC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/>
        </p:blipFill>
        <p:spPr bwMode="auto">
          <a:xfrm>
            <a:off x="1828800" y="1434906"/>
            <a:ext cx="1421941" cy="19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Image of John Cowan">
            <a:extLst>
              <a:ext uri="{FF2B5EF4-FFF2-40B4-BE49-F238E27FC236}">
                <a16:creationId xmlns:a16="http://schemas.microsoft.com/office/drawing/2014/main" id="{568244E1-F35C-48A1-B951-E355F22B0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"/>
          <a:stretch/>
        </p:blipFill>
        <p:spPr bwMode="auto">
          <a:xfrm>
            <a:off x="5242855" y="1434906"/>
            <a:ext cx="1386545" cy="19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14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4D38F4-2792-4986-BBD2-7F3B729A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6466"/>
            <a:ext cx="8229600" cy="857250"/>
          </a:xfrm>
        </p:spPr>
        <p:txBody>
          <a:bodyPr/>
          <a:lstStyle/>
          <a:p>
            <a:r>
              <a:rPr lang="en-US" dirty="0"/>
              <a:t>Dynamics and assumptions independent of electoral outcome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493CB9-D769-4A22-8BC2-F93BC05AF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02552"/>
              </p:ext>
            </p:extLst>
          </p:nvPr>
        </p:nvGraphicFramePr>
        <p:xfrm>
          <a:off x="685800" y="1268016"/>
          <a:ext cx="7886700" cy="336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BA66E82-920D-42DB-A7AB-09C7F75E9407}"/>
              </a:ext>
            </a:extLst>
          </p:cNvPr>
          <p:cNvSpPr/>
          <p:nvPr/>
        </p:nvSpPr>
        <p:spPr>
          <a:xfrm>
            <a:off x="571500" y="1153716"/>
            <a:ext cx="2057400" cy="3551634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President, LSCU</a:t>
            </a:r>
          </a:p>
          <a:p>
            <a:r>
              <a:rPr lang="en-US" dirty="0"/>
              <a:t>LSCU: 9 years</a:t>
            </a:r>
          </a:p>
          <a:p>
            <a:r>
              <a:rPr lang="en-US" dirty="0"/>
              <a:t>Prior to: American Cancer Society</a:t>
            </a:r>
          </a:p>
          <a:p>
            <a:r>
              <a:rPr lang="en-US" dirty="0"/>
              <a:t>Amazing family</a:t>
            </a:r>
          </a:p>
          <a:p>
            <a:r>
              <a:rPr lang="en-US" dirty="0"/>
              <a:t>2-Time FSU Graduate</a:t>
            </a:r>
          </a:p>
          <a:p>
            <a:pPr lvl="1"/>
            <a:r>
              <a:rPr lang="en-US" dirty="0"/>
              <a:t>Bachelor of Arts ‘99</a:t>
            </a:r>
          </a:p>
          <a:p>
            <a:pPr lvl="1"/>
            <a:r>
              <a:rPr lang="en-US" dirty="0"/>
              <a:t>Juris Doctor ‘06</a:t>
            </a:r>
          </a:p>
          <a:p>
            <a:r>
              <a:rPr lang="en-US" dirty="0"/>
              <a:t>HUGE Sports Fan</a:t>
            </a:r>
          </a:p>
          <a:p>
            <a:r>
              <a:rPr lang="en-US" dirty="0"/>
              <a:t>Did I mention FSU?</a:t>
            </a:r>
          </a:p>
          <a:p>
            <a:endParaRPr lang="en-US" dirty="0"/>
          </a:p>
        </p:txBody>
      </p:sp>
      <p:pic>
        <p:nvPicPr>
          <p:cNvPr id="1026" name="Picture 2" descr="Image result for FSU">
            <a:extLst>
              <a:ext uri="{FF2B5EF4-FFF2-40B4-BE49-F238E27FC236}">
                <a16:creationId xmlns:a16="http://schemas.microsoft.com/office/drawing/2014/main" id="{A52067F4-1F8B-427C-B963-F93B4FC59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16" y="268320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scu values">
            <a:extLst>
              <a:ext uri="{FF2B5EF4-FFF2-40B4-BE49-F238E27FC236}">
                <a16:creationId xmlns:a16="http://schemas.microsoft.com/office/drawing/2014/main" id="{96E70B03-860D-46CD-9771-77414430C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34" y="196068"/>
            <a:ext cx="1765365" cy="18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90A1C88-0AE0-4847-AB8D-7A7C389864C7" descr="290A1C88-0AE0-4847-AB8D-7A7C389864C7">
            <a:extLst>
              <a:ext uri="{FF2B5EF4-FFF2-40B4-BE49-F238E27FC236}">
                <a16:creationId xmlns:a16="http://schemas.microsoft.com/office/drawing/2014/main" id="{08A22C85-357F-490E-B741-63B550EB2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9772" y="479096"/>
            <a:ext cx="2264228" cy="16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seminoles">
            <a:extLst>
              <a:ext uri="{FF2B5EF4-FFF2-40B4-BE49-F238E27FC236}">
                <a16:creationId xmlns:a16="http://schemas.microsoft.com/office/drawing/2014/main" id="{6642DFAD-FD59-4394-BDB8-3E6C2C523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83206"/>
            <a:ext cx="1311952" cy="13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3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4D38F4-2792-4986-BBD2-7F3B729A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4794"/>
            <a:ext cx="8229600" cy="857250"/>
          </a:xfrm>
        </p:spPr>
        <p:txBody>
          <a:bodyPr/>
          <a:lstStyle/>
          <a:p>
            <a:r>
              <a:rPr lang="en-US" dirty="0"/>
              <a:t>Dynamics and assumptions independent of electoral outcome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493CB9-D769-4A22-8BC2-F93BC05AF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83046"/>
              </p:ext>
            </p:extLst>
          </p:nvPr>
        </p:nvGraphicFramePr>
        <p:xfrm>
          <a:off x="685800" y="1268016"/>
          <a:ext cx="7886700" cy="336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00BBD1B-A31C-4CD3-8F94-40A034345814}"/>
              </a:ext>
            </a:extLst>
          </p:cNvPr>
          <p:cNvSpPr/>
          <p:nvPr/>
        </p:nvSpPr>
        <p:spPr>
          <a:xfrm>
            <a:off x="2590799" y="1200150"/>
            <a:ext cx="2053167" cy="3505199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88B9C-888F-4D7C-8D23-3CDD76B9C89F}"/>
              </a:ext>
            </a:extLst>
          </p:cNvPr>
          <p:cNvSpPr/>
          <p:nvPr/>
        </p:nvSpPr>
        <p:spPr>
          <a:xfrm>
            <a:off x="4643967" y="1200149"/>
            <a:ext cx="2053167" cy="3505199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C7A409-B45D-41C4-A384-5EDB1519B1D5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143000"/>
          <a:ext cx="8058149" cy="3787140"/>
        </p:xfrm>
        <a:graphic>
          <a:graphicData uri="http://schemas.openxmlformats.org/drawingml/2006/table">
            <a:tbl>
              <a:tblPr/>
              <a:tblGrid>
                <a:gridCol w="2449246">
                  <a:extLst>
                    <a:ext uri="{9D8B030D-6E8A-4147-A177-3AD203B41FA5}">
                      <a16:colId xmlns:a16="http://schemas.microsoft.com/office/drawing/2014/main" val="3100579145"/>
                    </a:ext>
                  </a:extLst>
                </a:gridCol>
                <a:gridCol w="546918">
                  <a:extLst>
                    <a:ext uri="{9D8B030D-6E8A-4147-A177-3AD203B41FA5}">
                      <a16:colId xmlns:a16="http://schemas.microsoft.com/office/drawing/2014/main" val="2923945328"/>
                    </a:ext>
                  </a:extLst>
                </a:gridCol>
                <a:gridCol w="142676">
                  <a:extLst>
                    <a:ext uri="{9D8B030D-6E8A-4147-A177-3AD203B41FA5}">
                      <a16:colId xmlns:a16="http://schemas.microsoft.com/office/drawing/2014/main" val="1278237419"/>
                    </a:ext>
                  </a:extLst>
                </a:gridCol>
                <a:gridCol w="546918">
                  <a:extLst>
                    <a:ext uri="{9D8B030D-6E8A-4147-A177-3AD203B41FA5}">
                      <a16:colId xmlns:a16="http://schemas.microsoft.com/office/drawing/2014/main" val="391194860"/>
                    </a:ext>
                  </a:extLst>
                </a:gridCol>
                <a:gridCol w="142676">
                  <a:extLst>
                    <a:ext uri="{9D8B030D-6E8A-4147-A177-3AD203B41FA5}">
                      <a16:colId xmlns:a16="http://schemas.microsoft.com/office/drawing/2014/main" val="2652794343"/>
                    </a:ext>
                  </a:extLst>
                </a:gridCol>
                <a:gridCol w="668789">
                  <a:extLst>
                    <a:ext uri="{9D8B030D-6E8A-4147-A177-3AD203B41FA5}">
                      <a16:colId xmlns:a16="http://schemas.microsoft.com/office/drawing/2014/main" val="1257320207"/>
                    </a:ext>
                  </a:extLst>
                </a:gridCol>
                <a:gridCol w="142676">
                  <a:extLst>
                    <a:ext uri="{9D8B030D-6E8A-4147-A177-3AD203B41FA5}">
                      <a16:colId xmlns:a16="http://schemas.microsoft.com/office/drawing/2014/main" val="3126018190"/>
                    </a:ext>
                  </a:extLst>
                </a:gridCol>
                <a:gridCol w="546918">
                  <a:extLst>
                    <a:ext uri="{9D8B030D-6E8A-4147-A177-3AD203B41FA5}">
                      <a16:colId xmlns:a16="http://schemas.microsoft.com/office/drawing/2014/main" val="1971821289"/>
                    </a:ext>
                  </a:extLst>
                </a:gridCol>
                <a:gridCol w="142676">
                  <a:extLst>
                    <a:ext uri="{9D8B030D-6E8A-4147-A177-3AD203B41FA5}">
                      <a16:colId xmlns:a16="http://schemas.microsoft.com/office/drawing/2014/main" val="1053175261"/>
                    </a:ext>
                  </a:extLst>
                </a:gridCol>
                <a:gridCol w="561782">
                  <a:extLst>
                    <a:ext uri="{9D8B030D-6E8A-4147-A177-3AD203B41FA5}">
                      <a16:colId xmlns:a16="http://schemas.microsoft.com/office/drawing/2014/main" val="3841162524"/>
                    </a:ext>
                  </a:extLst>
                </a:gridCol>
                <a:gridCol w="142676">
                  <a:extLst>
                    <a:ext uri="{9D8B030D-6E8A-4147-A177-3AD203B41FA5}">
                      <a16:colId xmlns:a16="http://schemas.microsoft.com/office/drawing/2014/main" val="1391873777"/>
                    </a:ext>
                  </a:extLst>
                </a:gridCol>
                <a:gridCol w="558809">
                  <a:extLst>
                    <a:ext uri="{9D8B030D-6E8A-4147-A177-3AD203B41FA5}">
                      <a16:colId xmlns:a16="http://schemas.microsoft.com/office/drawing/2014/main" val="962109167"/>
                    </a:ext>
                  </a:extLst>
                </a:gridCol>
                <a:gridCol w="142676">
                  <a:extLst>
                    <a:ext uri="{9D8B030D-6E8A-4147-A177-3AD203B41FA5}">
                      <a16:colId xmlns:a16="http://schemas.microsoft.com/office/drawing/2014/main" val="380516610"/>
                    </a:ext>
                  </a:extLst>
                </a:gridCol>
                <a:gridCol w="582587">
                  <a:extLst>
                    <a:ext uri="{9D8B030D-6E8A-4147-A177-3AD203B41FA5}">
                      <a16:colId xmlns:a16="http://schemas.microsoft.com/office/drawing/2014/main" val="406087151"/>
                    </a:ext>
                  </a:extLst>
                </a:gridCol>
                <a:gridCol w="142676">
                  <a:extLst>
                    <a:ext uri="{9D8B030D-6E8A-4147-A177-3AD203B41FA5}">
                      <a16:colId xmlns:a16="http://schemas.microsoft.com/office/drawing/2014/main" val="2875964983"/>
                    </a:ext>
                  </a:extLst>
                </a:gridCol>
                <a:gridCol w="597450">
                  <a:extLst>
                    <a:ext uri="{9D8B030D-6E8A-4147-A177-3AD203B41FA5}">
                      <a16:colId xmlns:a16="http://schemas.microsoft.com/office/drawing/2014/main" val="139806467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Actual results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Quarterly results/forecasts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Annual forecasts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7529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Avg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2020:1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2020:2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2020:3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2020:4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9272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Growth rates: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23961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Savings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8.5%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17.0%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8.0%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92768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Loan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00221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Asset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15.0%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84187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Membership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611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855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Liquidity: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33296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Loan-to-share ratio**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82.1%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84.4%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81.1%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76.4%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76.4%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76.0%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73.9%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8520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1188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Asset quality: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03571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Delinquency rate**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68696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Net charge-off rate*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24967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4193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Earnings: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46713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Return on average assets (ROA)*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0.93%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0.10%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960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7576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Capital adequacy: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41318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Net worth ratio**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9.5%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2777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62688"/>
                  </a:ext>
                </a:extLst>
              </a:tr>
              <a:tr h="125730">
                <a:tc gridSpan="16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89199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EF3B75-CE15-5340-BE1E-65DAD9FA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1" y="219323"/>
            <a:ext cx="7886700" cy="994172"/>
          </a:xfrm>
        </p:spPr>
        <p:txBody>
          <a:bodyPr/>
          <a:lstStyle/>
          <a:p>
            <a:r>
              <a:rPr lang="en-US" dirty="0"/>
              <a:t>Credit union forecast</a:t>
            </a:r>
            <a:br>
              <a:rPr lang="en-US" dirty="0"/>
            </a:br>
            <a:r>
              <a:rPr lang="en-US" sz="2100" dirty="0"/>
              <a:t>July 8, 2020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4E57F3-133D-B947-8EFA-C091FD3B7276}"/>
              </a:ext>
            </a:extLst>
          </p:cNvPr>
          <p:cNvSpPr/>
          <p:nvPr/>
        </p:nvSpPr>
        <p:spPr>
          <a:xfrm>
            <a:off x="1085848" y="4674584"/>
            <a:ext cx="7600951" cy="46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*Quarterly data, annualized.  **End of period ratio.  </a:t>
            </a:r>
          </a:p>
          <a:p>
            <a:pPr defTabSz="685800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i="1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Note:</a:t>
            </a:r>
            <a:r>
              <a:rPr lang="en-US" sz="788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Data for the first quarter of 2020 is from CUNA’s </a:t>
            </a:r>
            <a:r>
              <a:rPr lang="en-US" sz="788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3"/>
              </a:rPr>
              <a:t>Monthly Credit Union Estimates</a:t>
            </a:r>
            <a:r>
              <a:rPr lang="en-US" sz="788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survey data given that NCUA data was not yet available.</a:t>
            </a:r>
            <a:br>
              <a:rPr lang="en-US" sz="825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endParaRPr lang="en-US" sz="825" dirty="0">
              <a:solidFill>
                <a:srgbClr val="00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4D38F4-2792-4986-BBD2-7F3B729A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733"/>
            <a:ext cx="8229600" cy="857250"/>
          </a:xfrm>
        </p:spPr>
        <p:txBody>
          <a:bodyPr/>
          <a:lstStyle/>
          <a:p>
            <a:r>
              <a:rPr lang="en-US" dirty="0"/>
              <a:t>Dynamics and assumptions independent of electoral outcome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493CB9-D769-4A22-8BC2-F93BC05AF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493236"/>
              </p:ext>
            </p:extLst>
          </p:nvPr>
        </p:nvGraphicFramePr>
        <p:xfrm>
          <a:off x="685800" y="1268016"/>
          <a:ext cx="7886700" cy="336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BA66E82-920D-42DB-A7AB-09C7F75E9407}"/>
              </a:ext>
            </a:extLst>
          </p:cNvPr>
          <p:cNvSpPr/>
          <p:nvPr/>
        </p:nvSpPr>
        <p:spPr>
          <a:xfrm>
            <a:off x="6629400" y="1123950"/>
            <a:ext cx="2114550" cy="3657600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C54DB9-3E92-4B02-8DB7-B20873A4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Likely Washington Scenarios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C02587-670C-48A6-BB23-BA3DA8AD4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934153"/>
              </p:ext>
            </p:extLst>
          </p:nvPr>
        </p:nvGraphicFramePr>
        <p:xfrm>
          <a:off x="628650" y="1268017"/>
          <a:ext cx="7886700" cy="269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9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7EDC25-C27F-40DE-AEC7-0344305E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1: Keep America Great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1EED3-0BEC-4D7A-A975-85A726D16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4871"/>
            <a:ext cx="3886200" cy="2604179"/>
          </a:xfrm>
        </p:spPr>
        <p:txBody>
          <a:bodyPr anchor="t">
            <a:no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sz="1950" dirty="0"/>
              <a:t>Key Figures for Credit Unions</a:t>
            </a:r>
            <a:endParaRPr lang="en-US" sz="1350" dirty="0">
              <a:solidFill>
                <a:srgbClr val="C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E13EA8-6C94-419E-8351-98097D2D3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7850" y="1282021"/>
            <a:ext cx="2857500" cy="2846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775" dirty="0"/>
              <a:t>Implications</a:t>
            </a:r>
          </a:p>
          <a:p>
            <a:pPr>
              <a:spcAft>
                <a:spcPts val="450"/>
              </a:spcAft>
            </a:pPr>
            <a:r>
              <a:rPr lang="en-US" sz="1400" dirty="0">
                <a:solidFill>
                  <a:srgbClr val="000000"/>
                </a:solidFill>
              </a:rPr>
              <a:t>More executive measures aim to boost economic growth and decrease regulation</a:t>
            </a:r>
          </a:p>
          <a:p>
            <a:pPr>
              <a:spcAft>
                <a:spcPts val="450"/>
              </a:spcAft>
            </a:pPr>
            <a:r>
              <a:rPr lang="en-US" sz="1400" dirty="0">
                <a:solidFill>
                  <a:srgbClr val="000000"/>
                </a:solidFill>
              </a:rPr>
              <a:t>Further reform to Dodd-Frank regulations to be industry-friendly</a:t>
            </a:r>
          </a:p>
          <a:p>
            <a:pPr>
              <a:spcAft>
                <a:spcPts val="450"/>
              </a:spcAft>
            </a:pPr>
            <a:r>
              <a:rPr lang="en-US" sz="1400" dirty="0">
                <a:solidFill>
                  <a:srgbClr val="000000"/>
                </a:solidFill>
              </a:rPr>
              <a:t>Potential areas of legislative bipartisanship:</a:t>
            </a:r>
          </a:p>
          <a:p>
            <a:pPr marL="300038" lvl="1" indent="-214313">
              <a:spcAft>
                <a:spcPts val="450"/>
              </a:spcAft>
            </a:pPr>
            <a:r>
              <a:rPr lang="en-US" sz="1400" dirty="0">
                <a:solidFill>
                  <a:srgbClr val="000000"/>
                </a:solidFill>
              </a:rPr>
              <a:t>Expanded use of Opportunity Zones</a:t>
            </a:r>
          </a:p>
          <a:p>
            <a:pPr marL="300038" lvl="1" indent="-214313">
              <a:spcAft>
                <a:spcPts val="450"/>
              </a:spcAft>
            </a:pPr>
            <a:r>
              <a:rPr lang="en-US" sz="1400" dirty="0">
                <a:solidFill>
                  <a:srgbClr val="000000"/>
                </a:solidFill>
              </a:rPr>
              <a:t>Funding major infrastructure package via public-private partnerships</a:t>
            </a:r>
            <a:endParaRPr lang="en-US" sz="1400" dirty="0"/>
          </a:p>
          <a:p>
            <a:r>
              <a:rPr lang="en-US" sz="1400" dirty="0"/>
              <a:t>Responsive federal agencies.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C00000"/>
                </a:solidFill>
              </a:rPr>
              <a:t>The bill will come due on COVID spending.</a:t>
            </a:r>
          </a:p>
          <a:p>
            <a:endParaRPr lang="en-US" dirty="0"/>
          </a:p>
        </p:txBody>
      </p:sp>
      <p:graphicFrame>
        <p:nvGraphicFramePr>
          <p:cNvPr id="7" name="Content Placeholder 18">
            <a:extLst>
              <a:ext uri="{FF2B5EF4-FFF2-40B4-BE49-F238E27FC236}">
                <a16:creationId xmlns:a16="http://schemas.microsoft.com/office/drawing/2014/main" id="{5AB18DA1-4B48-714E-B3F6-75505E376E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506211"/>
              </p:ext>
            </p:extLst>
          </p:nvPr>
        </p:nvGraphicFramePr>
        <p:xfrm>
          <a:off x="742950" y="1817614"/>
          <a:ext cx="1885950" cy="252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18">
            <a:extLst>
              <a:ext uri="{FF2B5EF4-FFF2-40B4-BE49-F238E27FC236}">
                <a16:creationId xmlns:a16="http://schemas.microsoft.com/office/drawing/2014/main" id="{30D7197C-65E7-254B-9F70-E39AA29B8E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932509"/>
              </p:ext>
            </p:extLst>
          </p:nvPr>
        </p:nvGraphicFramePr>
        <p:xfrm>
          <a:off x="3014663" y="1655395"/>
          <a:ext cx="1885950" cy="284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580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E13EA8-6C94-419E-8351-98097D2D309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657850" y="1257300"/>
            <a:ext cx="2971800" cy="3371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50" dirty="0"/>
              <a:t>Implications</a:t>
            </a:r>
          </a:p>
          <a:p>
            <a:r>
              <a:rPr lang="en-US" sz="1350" dirty="0">
                <a:latin typeface="Century Gothic"/>
              </a:rPr>
              <a:t>Oversight and investigations.</a:t>
            </a:r>
          </a:p>
          <a:p>
            <a:r>
              <a:rPr lang="en-US" sz="1350" dirty="0">
                <a:latin typeface="Century Gothic"/>
              </a:rPr>
              <a:t>Big battles over nominees.</a:t>
            </a:r>
          </a:p>
          <a:p>
            <a:r>
              <a:rPr lang="en-US" sz="1350" dirty="0">
                <a:latin typeface="Century Gothic"/>
              </a:rPr>
              <a:t>More pressure on administration’s regulatory relief actions.</a:t>
            </a:r>
          </a:p>
          <a:p>
            <a:pPr lvl="1"/>
            <a:r>
              <a:rPr lang="en-US" sz="1050" dirty="0">
                <a:latin typeface="Century Gothic"/>
              </a:rPr>
              <a:t>Attempts to use Congressional Review Act</a:t>
            </a:r>
          </a:p>
          <a:p>
            <a:r>
              <a:rPr lang="en-US" sz="1350" dirty="0">
                <a:latin typeface="Century Gothic"/>
              </a:rPr>
              <a:t>Opportunities for bipartisan deals.</a:t>
            </a:r>
          </a:p>
          <a:p>
            <a:r>
              <a:rPr lang="en-US" sz="1350" dirty="0">
                <a:solidFill>
                  <a:srgbClr val="C00000"/>
                </a:solidFill>
                <a:latin typeface="Century Gothic"/>
              </a:rPr>
              <a:t>The bill will come due on COVID spending.</a:t>
            </a:r>
            <a:endParaRPr lang="en-US" sz="135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7EDC25-C27F-40DE-AEC7-0344305E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2: More checks on Trump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3B1FD-9D0F-1641-B2C0-3A5124EEEAD6}"/>
              </a:ext>
            </a:extLst>
          </p:cNvPr>
          <p:cNvSpPr txBox="1"/>
          <p:nvPr/>
        </p:nvSpPr>
        <p:spPr>
          <a:xfrm>
            <a:off x="628650" y="1200150"/>
            <a:ext cx="38290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/>
              <a:t>Key Figures for Credit Unions</a:t>
            </a:r>
          </a:p>
          <a:p>
            <a:endParaRPr lang="en-US" sz="1950" dirty="0"/>
          </a:p>
        </p:txBody>
      </p:sp>
      <p:graphicFrame>
        <p:nvGraphicFramePr>
          <p:cNvPr id="10" name="Content Placeholder 18">
            <a:extLst>
              <a:ext uri="{FF2B5EF4-FFF2-40B4-BE49-F238E27FC236}">
                <a16:creationId xmlns:a16="http://schemas.microsoft.com/office/drawing/2014/main" id="{95943E85-6EE6-CB46-B0F8-861F77E02B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219426"/>
              </p:ext>
            </p:extLst>
          </p:nvPr>
        </p:nvGraphicFramePr>
        <p:xfrm>
          <a:off x="742950" y="1817614"/>
          <a:ext cx="1885950" cy="252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Content Placeholder 18">
            <a:extLst>
              <a:ext uri="{FF2B5EF4-FFF2-40B4-BE49-F238E27FC236}">
                <a16:creationId xmlns:a16="http://schemas.microsoft.com/office/drawing/2014/main" id="{699832B0-CBF6-524E-A201-C82260440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114088"/>
              </p:ext>
            </p:extLst>
          </p:nvPr>
        </p:nvGraphicFramePr>
        <p:xfrm>
          <a:off x="3014663" y="1655395"/>
          <a:ext cx="1885950" cy="284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248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7EDC25-C27F-40DE-AEC7-0344305E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4: Checks on Biden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ABD6177-65D9-A343-B4DE-4B30CD8B3BA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57850" y="1282303"/>
            <a:ext cx="2857500" cy="34611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Implications</a:t>
            </a:r>
          </a:p>
          <a:p>
            <a:r>
              <a:rPr lang="en-US" sz="1200" dirty="0">
                <a:latin typeface="Century Gothic"/>
              </a:rPr>
              <a:t>Administration and House will try to pick up where Obama left off.</a:t>
            </a:r>
          </a:p>
          <a:p>
            <a:pPr lvl="1"/>
            <a:r>
              <a:rPr lang="en-US" sz="900" dirty="0">
                <a:latin typeface="Century Gothic"/>
              </a:rPr>
              <a:t>Regulatory Relief Rollback</a:t>
            </a:r>
          </a:p>
          <a:p>
            <a:pPr lvl="1"/>
            <a:r>
              <a:rPr lang="en-US" sz="900" dirty="0">
                <a:latin typeface="Century Gothic"/>
              </a:rPr>
              <a:t>Attempts to use Congressional Review Act</a:t>
            </a:r>
          </a:p>
          <a:p>
            <a:r>
              <a:rPr lang="en-US" sz="1200" dirty="0">
                <a:latin typeface="Century Gothic"/>
              </a:rPr>
              <a:t>Senate will try to hold Biden in check.</a:t>
            </a:r>
          </a:p>
          <a:p>
            <a:pPr lvl="1"/>
            <a:r>
              <a:rPr lang="en-US" sz="900" dirty="0">
                <a:latin typeface="Century Gothic"/>
              </a:rPr>
              <a:t>Slow confirmation process.</a:t>
            </a:r>
          </a:p>
          <a:p>
            <a:r>
              <a:rPr lang="en-US" sz="1200" dirty="0">
                <a:latin typeface="Century Gothic"/>
              </a:rPr>
              <a:t>Anticipate several Democratic departures from Congress to administration (speculation)</a:t>
            </a:r>
          </a:p>
          <a:p>
            <a:pPr lvl="1"/>
            <a:r>
              <a:rPr lang="en-US" sz="900" dirty="0">
                <a:latin typeface="Century Gothic"/>
              </a:rPr>
              <a:t>Sherrod Brown (Labor)</a:t>
            </a:r>
          </a:p>
          <a:p>
            <a:pPr lvl="1"/>
            <a:r>
              <a:rPr lang="en-US" sz="900" dirty="0">
                <a:latin typeface="Century Gothic"/>
              </a:rPr>
              <a:t>Jack Reed (Defense)</a:t>
            </a:r>
          </a:p>
          <a:p>
            <a:pPr lvl="1"/>
            <a:r>
              <a:rPr lang="en-US" sz="900" dirty="0">
                <a:latin typeface="Century Gothic"/>
              </a:rPr>
              <a:t>Elizabeth Warren (Treasury)</a:t>
            </a:r>
          </a:p>
          <a:p>
            <a:pPr lvl="1"/>
            <a:r>
              <a:rPr lang="en-US" sz="900" dirty="0">
                <a:latin typeface="Century Gothic"/>
              </a:rPr>
              <a:t>Kamala Harris (Justice)</a:t>
            </a:r>
          </a:p>
          <a:p>
            <a:pPr lvl="1"/>
            <a:r>
              <a:rPr lang="en-US" sz="900" dirty="0">
                <a:latin typeface="Century Gothic"/>
              </a:rPr>
              <a:t>Greg Meeks (Commerce / Trade Rep)</a:t>
            </a:r>
          </a:p>
          <a:p>
            <a:r>
              <a:rPr lang="en-US" sz="1200" dirty="0">
                <a:solidFill>
                  <a:srgbClr val="C00000"/>
                </a:solidFill>
                <a:latin typeface="Century Gothic"/>
              </a:rPr>
              <a:t>Expect a new CFPB Director</a:t>
            </a:r>
          </a:p>
          <a:p>
            <a:r>
              <a:rPr lang="en-US" sz="1200" dirty="0">
                <a:solidFill>
                  <a:srgbClr val="C00000"/>
                </a:solidFill>
                <a:latin typeface="Century Gothic"/>
              </a:rPr>
              <a:t>The bill will come due on COVID spending.</a:t>
            </a:r>
            <a:endParaRPr lang="en-US" sz="12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graphicFrame>
        <p:nvGraphicFramePr>
          <p:cNvPr id="11" name="Content Placeholder 18">
            <a:extLst>
              <a:ext uri="{FF2B5EF4-FFF2-40B4-BE49-F238E27FC236}">
                <a16:creationId xmlns:a16="http://schemas.microsoft.com/office/drawing/2014/main" id="{2A2FFA48-0460-324E-9A74-DFDA8442C3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268014"/>
              </p:ext>
            </p:extLst>
          </p:nvPr>
        </p:nvGraphicFramePr>
        <p:xfrm>
          <a:off x="3014663" y="1655395"/>
          <a:ext cx="1885950" cy="284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329D316-0F34-B048-9B57-C3B37962B384}"/>
              </a:ext>
            </a:extLst>
          </p:cNvPr>
          <p:cNvSpPr txBox="1">
            <a:spLocks/>
          </p:cNvSpPr>
          <p:nvPr/>
        </p:nvSpPr>
        <p:spPr>
          <a:xfrm>
            <a:off x="628650" y="1224871"/>
            <a:ext cx="3886200" cy="260417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en-US" sz="1950" i="0" dirty="0">
                <a:latin typeface="Century Gothic" panose="020B0502020202020204" pitchFamily="34" charset="0"/>
              </a:rPr>
              <a:t>Key Figures for Credit Unions</a:t>
            </a:r>
            <a:endParaRPr lang="en-US" sz="1350" i="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Content Placeholder 18">
            <a:extLst>
              <a:ext uri="{FF2B5EF4-FFF2-40B4-BE49-F238E27FC236}">
                <a16:creationId xmlns:a16="http://schemas.microsoft.com/office/drawing/2014/main" id="{65066FA3-9CAF-BB49-97CC-726F2DCF0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511741"/>
              </p:ext>
            </p:extLst>
          </p:nvPr>
        </p:nvGraphicFramePr>
        <p:xfrm>
          <a:off x="742950" y="1817614"/>
          <a:ext cx="1885950" cy="252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8202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7EDC25-C27F-40DE-AEC7-0344305E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343900" cy="994172"/>
          </a:xfrm>
        </p:spPr>
        <p:txBody>
          <a:bodyPr/>
          <a:lstStyle/>
          <a:p>
            <a:r>
              <a:rPr lang="en-US" dirty="0"/>
              <a:t>Scenario 5: Unified Democratic government</a:t>
            </a:r>
          </a:p>
        </p:txBody>
      </p:sp>
      <p:graphicFrame>
        <p:nvGraphicFramePr>
          <p:cNvPr id="12" name="Content Placeholder 18">
            <a:extLst>
              <a:ext uri="{FF2B5EF4-FFF2-40B4-BE49-F238E27FC236}">
                <a16:creationId xmlns:a16="http://schemas.microsoft.com/office/drawing/2014/main" id="{A53FAEA5-3F45-A842-AA3F-53FCBB449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612299"/>
              </p:ext>
            </p:extLst>
          </p:nvPr>
        </p:nvGraphicFramePr>
        <p:xfrm>
          <a:off x="742950" y="1817614"/>
          <a:ext cx="1885950" cy="252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Content Placeholder 18">
            <a:extLst>
              <a:ext uri="{FF2B5EF4-FFF2-40B4-BE49-F238E27FC236}">
                <a16:creationId xmlns:a16="http://schemas.microsoft.com/office/drawing/2014/main" id="{8AEA61AC-8C45-BF48-AF8F-DBBE8B025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514682"/>
              </p:ext>
            </p:extLst>
          </p:nvPr>
        </p:nvGraphicFramePr>
        <p:xfrm>
          <a:off x="3014663" y="1655395"/>
          <a:ext cx="1885950" cy="284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CEA5320-2413-7C4A-AE70-C3A72BD7C58B}"/>
              </a:ext>
            </a:extLst>
          </p:cNvPr>
          <p:cNvSpPr txBox="1">
            <a:spLocks/>
          </p:cNvSpPr>
          <p:nvPr/>
        </p:nvSpPr>
        <p:spPr>
          <a:xfrm>
            <a:off x="628650" y="1224871"/>
            <a:ext cx="3886200" cy="260417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en-US" sz="1950" i="0" dirty="0">
                <a:latin typeface="Century Gothic" panose="020B0502020202020204" pitchFamily="34" charset="0"/>
              </a:rPr>
              <a:t>Key Figures for Credit Unions</a:t>
            </a:r>
            <a:endParaRPr lang="en-US" sz="1350" i="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A870AA1-667C-2E4A-8E31-4D39DD622B54}"/>
              </a:ext>
            </a:extLst>
          </p:cNvPr>
          <p:cNvSpPr txBox="1">
            <a:spLocks/>
          </p:cNvSpPr>
          <p:nvPr/>
        </p:nvSpPr>
        <p:spPr>
          <a:xfrm>
            <a:off x="5657850" y="1282021"/>
            <a:ext cx="2857500" cy="34614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Implications</a:t>
            </a:r>
          </a:p>
          <a:p>
            <a:r>
              <a:rPr lang="en-US" sz="1200" dirty="0">
                <a:latin typeface="Century Gothic"/>
              </a:rPr>
              <a:t>Administration and House will try to pick up where Obama left off.</a:t>
            </a:r>
          </a:p>
          <a:p>
            <a:pPr lvl="1"/>
            <a:r>
              <a:rPr lang="en-US" sz="1050" dirty="0">
                <a:latin typeface="Century Gothic"/>
              </a:rPr>
              <a:t>Regulatory Relief Rollback</a:t>
            </a:r>
          </a:p>
          <a:p>
            <a:pPr lvl="1"/>
            <a:r>
              <a:rPr lang="en-US" sz="1050" dirty="0">
                <a:latin typeface="Century Gothic"/>
              </a:rPr>
              <a:t>Attempts to use Congressional Review Act</a:t>
            </a:r>
          </a:p>
          <a:p>
            <a:pPr lvl="1"/>
            <a:r>
              <a:rPr lang="en-US" sz="1050" dirty="0">
                <a:latin typeface="Century Gothic"/>
              </a:rPr>
              <a:t>DEI </a:t>
            </a:r>
          </a:p>
          <a:p>
            <a:pPr lvl="1"/>
            <a:r>
              <a:rPr lang="en-US" sz="1050" dirty="0">
                <a:latin typeface="Century Gothic"/>
              </a:rPr>
              <a:t>Service to underserved</a:t>
            </a:r>
          </a:p>
          <a:p>
            <a:r>
              <a:rPr lang="en-US" sz="1200" dirty="0">
                <a:latin typeface="Century Gothic"/>
              </a:rPr>
              <a:t>Anticipate fewer Senate Democratic departures from Congress to administration than if Dems were in minority</a:t>
            </a:r>
          </a:p>
          <a:p>
            <a:r>
              <a:rPr lang="en-US" sz="1200" dirty="0">
                <a:solidFill>
                  <a:srgbClr val="C00000"/>
                </a:solidFill>
                <a:latin typeface="Century Gothic"/>
              </a:rPr>
              <a:t>Expect a new CFPB Director</a:t>
            </a:r>
          </a:p>
          <a:p>
            <a:r>
              <a:rPr lang="en-US" sz="1200" dirty="0">
                <a:solidFill>
                  <a:srgbClr val="C00000"/>
                </a:solidFill>
                <a:latin typeface="Century Gothic"/>
              </a:rPr>
              <a:t>The bill will come due on COVID spending.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655459-C6DB-47CE-BAE0-F366679A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observations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EF10CE-AF95-4E05-9D8D-3D2BAF188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805626"/>
              </p:ext>
            </p:extLst>
          </p:nvPr>
        </p:nvGraphicFramePr>
        <p:xfrm>
          <a:off x="628650" y="1268016"/>
          <a:ext cx="7886700" cy="330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2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80B86-6227-4B66-A9B8-C29B53070C19}"/>
              </a:ext>
            </a:extLst>
          </p:cNvPr>
          <p:cNvSpPr txBox="1"/>
          <p:nvPr/>
        </p:nvSpPr>
        <p:spPr>
          <a:xfrm>
            <a:off x="2628900" y="272415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Jared Ross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jared.ross@lscu.coop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850.322.6956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Sydney Rubin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953000" cy="3352800"/>
          </a:xfrm>
        </p:spPr>
        <p:txBody>
          <a:bodyPr/>
          <a:lstStyle/>
          <a:p>
            <a:pPr lvl="0"/>
            <a:r>
              <a:rPr lang="en-US" sz="1800" dirty="0"/>
              <a:t>Georgia Senior Director of Governmental Affairs, LSCU</a:t>
            </a:r>
          </a:p>
          <a:p>
            <a:pPr lvl="0"/>
            <a:r>
              <a:rPr lang="en-US" sz="1800" dirty="0"/>
              <a:t>Previously employed at: American Chemistry Council</a:t>
            </a:r>
          </a:p>
          <a:p>
            <a:pPr lvl="0"/>
            <a:r>
              <a:rPr lang="en-US" sz="1800" dirty="0"/>
              <a:t>Double Dawg University of Georgia Graduate</a:t>
            </a:r>
          </a:p>
          <a:p>
            <a:pPr lvl="1"/>
            <a:r>
              <a:rPr lang="en-US" sz="1400" dirty="0"/>
              <a:t>Bachelor of Arts &amp; Bachelor of Science, 2013</a:t>
            </a:r>
          </a:p>
          <a:p>
            <a:pPr lvl="1"/>
            <a:r>
              <a:rPr lang="en-US" sz="1400" dirty="0"/>
              <a:t>Master of Business Administration, 2019</a:t>
            </a:r>
          </a:p>
          <a:p>
            <a:pPr lvl="0"/>
            <a:r>
              <a:rPr lang="en-US" sz="1800" dirty="0"/>
              <a:t>Navigating wedding planning during a pandemic </a:t>
            </a:r>
          </a:p>
          <a:p>
            <a:pPr lvl="0"/>
            <a:r>
              <a:rPr lang="en-US" sz="1800" dirty="0"/>
              <a:t>Loves being active</a:t>
            </a:r>
          </a:p>
          <a:p>
            <a:pPr lvl="0"/>
            <a:r>
              <a:rPr lang="en-US" sz="1800" dirty="0"/>
              <a:t>Philadelphia sports fan (please hold tomatoes)</a:t>
            </a:r>
          </a:p>
          <a:p>
            <a:endParaRPr lang="en-US" dirty="0"/>
          </a:p>
        </p:txBody>
      </p:sp>
      <p:pic>
        <p:nvPicPr>
          <p:cNvPr id="6" name="Picture 5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46395589-C80A-490F-86ED-DA19D577B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71053"/>
            <a:ext cx="2015809" cy="2753793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60E7FA2-0ACE-431B-8CFC-C872B8E4D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13" y="1271053"/>
            <a:ext cx="1708477" cy="131305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B33A1C5-1E0B-40E7-BE83-2F90C2C0B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11" y="2693002"/>
            <a:ext cx="1778080" cy="133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19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00150"/>
            <a:ext cx="2667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GCUEA logo">
            <a:extLst>
              <a:ext uri="{FF2B5EF4-FFF2-40B4-BE49-F238E27FC236}">
                <a16:creationId xmlns:a16="http://schemas.microsoft.com/office/drawing/2014/main" id="{75D9F887-CE0F-4CEA-968A-DAC24C1E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38719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9A175B-A900-49BC-8DC2-7B9EE4874D2C}"/>
              </a:ext>
            </a:extLst>
          </p:cNvPr>
          <p:cNvSpPr/>
          <p:nvPr/>
        </p:nvSpPr>
        <p:spPr>
          <a:xfrm>
            <a:off x="2286000" y="268742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Jared M. Ross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President, League of Southeastern Credit Unions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8CAB7E0-7D8C-4E8B-BFB8-3120F5769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210050"/>
            <a:ext cx="3276600" cy="342900"/>
          </a:xfrm>
        </p:spPr>
        <p:txBody>
          <a:bodyPr/>
          <a:lstStyle/>
          <a:p>
            <a:pPr algn="l"/>
            <a:r>
              <a:rPr lang="en-US" sz="2000" b="1" dirty="0"/>
              <a:t>August 7, 2020</a:t>
            </a:r>
          </a:p>
        </p:txBody>
      </p:sp>
    </p:spTree>
    <p:extLst>
      <p:ext uri="{BB962C8B-B14F-4D97-AF65-F5344CB8AC3E}">
        <p14:creationId xmlns:p14="http://schemas.microsoft.com/office/powerpoint/2010/main" val="307972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hortest. Presidential. Election. Ever. - The Boston Globe">
            <a:extLst>
              <a:ext uri="{FF2B5EF4-FFF2-40B4-BE49-F238E27FC236}">
                <a16:creationId xmlns:a16="http://schemas.microsoft.com/office/drawing/2014/main" id="{104BDD87-EF2E-4209-9E6E-5AEBA16E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62150"/>
            <a:ext cx="3581400" cy="241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020 Presidential Election: News, Polls, Results &amp; More | NBC News">
            <a:extLst>
              <a:ext uri="{FF2B5EF4-FFF2-40B4-BE49-F238E27FC236}">
                <a16:creationId xmlns:a16="http://schemas.microsoft.com/office/drawing/2014/main" id="{10B2872D-D580-4CDD-9044-31D11958D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66750"/>
            <a:ext cx="41910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Polling data is taken from Real Clear Politics (realclearpolitics.com) </a:t>
            </a:r>
          </a:p>
          <a:p>
            <a:endParaRPr lang="en-US" dirty="0"/>
          </a:p>
          <a:p>
            <a:r>
              <a:rPr lang="en-US" dirty="0"/>
              <a:t>RCP aggregates polling data from several sources and then averages them to try and give the most accurate polling data available. </a:t>
            </a:r>
          </a:p>
          <a:p>
            <a:endParaRPr lang="en-US" dirty="0"/>
          </a:p>
          <a:p>
            <a:r>
              <a:rPr lang="en-US" dirty="0"/>
              <a:t>None of this information is my own thoughts or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5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4"/>
            <a:ext cx="8686800" cy="663179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2020 Presidential Election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6D3C1-461A-4174-BD7E-C55FD4654EA4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7A6BD2-1D35-47DE-A504-5BAB585BC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228740"/>
              </p:ext>
            </p:extLst>
          </p:nvPr>
        </p:nvGraphicFramePr>
        <p:xfrm>
          <a:off x="838200" y="869950"/>
          <a:ext cx="7467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983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4"/>
            <a:ext cx="8686800" cy="663179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2020 Presidential Election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6D3C1-461A-4174-BD7E-C55FD4654EA4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7A6BD2-1D35-47DE-A504-5BAB585BC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49523"/>
              </p:ext>
            </p:extLst>
          </p:nvPr>
        </p:nvGraphicFramePr>
        <p:xfrm>
          <a:off x="1524000" y="8699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13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4"/>
            <a:ext cx="8686800" cy="663179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2020 Presidential Election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6D3C1-461A-4174-BD7E-C55FD4654EA4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369F409-8EC7-4AF5-8D45-5B9464EC8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955398"/>
              </p:ext>
            </p:extLst>
          </p:nvPr>
        </p:nvGraphicFramePr>
        <p:xfrm>
          <a:off x="1066800" y="972345"/>
          <a:ext cx="6629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097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4"/>
            <a:ext cx="8686800" cy="663179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2020 Presidential Election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6D3C1-461A-4174-BD7E-C55FD4654EA4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369F409-8EC7-4AF5-8D45-5B9464EC8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93529"/>
              </p:ext>
            </p:extLst>
          </p:nvPr>
        </p:nvGraphicFramePr>
        <p:xfrm>
          <a:off x="762000" y="994071"/>
          <a:ext cx="7391400" cy="403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062147"/>
      </p:ext>
    </p:extLst>
  </p:cSld>
  <p:clrMapOvr>
    <a:masterClrMapping/>
  </p:clrMapOvr>
</p:sld>
</file>

<file path=ppt/theme/theme1.xml><?xml version="1.0" encoding="utf-8"?>
<a:theme xmlns:a="http://schemas.openxmlformats.org/drawingml/2006/main" name="LSCU PowerPoint Presentation_16.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SCU PowerPoint Presentation_16.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2379</Words>
  <Application>Microsoft Office PowerPoint</Application>
  <PresentationFormat>On-screen Show (16:9)</PresentationFormat>
  <Paragraphs>521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LSCU PowerPoint Presentation_16.9</vt:lpstr>
      <vt:lpstr>Custom Design</vt:lpstr>
      <vt:lpstr>3_Custom Design</vt:lpstr>
      <vt:lpstr>1_LSCU PowerPoint Presentation_16.9</vt:lpstr>
      <vt:lpstr>PowerPoint Presentation</vt:lpstr>
      <vt:lpstr>A little about me…</vt:lpstr>
      <vt:lpstr>Introducing Sydney Rubin</vt:lpstr>
      <vt:lpstr>PowerPoint Presentation</vt:lpstr>
      <vt:lpstr>Polling Information</vt:lpstr>
      <vt:lpstr>2020 Presidential Election</vt:lpstr>
      <vt:lpstr>2020 Presidential Election</vt:lpstr>
      <vt:lpstr>2020 Presidential Election</vt:lpstr>
      <vt:lpstr>2020 Presidential Election</vt:lpstr>
      <vt:lpstr>2020 Presidential Election</vt:lpstr>
      <vt:lpstr>2020 Presidential Election</vt:lpstr>
      <vt:lpstr>2020 Georgia Senate Elections</vt:lpstr>
      <vt:lpstr>2020 Georgia Senate Elections</vt:lpstr>
      <vt:lpstr>2020 Georgia Congressional Elections</vt:lpstr>
      <vt:lpstr>2020 Georgia Congressional Elections</vt:lpstr>
      <vt:lpstr>2020 Georgia Congressional Elections</vt:lpstr>
      <vt:lpstr>2020 Georgia Congressional Elections</vt:lpstr>
      <vt:lpstr>2020 Georgia Congressional Elections</vt:lpstr>
      <vt:lpstr>Dynamics and assumptions independent of electoral outcome</vt:lpstr>
      <vt:lpstr>Dynamics and assumptions independent of electoral outcome</vt:lpstr>
      <vt:lpstr>Credit union forecast July 8, 2020</vt:lpstr>
      <vt:lpstr>Dynamics and assumptions independent of electoral outcome</vt:lpstr>
      <vt:lpstr>The Likely Washington Scenarios</vt:lpstr>
      <vt:lpstr>Scenario 1: Keep America Great</vt:lpstr>
      <vt:lpstr>Scenario 2: More checks on Trump</vt:lpstr>
      <vt:lpstr>Scenario 4: Checks on Biden</vt:lpstr>
      <vt:lpstr>Scenario 5: Unified Democratic government</vt:lpstr>
      <vt:lpstr>Four observations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Ross</dc:creator>
  <cp:lastModifiedBy>Paul Mueller</cp:lastModifiedBy>
  <cp:revision>34</cp:revision>
  <dcterms:created xsi:type="dcterms:W3CDTF">2020-08-04T13:17:32Z</dcterms:created>
  <dcterms:modified xsi:type="dcterms:W3CDTF">2020-08-19T13:29:16Z</dcterms:modified>
</cp:coreProperties>
</file>