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82" r:id="rId1"/>
  </p:sldMasterIdLst>
  <p:notesMasterIdLst>
    <p:notesMasterId r:id="rId10"/>
  </p:notesMasterIdLst>
  <p:sldIdLst>
    <p:sldId id="256" r:id="rId2"/>
    <p:sldId id="265" r:id="rId3"/>
    <p:sldId id="260" r:id="rId4"/>
    <p:sldId id="266" r:id="rId5"/>
    <p:sldId id="267" r:id="rId6"/>
    <p:sldId id="268" r:id="rId7"/>
    <p:sldId id="269" r:id="rId8"/>
    <p:sldId id="27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67B2"/>
    <a:srgbClr val="76BF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4" autoAdjust="0"/>
    <p:restoredTop sz="94647"/>
  </p:normalViewPr>
  <p:slideViewPr>
    <p:cSldViewPr snapToGrid="0" snapToObjects="1">
      <p:cViewPr varScale="1">
        <p:scale>
          <a:sx n="114" d="100"/>
          <a:sy n="114" d="100"/>
        </p:scale>
        <p:origin x="6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2016</a:t>
            </a:r>
            <a:r>
              <a:rPr lang="en-US" b="1" baseline="0" dirty="0"/>
              <a:t> - 2022 Voter Turnout in Georgia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'Post Primary Working Sheet'!$B$7</c:f>
              <c:strCache>
                <c:ptCount val="1"/>
                <c:pt idx="0">
                  <c:v>Republican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1.4273963248699787E-16"/>
                  <c:y val="9.59232613908872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2A-46B4-9568-9FBA9EB3BB78}"/>
                </c:ext>
              </c:extLst>
            </c:dLbl>
            <c:dLbl>
              <c:idx val="4"/>
              <c:layout>
                <c:manualLayout>
                  <c:x val="0"/>
                  <c:y val="6.39488409272581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2A-46B4-9568-9FBA9EB3BB78}"/>
                </c:ext>
              </c:extLst>
            </c:dLbl>
            <c:dLbl>
              <c:idx val="5"/>
              <c:layout>
                <c:manualLayout>
                  <c:x val="0"/>
                  <c:y val="1.5987210231814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2A-46B4-9568-9FBA9EB3BB78}"/>
                </c:ext>
              </c:extLst>
            </c:dLbl>
            <c:dLbl>
              <c:idx val="6"/>
              <c:layout>
                <c:manualLayout>
                  <c:x val="0"/>
                  <c:y val="9.59232613908872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2A-46B4-9568-9FBA9EB3BB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'Post Primary Working Sheet'!$A$8:$A$16</c:f>
              <c:strCache>
                <c:ptCount val="9"/>
                <c:pt idx="0">
                  <c:v>2016 Presidential Primary</c:v>
                </c:pt>
                <c:pt idx="1">
                  <c:v>2016 Primary</c:v>
                </c:pt>
                <c:pt idx="2">
                  <c:v>2016 General</c:v>
                </c:pt>
                <c:pt idx="3">
                  <c:v>2018 Primary</c:v>
                </c:pt>
                <c:pt idx="4">
                  <c:v>2018 General</c:v>
                </c:pt>
                <c:pt idx="5">
                  <c:v>2020 Presidential Primary</c:v>
                </c:pt>
                <c:pt idx="6">
                  <c:v>2020 Primary</c:v>
                </c:pt>
                <c:pt idx="7">
                  <c:v>2020 General</c:v>
                </c:pt>
                <c:pt idx="8">
                  <c:v>2022 Primary</c:v>
                </c:pt>
              </c:strCache>
            </c:strRef>
          </c:cat>
          <c:val>
            <c:numRef>
              <c:f>'Post Primary Working Sheet'!$B$8:$B$16</c:f>
              <c:numCache>
                <c:formatCode>#,##0</c:formatCode>
                <c:ptCount val="9"/>
                <c:pt idx="0">
                  <c:v>1295964</c:v>
                </c:pt>
                <c:pt idx="1">
                  <c:v>577660</c:v>
                </c:pt>
                <c:pt idx="2">
                  <c:v>2089104</c:v>
                </c:pt>
                <c:pt idx="3">
                  <c:v>607441</c:v>
                </c:pt>
                <c:pt idx="4">
                  <c:v>1978408</c:v>
                </c:pt>
                <c:pt idx="5">
                  <c:v>947352</c:v>
                </c:pt>
                <c:pt idx="6">
                  <c:v>992555</c:v>
                </c:pt>
                <c:pt idx="7">
                  <c:v>2461854</c:v>
                </c:pt>
                <c:pt idx="8">
                  <c:v>1204742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2A-46B4-9568-9FBA9EB3BB78}"/>
            </c:ext>
          </c:extLst>
        </c:ser>
        <c:ser>
          <c:idx val="1"/>
          <c:order val="1"/>
          <c:tx>
            <c:strRef>
              <c:f>'Post Primary Working Sheet'!$C$7</c:f>
              <c:strCache>
                <c:ptCount val="1"/>
                <c:pt idx="0">
                  <c:v>Democrat</c:v>
                </c:pt>
              </c:strCache>
            </c:strRef>
          </c:tx>
          <c:spPr>
            <a:solidFill>
              <a:srgbClr val="1867B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9.59232613908872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2A-46B4-9568-9FBA9EB3BB78}"/>
                </c:ext>
              </c:extLst>
            </c:dLbl>
            <c:dLbl>
              <c:idx val="4"/>
              <c:layout>
                <c:manualLayout>
                  <c:x val="0"/>
                  <c:y val="-9.59232613908872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32A-46B4-9568-9FBA9EB3BB78}"/>
                </c:ext>
              </c:extLst>
            </c:dLbl>
            <c:dLbl>
              <c:idx val="7"/>
              <c:layout>
                <c:manualLayout>
                  <c:x val="0"/>
                  <c:y val="-1.5987210231814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32A-46B4-9568-9FBA9EB3BB78}"/>
                </c:ext>
              </c:extLst>
            </c:dLbl>
            <c:dLbl>
              <c:idx val="8"/>
              <c:layout>
                <c:manualLayout>
                  <c:x val="-7.1369816243498933E-17"/>
                  <c:y val="-1.5987210231814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32A-46B4-9568-9FBA9EB3BB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'Post Primary Working Sheet'!$A$8:$A$16</c:f>
              <c:strCache>
                <c:ptCount val="9"/>
                <c:pt idx="0">
                  <c:v>2016 Presidential Primary</c:v>
                </c:pt>
                <c:pt idx="1">
                  <c:v>2016 Primary</c:v>
                </c:pt>
                <c:pt idx="2">
                  <c:v>2016 General</c:v>
                </c:pt>
                <c:pt idx="3">
                  <c:v>2018 Primary</c:v>
                </c:pt>
                <c:pt idx="4">
                  <c:v>2018 General</c:v>
                </c:pt>
                <c:pt idx="5">
                  <c:v>2020 Presidential Primary</c:v>
                </c:pt>
                <c:pt idx="6">
                  <c:v>2020 Primary</c:v>
                </c:pt>
                <c:pt idx="7">
                  <c:v>2020 General</c:v>
                </c:pt>
                <c:pt idx="8">
                  <c:v>2022 Primary</c:v>
                </c:pt>
              </c:strCache>
            </c:strRef>
          </c:cat>
          <c:val>
            <c:numRef>
              <c:f>'Post Primary Working Sheet'!$C$8:$C$16</c:f>
              <c:numCache>
                <c:formatCode>#,##0</c:formatCode>
                <c:ptCount val="9"/>
                <c:pt idx="0">
                  <c:v>765366</c:v>
                </c:pt>
                <c:pt idx="1">
                  <c:v>310053</c:v>
                </c:pt>
                <c:pt idx="2">
                  <c:v>1877963</c:v>
                </c:pt>
                <c:pt idx="3">
                  <c:v>555089</c:v>
                </c:pt>
                <c:pt idx="4">
                  <c:v>1923685</c:v>
                </c:pt>
                <c:pt idx="5">
                  <c:v>1086729</c:v>
                </c:pt>
                <c:pt idx="6">
                  <c:v>1186660</c:v>
                </c:pt>
                <c:pt idx="7">
                  <c:v>2473633</c:v>
                </c:pt>
                <c:pt idx="8">
                  <c:v>731594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32A-46B4-9568-9FBA9EB3B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69716848"/>
        <c:axId val="1535168864"/>
      </c:barChart>
      <c:catAx>
        <c:axId val="1469716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5168864"/>
        <c:crosses val="autoZero"/>
        <c:auto val="1"/>
        <c:lblAlgn val="ctr"/>
        <c:lblOffset val="100"/>
        <c:noMultiLvlLbl val="0"/>
      </c:catAx>
      <c:valAx>
        <c:axId val="1535168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971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Balance of Power:  Senate</a:t>
            </a:r>
            <a:r>
              <a:rPr lang="en-US" baseline="0" dirty="0"/>
              <a:t> and House Demographics</a:t>
            </a:r>
          </a:p>
          <a:p>
            <a:pPr>
              <a:defRPr/>
            </a:pPr>
            <a:r>
              <a:rPr lang="en-US" sz="1100" baseline="0" dirty="0"/>
              <a:t>(Post Primary Runoff)</a:t>
            </a:r>
            <a:endParaRPr lang="en-US" sz="11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AC-4DB7-9ED1-8159202009FD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5AC-4DB7-9ED1-8159202009FD}"/>
              </c:ext>
            </c:extLst>
          </c:dPt>
          <c:dPt>
            <c:idx val="2"/>
            <c:invertIfNegative val="0"/>
            <c:bubble3D val="0"/>
            <c:spPr>
              <a:solidFill>
                <a:srgbClr val="1867B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B121-4EC4-BF5A-A8EB12AE8168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5AC-4DB7-9ED1-8159202009FD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5AC-4DB7-9ED1-8159202009FD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5AC-4DB7-9ED1-8159202009FD}"/>
              </c:ext>
            </c:extLst>
          </c:dPt>
          <c:dPt>
            <c:idx val="7"/>
            <c:invertIfNegative val="0"/>
            <c:bubble3D val="0"/>
            <c:spPr>
              <a:solidFill>
                <a:srgbClr val="1867B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121-4EC4-BF5A-A8EB12AE8168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5AC-4DB7-9ED1-8159202009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'Post Primary Working Sheet'!$A$50:$A$58</c:f>
              <c:strCache>
                <c:ptCount val="9"/>
                <c:pt idx="0">
                  <c:v>Current Senate Rs</c:v>
                </c:pt>
                <c:pt idx="1">
                  <c:v>R Seats at Risk</c:v>
                </c:pt>
                <c:pt idx="2">
                  <c:v>Current Senate Ds</c:v>
                </c:pt>
                <c:pt idx="3">
                  <c:v>D Seats at Risk</c:v>
                </c:pt>
                <c:pt idx="5">
                  <c:v>Current House Rs</c:v>
                </c:pt>
                <c:pt idx="6">
                  <c:v>R Seats at Risk</c:v>
                </c:pt>
                <c:pt idx="7">
                  <c:v>Current House Ds</c:v>
                </c:pt>
                <c:pt idx="8">
                  <c:v>D Seats at Risk</c:v>
                </c:pt>
              </c:strCache>
            </c:strRef>
          </c:cat>
          <c:val>
            <c:numRef>
              <c:f>'Post Primary Working Sheet'!$B$50:$B$58</c:f>
              <c:numCache>
                <c:formatCode>General</c:formatCode>
                <c:ptCount val="9"/>
                <c:pt idx="0">
                  <c:v>34</c:v>
                </c:pt>
                <c:pt idx="1">
                  <c:v>2</c:v>
                </c:pt>
                <c:pt idx="2">
                  <c:v>22</c:v>
                </c:pt>
                <c:pt idx="3">
                  <c:v>3</c:v>
                </c:pt>
                <c:pt idx="5">
                  <c:v>102</c:v>
                </c:pt>
                <c:pt idx="6">
                  <c:v>7</c:v>
                </c:pt>
                <c:pt idx="7">
                  <c:v>77</c:v>
                </c:pt>
                <c:pt idx="8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5AC-4DB7-9ED1-8159202009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459830272"/>
        <c:axId val="1622636016"/>
      </c:barChart>
      <c:catAx>
        <c:axId val="1459830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2636016"/>
        <c:crosses val="autoZero"/>
        <c:auto val="1"/>
        <c:lblAlgn val="ctr"/>
        <c:lblOffset val="100"/>
        <c:noMultiLvlLbl val="0"/>
      </c:catAx>
      <c:valAx>
        <c:axId val="162263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983027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DE8BC-A751-544A-AAF0-F8F505039367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42A51-8320-DC4B-89A6-5E77B6731F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9A06-69D9-1F49-AD3D-F65B8074BC1D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3AD0-53A7-5D4D-BD0C-7A7C7773E42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8A5A5ED-1338-4A17-BC75-B52EA11A5A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9"/>
          <a:stretch/>
        </p:blipFill>
        <p:spPr>
          <a:xfrm>
            <a:off x="-1" y="-32084"/>
            <a:ext cx="12192001" cy="68900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E5F4F98-CB86-4A04-A8B4-62005703EF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445" y="180280"/>
            <a:ext cx="1471110" cy="142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2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9A06-69D9-1F49-AD3D-F65B8074BC1D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3AD0-53A7-5D4D-BD0C-7A7C7773E4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3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9A06-69D9-1F49-AD3D-F65B8074BC1D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3AD0-53A7-5D4D-BD0C-7A7C7773E42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6225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9A06-69D9-1F49-AD3D-F65B8074BC1D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3AD0-53A7-5D4D-BD0C-7A7C7773E4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407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9A06-69D9-1F49-AD3D-F65B8074BC1D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3AD0-53A7-5D4D-BD0C-7A7C7773E42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4900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9A06-69D9-1F49-AD3D-F65B8074BC1D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3AD0-53A7-5D4D-BD0C-7A7C7773E4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81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9A06-69D9-1F49-AD3D-F65B8074BC1D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3AD0-53A7-5D4D-BD0C-7A7C7773E4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53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9A06-69D9-1F49-AD3D-F65B8074BC1D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3AD0-53A7-5D4D-BD0C-7A7C7773E4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98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9A06-69D9-1F49-AD3D-F65B8074BC1D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3AD0-53A7-5D4D-BD0C-7A7C7773E42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562057"/>
            <a:ext cx="10515600" cy="1146175"/>
          </a:xfrm>
        </p:spPr>
        <p:txBody>
          <a:bodyPr>
            <a:normAutofit/>
          </a:bodyPr>
          <a:lstStyle>
            <a:lvl1pPr>
              <a:defRPr sz="45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562154"/>
            <a:ext cx="105156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44"/>
          <a:stretch/>
        </p:blipFill>
        <p:spPr>
          <a:xfrm>
            <a:off x="-1" y="0"/>
            <a:ext cx="12213389" cy="6866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9A06-69D9-1F49-AD3D-F65B8074BC1D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3AD0-53A7-5D4D-BD0C-7A7C7773E42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562057"/>
            <a:ext cx="10515600" cy="1146175"/>
          </a:xfrm>
        </p:spPr>
        <p:txBody>
          <a:bodyPr>
            <a:normAutofit/>
          </a:bodyPr>
          <a:lstStyle>
            <a:lvl1pPr>
              <a:defRPr sz="45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562154"/>
            <a:ext cx="105156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24"/>
          <a:stretch/>
        </p:blipFill>
        <p:spPr>
          <a:xfrm>
            <a:off x="-1" y="0"/>
            <a:ext cx="12234779" cy="6898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9A06-69D9-1F49-AD3D-F65B8074BC1D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3AD0-53A7-5D4D-BD0C-7A7C7773E42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562057"/>
            <a:ext cx="10515600" cy="1146175"/>
          </a:xfrm>
        </p:spPr>
        <p:txBody>
          <a:bodyPr>
            <a:normAutofit/>
          </a:bodyPr>
          <a:lstStyle>
            <a:lvl1pPr>
              <a:defRPr sz="45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562154"/>
            <a:ext cx="105156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75"/>
          <a:stretch/>
        </p:blipFill>
        <p:spPr>
          <a:xfrm>
            <a:off x="-1" y="0"/>
            <a:ext cx="12234779" cy="6866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9A06-69D9-1F49-AD3D-F65B8074BC1D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3AD0-53A7-5D4D-BD0C-7A7C7773E42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8F825D-66D4-426C-A739-F0D63AE404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9"/>
          <a:stretch/>
        </p:blipFill>
        <p:spPr>
          <a:xfrm>
            <a:off x="-1" y="-32084"/>
            <a:ext cx="12192001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8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9A06-69D9-1F49-AD3D-F65B8074BC1D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3AD0-53A7-5D4D-BD0C-7A7C7773E42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562057"/>
            <a:ext cx="10515600" cy="1146175"/>
          </a:xfrm>
        </p:spPr>
        <p:txBody>
          <a:bodyPr>
            <a:normAutofit/>
          </a:bodyPr>
          <a:lstStyle>
            <a:lvl1pPr>
              <a:defRPr sz="45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562154"/>
            <a:ext cx="105156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88"/>
          <a:stretch/>
        </p:blipFill>
        <p:spPr>
          <a:xfrm>
            <a:off x="0" y="0"/>
            <a:ext cx="12192000" cy="68499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9A06-69D9-1F49-AD3D-F65B8074BC1D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3AD0-53A7-5D4D-BD0C-7A7C7773E42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562057"/>
            <a:ext cx="10515600" cy="1146175"/>
          </a:xfrm>
        </p:spPr>
        <p:txBody>
          <a:bodyPr>
            <a:normAutofit/>
          </a:bodyPr>
          <a:lstStyle>
            <a:lvl1pPr>
              <a:defRPr sz="45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562154"/>
            <a:ext cx="105156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88"/>
          <a:stretch/>
        </p:blipFill>
        <p:spPr>
          <a:xfrm>
            <a:off x="0" y="-1"/>
            <a:ext cx="12192000" cy="68499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9A06-69D9-1F49-AD3D-F65B8074BC1D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3AD0-53A7-5D4D-BD0C-7A7C7773E42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562057"/>
            <a:ext cx="10515600" cy="1146175"/>
          </a:xfrm>
        </p:spPr>
        <p:txBody>
          <a:bodyPr>
            <a:normAutofit/>
          </a:bodyPr>
          <a:lstStyle>
            <a:lvl1pPr>
              <a:defRPr sz="4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562154"/>
            <a:ext cx="105156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4738"/>
          <a:stretch/>
        </p:blipFill>
        <p:spPr>
          <a:xfrm>
            <a:off x="0" y="0"/>
            <a:ext cx="12192000" cy="68820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9A06-69D9-1F49-AD3D-F65B8074BC1D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3AD0-53A7-5D4D-BD0C-7A7C7773E42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562057"/>
            <a:ext cx="10515600" cy="1146175"/>
          </a:xfrm>
        </p:spPr>
        <p:txBody>
          <a:bodyPr>
            <a:normAutofit/>
          </a:bodyPr>
          <a:lstStyle>
            <a:lvl1pPr>
              <a:defRPr sz="4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562154"/>
            <a:ext cx="105156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13"/>
          <a:stretch/>
        </p:blipFill>
        <p:spPr>
          <a:xfrm>
            <a:off x="0" y="0"/>
            <a:ext cx="12192000" cy="6866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9A06-69D9-1F49-AD3D-F65B8074BC1D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3AD0-53A7-5D4D-BD0C-7A7C7773E42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562057"/>
            <a:ext cx="10515600" cy="1146175"/>
          </a:xfrm>
        </p:spPr>
        <p:txBody>
          <a:bodyPr>
            <a:normAutofit/>
          </a:bodyPr>
          <a:lstStyle>
            <a:lvl1pPr>
              <a:defRPr sz="4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562154"/>
            <a:ext cx="105156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13"/>
          <a:stretch/>
        </p:blipFill>
        <p:spPr>
          <a:xfrm>
            <a:off x="0" y="0"/>
            <a:ext cx="12192000" cy="6866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9A06-69D9-1F49-AD3D-F65B8074BC1D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3AD0-53A7-5D4D-BD0C-7A7C7773E42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562057"/>
            <a:ext cx="10515600" cy="1146175"/>
          </a:xfrm>
        </p:spPr>
        <p:txBody>
          <a:bodyPr>
            <a:normAutofit/>
          </a:bodyPr>
          <a:lstStyle>
            <a:lvl1pPr>
              <a:defRPr sz="4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562154"/>
            <a:ext cx="105156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13"/>
          <a:stretch/>
        </p:blipFill>
        <p:spPr>
          <a:xfrm>
            <a:off x="-1" y="0"/>
            <a:ext cx="12192001" cy="6866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9A06-69D9-1F49-AD3D-F65B8074BC1D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3AD0-53A7-5D4D-BD0C-7A7C7773E4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5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9A06-69D9-1F49-AD3D-F65B8074BC1D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3AD0-53A7-5D4D-BD0C-7A7C7773E4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17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9A06-69D9-1F49-AD3D-F65B8074BC1D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3AD0-53A7-5D4D-BD0C-7A7C7773E4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07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9A06-69D9-1F49-AD3D-F65B8074BC1D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3AD0-53A7-5D4D-BD0C-7A7C7773E4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98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9A06-69D9-1F49-AD3D-F65B8074BC1D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3AD0-53A7-5D4D-BD0C-7A7C7773E4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63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9A06-69D9-1F49-AD3D-F65B8074BC1D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3AD0-53A7-5D4D-BD0C-7A7C7773E4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75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9A06-69D9-1F49-AD3D-F65B8074BC1D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3AD0-53A7-5D4D-BD0C-7A7C7773E4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88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39A06-69D9-1F49-AD3D-F65B8074BC1D}" type="datetimeFigureOut">
              <a:rPr lang="en-US" smtClean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3BE3AD0-53A7-5D4D-BD0C-7A7C7773E42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CA981B0-126C-4B60-B788-2E8638251425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293" y="6303786"/>
            <a:ext cx="483498" cy="47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62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3995" r:id="rId13"/>
    <p:sldLayoutId id="2147483996" r:id="rId14"/>
    <p:sldLayoutId id="2147483997" r:id="rId15"/>
    <p:sldLayoutId id="2147483998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1" r:id="rId22"/>
    <p:sldLayoutId id="2147483692" r:id="rId23"/>
    <p:sldLayoutId id="2147483693" r:id="rId24"/>
    <p:sldLayoutId id="2147483694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2022 Political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Georgia Federal/State Elections, Factors to Watch, Potential Shifts and Credit Union Issues on the Radar</a:t>
            </a:r>
          </a:p>
        </p:txBody>
      </p:sp>
    </p:spTree>
    <p:extLst>
      <p:ext uri="{BB962C8B-B14F-4D97-AF65-F5344CB8AC3E}">
        <p14:creationId xmlns:p14="http://schemas.microsoft.com/office/powerpoint/2010/main" val="263450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C33FE7-D75A-4538-ADB7-42534CC07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Georgia Electorate Turnout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318FF1E-DD19-4D29-BB74-D13C1F5E90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9024817"/>
              </p:ext>
            </p:extLst>
          </p:nvPr>
        </p:nvGraphicFramePr>
        <p:xfrm>
          <a:off x="411480" y="1454046"/>
          <a:ext cx="11582400" cy="5320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243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C33FE7-D75A-4538-ADB7-42534CC07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Georgia Federal Races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6788F4FD-52D9-4E42-9520-CB51209866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7027053"/>
              </p:ext>
            </p:extLst>
          </p:nvPr>
        </p:nvGraphicFramePr>
        <p:xfrm>
          <a:off x="626641" y="1684281"/>
          <a:ext cx="11275416" cy="4404756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651774">
                  <a:extLst>
                    <a:ext uri="{9D8B030D-6E8A-4147-A177-3AD203B41FA5}">
                      <a16:colId xmlns:a16="http://schemas.microsoft.com/office/drawing/2014/main" val="299738004"/>
                    </a:ext>
                  </a:extLst>
                </a:gridCol>
                <a:gridCol w="1012150">
                  <a:extLst>
                    <a:ext uri="{9D8B030D-6E8A-4147-A177-3AD203B41FA5}">
                      <a16:colId xmlns:a16="http://schemas.microsoft.com/office/drawing/2014/main" val="1381995987"/>
                    </a:ext>
                  </a:extLst>
                </a:gridCol>
                <a:gridCol w="1171472">
                  <a:extLst>
                    <a:ext uri="{9D8B030D-6E8A-4147-A177-3AD203B41FA5}">
                      <a16:colId xmlns:a16="http://schemas.microsoft.com/office/drawing/2014/main" val="502476767"/>
                    </a:ext>
                  </a:extLst>
                </a:gridCol>
                <a:gridCol w="1182016">
                  <a:extLst>
                    <a:ext uri="{9D8B030D-6E8A-4147-A177-3AD203B41FA5}">
                      <a16:colId xmlns:a16="http://schemas.microsoft.com/office/drawing/2014/main" val="960305717"/>
                    </a:ext>
                  </a:extLst>
                </a:gridCol>
                <a:gridCol w="1403425">
                  <a:extLst>
                    <a:ext uri="{9D8B030D-6E8A-4147-A177-3AD203B41FA5}">
                      <a16:colId xmlns:a16="http://schemas.microsoft.com/office/drawing/2014/main" val="1914261140"/>
                    </a:ext>
                  </a:extLst>
                </a:gridCol>
                <a:gridCol w="1176160">
                  <a:extLst>
                    <a:ext uri="{9D8B030D-6E8A-4147-A177-3AD203B41FA5}">
                      <a16:colId xmlns:a16="http://schemas.microsoft.com/office/drawing/2014/main" val="253861518"/>
                    </a:ext>
                  </a:extLst>
                </a:gridCol>
                <a:gridCol w="1151555">
                  <a:extLst>
                    <a:ext uri="{9D8B030D-6E8A-4147-A177-3AD203B41FA5}">
                      <a16:colId xmlns:a16="http://schemas.microsoft.com/office/drawing/2014/main" val="3178049131"/>
                    </a:ext>
                  </a:extLst>
                </a:gridCol>
                <a:gridCol w="1214814">
                  <a:extLst>
                    <a:ext uri="{9D8B030D-6E8A-4147-A177-3AD203B41FA5}">
                      <a16:colId xmlns:a16="http://schemas.microsoft.com/office/drawing/2014/main" val="657275364"/>
                    </a:ext>
                  </a:extLst>
                </a:gridCol>
                <a:gridCol w="1312050">
                  <a:extLst>
                    <a:ext uri="{9D8B030D-6E8A-4147-A177-3AD203B41FA5}">
                      <a16:colId xmlns:a16="http://schemas.microsoft.com/office/drawing/2014/main" val="3674618647"/>
                    </a:ext>
                  </a:extLst>
                </a:gridCol>
              </a:tblGrid>
              <a:tr h="711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519" marR="1265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US Sen Warnock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519" marR="1265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US Rep Carter-1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519" marR="1265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US Rep Bishop-2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519" marR="1265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US Rep Ferguson-3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519" marR="1265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US Rep Johnson-4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519" marR="1265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US Rep Williams-5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519" marR="1265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US Rep 6-Open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519" marR="1265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US Rep Bourdeaux (McBath)-7*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519" marR="126519" marT="0" marB="0"/>
                </a:tc>
                <a:extLst>
                  <a:ext uri="{0D108BD9-81ED-4DB2-BD59-A6C34878D82A}">
                    <a16:rowId xmlns:a16="http://schemas.microsoft.com/office/drawing/2014/main" val="2117587796"/>
                  </a:ext>
                </a:extLst>
              </a:tr>
              <a:tr h="5424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Votes in incumbent’s party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519" marR="1265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731,594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519" marR="1265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80,757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519" marR="1265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58,805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519" marR="1265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116,489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519" marR="1265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84,773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519" marR="1265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90,932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519" marR="1265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33,801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519" marR="1265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53,269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519" marR="126519" marT="0" marB="0"/>
                </a:tc>
                <a:extLst>
                  <a:ext uri="{0D108BD9-81ED-4DB2-BD59-A6C34878D82A}">
                    <a16:rowId xmlns:a16="http://schemas.microsoft.com/office/drawing/2014/main" val="439149338"/>
                  </a:ext>
                </a:extLst>
              </a:tr>
              <a:tr h="4706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Votes for opposite party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519" marR="1265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1,178,625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519" marR="1265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45,052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519" marR="1265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62,010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519" marR="1265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32,207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519" marR="1265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28,002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519" marR="1265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21,540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519" marR="1265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113,553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519" marR="1265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45,374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519" marR="126519" marT="0" marB="0"/>
                </a:tc>
                <a:extLst>
                  <a:ext uri="{0D108BD9-81ED-4DB2-BD59-A6C34878D82A}">
                    <a16:rowId xmlns:a16="http://schemas.microsoft.com/office/drawing/2014/main" val="4844737"/>
                  </a:ext>
                </a:extLst>
              </a:tr>
              <a:tr h="711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519" marR="1265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US Rep A. Scott-8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519" marR="1265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US Rep Clyde-9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519" marR="1265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US Rep 10-Open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519" marR="1265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US Rep Loudermilk-11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519" marR="1265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US Rep Allen-12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519" marR="1265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US Rep D. Scott-13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519" marR="1265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US Rep Taylor-Greene-14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519" marR="1265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519" marR="126519" marT="0" marB="0"/>
                </a:tc>
                <a:extLst>
                  <a:ext uri="{0D108BD9-81ED-4DB2-BD59-A6C34878D82A}">
                    <a16:rowId xmlns:a16="http://schemas.microsoft.com/office/drawing/2014/main" val="1962025150"/>
                  </a:ext>
                </a:extLst>
              </a:tr>
              <a:tr h="5118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Votes in incumbent’s party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519" marR="1265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90,426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519" marR="1265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118,509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519" marR="1265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112,165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519" marR="1265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99,073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519" marR="1265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81,151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519" marR="1265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92,139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519" marR="1265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103,841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519" marR="1265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519" marR="126519" marT="0" marB="0"/>
                </a:tc>
                <a:extLst>
                  <a:ext uri="{0D108BD9-81ED-4DB2-BD59-A6C34878D82A}">
                    <a16:rowId xmlns:a16="http://schemas.microsoft.com/office/drawing/2014/main" val="1456138155"/>
                  </a:ext>
                </a:extLst>
              </a:tr>
              <a:tr h="5323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Votes for opposite party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519" marR="1265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30,655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519" marR="1265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21,434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519" marR="1265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37,710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519" marR="1265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33,470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519" marR="1265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44,537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519" marR="1265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22,131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519" marR="1265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26,885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519" marR="1265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519" marR="126519" marT="0" marB="0"/>
                </a:tc>
                <a:extLst>
                  <a:ext uri="{0D108BD9-81ED-4DB2-BD59-A6C34878D82A}">
                    <a16:rowId xmlns:a16="http://schemas.microsoft.com/office/drawing/2014/main" val="2037143781"/>
                  </a:ext>
                </a:extLst>
              </a:tr>
              <a:tr h="632203">
                <a:tc gridSpan="9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*US Rep. Bourdeaux was defeated by US Rep. Lucy McBath who opted to run for the 7</a:t>
                      </a:r>
                      <a:r>
                        <a:rPr lang="en-US" sz="1400" baseline="30000" dirty="0">
                          <a:effectLst/>
                        </a:rPr>
                        <a:t>th</a:t>
                      </a:r>
                      <a:r>
                        <a:rPr lang="en-US" sz="1400" dirty="0">
                          <a:effectLst/>
                        </a:rPr>
                        <a:t> seat instead given the redistricting changes, which left her 6</a:t>
                      </a:r>
                      <a:r>
                        <a:rPr lang="en-US" sz="1400" baseline="30000" dirty="0">
                          <a:effectLst/>
                        </a:rPr>
                        <a:t>th</a:t>
                      </a:r>
                      <a:r>
                        <a:rPr lang="en-US" sz="1400" dirty="0">
                          <a:effectLst/>
                        </a:rPr>
                        <a:t> seat open.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345" marR="93345" marT="46673" marB="4667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948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710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DBB65-62B7-4BA4-8628-734EDEA38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November General Elections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00B58-AE46-4369-A8FE-B0A572ED7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 Victory Lap for Top Races</a:t>
            </a:r>
          </a:p>
          <a:p>
            <a:pPr lvl="1"/>
            <a:r>
              <a:rPr lang="en-US" dirty="0"/>
              <a:t>888,000 vs 300,000</a:t>
            </a:r>
          </a:p>
          <a:p>
            <a:r>
              <a:rPr lang="en-US" dirty="0"/>
              <a:t>Already Decided:  121 state seats</a:t>
            </a:r>
          </a:p>
          <a:p>
            <a:r>
              <a:rPr lang="en-US" dirty="0"/>
              <a:t>Impact of Redistricting:  </a:t>
            </a:r>
          </a:p>
          <a:p>
            <a:pPr lvl="1"/>
            <a:r>
              <a:rPr lang="en-US" dirty="0"/>
              <a:t>4 incumbent losses and 1 federal</a:t>
            </a:r>
          </a:p>
          <a:p>
            <a:pPr lvl="1"/>
            <a:r>
              <a:rPr lang="en-US" dirty="0"/>
              <a:t>1 tight(er) federal race:  US Rep. Sandford Bishop</a:t>
            </a:r>
          </a:p>
          <a:p>
            <a:r>
              <a:rPr lang="en-US" dirty="0"/>
              <a:t>Constitutional Seat Surprises</a:t>
            </a:r>
          </a:p>
          <a:p>
            <a:pPr lvl="1"/>
            <a:r>
              <a:rPr lang="en-US" dirty="0"/>
              <a:t>Republican</a:t>
            </a:r>
          </a:p>
          <a:p>
            <a:pPr lvl="1"/>
            <a:r>
              <a:rPr lang="en-US" dirty="0"/>
              <a:t>Democrats</a:t>
            </a:r>
          </a:p>
          <a:p>
            <a:r>
              <a:rPr lang="en-US" dirty="0"/>
              <a:t>Shifting Leadership (US House, State Senate)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6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DBB65-62B7-4BA4-8628-734EDEA38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 Legislature:  Balance of Power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1362589-A240-4F14-A58A-6F44A1DCE4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448140"/>
              </p:ext>
            </p:extLst>
          </p:nvPr>
        </p:nvGraphicFramePr>
        <p:xfrm>
          <a:off x="539646" y="1543987"/>
          <a:ext cx="11137692" cy="4948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476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DBB65-62B7-4BA4-8628-734EDEA38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Factors to Watch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00B58-AE46-4369-A8FE-B0A572ED7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GOP Messaging vs Democrat Organization</a:t>
            </a:r>
          </a:p>
          <a:p>
            <a:pPr lvl="1"/>
            <a:r>
              <a:rPr lang="en-US" dirty="0"/>
              <a:t>What Equates to the Highest Voter Turnout?</a:t>
            </a:r>
          </a:p>
          <a:p>
            <a:pPr lvl="1"/>
            <a:r>
              <a:rPr lang="en-US" dirty="0"/>
              <a:t>And Which Party Can Appeal to the Split-Ticket Swing-Voter?</a:t>
            </a:r>
          </a:p>
          <a:p>
            <a:r>
              <a:rPr lang="en-US" dirty="0"/>
              <a:t>Damage Control in Both Parties</a:t>
            </a:r>
          </a:p>
          <a:p>
            <a:r>
              <a:rPr lang="en-US" dirty="0"/>
              <a:t>External Factors:  </a:t>
            </a:r>
          </a:p>
          <a:p>
            <a:pPr lvl="1"/>
            <a:r>
              <a:rPr lang="en-US" dirty="0"/>
              <a:t>Inflation </a:t>
            </a:r>
          </a:p>
          <a:p>
            <a:pPr lvl="1"/>
            <a:r>
              <a:rPr lang="en-US" dirty="0"/>
              <a:t>Former President Trump </a:t>
            </a:r>
          </a:p>
          <a:p>
            <a:pPr lvl="1"/>
            <a:r>
              <a:rPr lang="en-US" dirty="0"/>
              <a:t>Supreme Court </a:t>
            </a:r>
          </a:p>
          <a:p>
            <a:endParaRPr lang="en-US" dirty="0"/>
          </a:p>
        </p:txBody>
      </p:sp>
      <p:pic>
        <p:nvPicPr>
          <p:cNvPr id="3076" name="Picture 4" descr="Senate And Governor Races Are Diverging Sharply In Some States |  FiveThirtyEight">
            <a:extLst>
              <a:ext uri="{FF2B5EF4-FFF2-40B4-BE49-F238E27FC236}">
                <a16:creationId xmlns:a16="http://schemas.microsoft.com/office/drawing/2014/main" id="{91E29BE7-71AA-4340-AE87-BF634E644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749" y="3377932"/>
            <a:ext cx="5196366" cy="290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78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DBB65-62B7-4BA4-8628-734EDEA38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Potential Changes of Note to Credit Unions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00B58-AE46-4369-A8FE-B0A572ED7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Federal Seats of Note</a:t>
            </a:r>
          </a:p>
          <a:p>
            <a:pPr lvl="1"/>
            <a:r>
              <a:rPr lang="en-US" dirty="0"/>
              <a:t>Rich McCormick and Mike Collins</a:t>
            </a:r>
          </a:p>
          <a:p>
            <a:r>
              <a:rPr lang="en-US" dirty="0"/>
              <a:t>Potential Shifts in Leadership</a:t>
            </a:r>
          </a:p>
          <a:p>
            <a:pPr lvl="1"/>
            <a:r>
              <a:rPr lang="en-US" dirty="0"/>
              <a:t>Governor – Will be Tight</a:t>
            </a:r>
          </a:p>
          <a:p>
            <a:pPr lvl="1"/>
            <a:r>
              <a:rPr lang="en-US" dirty="0"/>
              <a:t>Lt. Governor – Will be New</a:t>
            </a:r>
          </a:p>
          <a:p>
            <a:r>
              <a:rPr lang="en-US" dirty="0"/>
              <a:t>Shift in State Chairmanships</a:t>
            </a:r>
          </a:p>
          <a:p>
            <a:pPr lvl="1"/>
            <a:r>
              <a:rPr lang="en-US" dirty="0"/>
              <a:t>Senate Leadership</a:t>
            </a:r>
          </a:p>
          <a:p>
            <a:pPr lvl="1"/>
            <a:r>
              <a:rPr lang="en-US" dirty="0"/>
              <a:t>Senate Banking</a:t>
            </a:r>
          </a:p>
          <a:p>
            <a:pPr lvl="1"/>
            <a:r>
              <a:rPr lang="en-US" dirty="0"/>
              <a:t>House Ways and Means?</a:t>
            </a:r>
          </a:p>
          <a:p>
            <a:r>
              <a:rPr lang="en-US" dirty="0"/>
              <a:t>New State Legislators:  51 Open Seats, 4 Losses Already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46C508-B6C2-4257-A268-DEEBCBAE3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869" y="1690688"/>
            <a:ext cx="48768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1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DBB65-62B7-4BA4-8628-734EDEA38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 Issues of Note for Credit Unions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00B58-AE46-4369-A8FE-B0A572ED7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6275997" cy="3450613"/>
          </a:xfrm>
        </p:spPr>
        <p:txBody>
          <a:bodyPr>
            <a:normAutofit/>
          </a:bodyPr>
          <a:lstStyle/>
          <a:p>
            <a:r>
              <a:rPr lang="en-US" dirty="0"/>
              <a:t>Taxation</a:t>
            </a:r>
          </a:p>
          <a:p>
            <a:pPr lvl="1"/>
            <a:r>
              <a:rPr lang="en-US" dirty="0"/>
              <a:t>Intangible Tax</a:t>
            </a:r>
          </a:p>
          <a:p>
            <a:r>
              <a:rPr lang="en-US" dirty="0"/>
              <a:t>CRA</a:t>
            </a:r>
          </a:p>
          <a:p>
            <a:r>
              <a:rPr lang="en-US" dirty="0"/>
              <a:t>PACE Loans</a:t>
            </a:r>
          </a:p>
          <a:p>
            <a:r>
              <a:rPr lang="en-US" dirty="0"/>
              <a:t>Real Estate Closings</a:t>
            </a:r>
          </a:p>
          <a:p>
            <a:pPr lvl="1"/>
            <a:r>
              <a:rPr lang="en-US" dirty="0"/>
              <a:t>Remote Online Notary Hang-Over?</a:t>
            </a:r>
          </a:p>
          <a:p>
            <a:r>
              <a:rPr lang="en-US" dirty="0"/>
              <a:t>Interchange </a:t>
            </a:r>
          </a:p>
          <a:p>
            <a:r>
              <a:rPr lang="en-US" dirty="0"/>
              <a:t>Inflationary Reactions:  Credit Reporting, Overdraft, Housing Issues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3B1F34-BBE2-42A0-ADA7-27A8F804B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320883" y="1936433"/>
            <a:ext cx="4846320" cy="36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6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503</TotalTime>
  <Words>384</Words>
  <Application>Microsoft Office PowerPoint</Application>
  <PresentationFormat>Widescreen</PresentationFormat>
  <Paragraphs>111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Wingdings 3</vt:lpstr>
      <vt:lpstr>Facet</vt:lpstr>
      <vt:lpstr>2022 Political Update</vt:lpstr>
      <vt:lpstr>Georgia Electorate Turnout</vt:lpstr>
      <vt:lpstr>Georgia Federal Races</vt:lpstr>
      <vt:lpstr>November General Elections</vt:lpstr>
      <vt:lpstr>State Legislature:  Balance of Power</vt:lpstr>
      <vt:lpstr>Factors to Watch</vt:lpstr>
      <vt:lpstr>Potential Changes of Note to Credit Unions</vt:lpstr>
      <vt:lpstr>State Issues of Note for Credit Unions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Nadine Ferere</cp:lastModifiedBy>
  <cp:revision>47</cp:revision>
  <dcterms:created xsi:type="dcterms:W3CDTF">2017-02-13T20:16:30Z</dcterms:created>
  <dcterms:modified xsi:type="dcterms:W3CDTF">2022-09-19T20:23:16Z</dcterms:modified>
</cp:coreProperties>
</file>