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22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3200">
        <a:latin typeface="Avenir Roman"/>
        <a:ea typeface="Avenir Roman"/>
        <a:cs typeface="Avenir Roman"/>
        <a:sym typeface="Avenir Roman"/>
      </a:defRPr>
    </a:lvl1pPr>
    <a:lvl2pPr indent="228600" defTabSz="457200" latinLnBrk="0">
      <a:lnSpc>
        <a:spcPct val="125000"/>
      </a:lnSpc>
      <a:defRPr sz="3200">
        <a:latin typeface="Avenir Roman"/>
        <a:ea typeface="Avenir Roman"/>
        <a:cs typeface="Avenir Roman"/>
        <a:sym typeface="Avenir Roman"/>
      </a:defRPr>
    </a:lvl2pPr>
    <a:lvl3pPr indent="457200" defTabSz="457200" latinLnBrk="0">
      <a:lnSpc>
        <a:spcPct val="125000"/>
      </a:lnSpc>
      <a:defRPr sz="3200">
        <a:latin typeface="Avenir Roman"/>
        <a:ea typeface="Avenir Roman"/>
        <a:cs typeface="Avenir Roman"/>
        <a:sym typeface="Avenir Roman"/>
      </a:defRPr>
    </a:lvl3pPr>
    <a:lvl4pPr indent="685800" defTabSz="457200" latinLnBrk="0">
      <a:lnSpc>
        <a:spcPct val="125000"/>
      </a:lnSpc>
      <a:defRPr sz="3200">
        <a:latin typeface="Avenir Roman"/>
        <a:ea typeface="Avenir Roman"/>
        <a:cs typeface="Avenir Roman"/>
        <a:sym typeface="Avenir Roman"/>
      </a:defRPr>
    </a:lvl4pPr>
    <a:lvl5pPr indent="914400" defTabSz="457200" latinLnBrk="0">
      <a:lnSpc>
        <a:spcPct val="125000"/>
      </a:lnSpc>
      <a:defRPr sz="3200">
        <a:latin typeface="Avenir Roman"/>
        <a:ea typeface="Avenir Roman"/>
        <a:cs typeface="Avenir Roman"/>
        <a:sym typeface="Avenir Roman"/>
      </a:defRPr>
    </a:lvl5pPr>
    <a:lvl6pPr indent="1143000" defTabSz="457200" latinLnBrk="0">
      <a:lnSpc>
        <a:spcPct val="125000"/>
      </a:lnSpc>
      <a:defRPr sz="3200">
        <a:latin typeface="Avenir Roman"/>
        <a:ea typeface="Avenir Roman"/>
        <a:cs typeface="Avenir Roman"/>
        <a:sym typeface="Avenir Roman"/>
      </a:defRPr>
    </a:lvl6pPr>
    <a:lvl7pPr indent="1371600" defTabSz="457200" latinLnBrk="0">
      <a:lnSpc>
        <a:spcPct val="125000"/>
      </a:lnSpc>
      <a:defRPr sz="3200">
        <a:latin typeface="Avenir Roman"/>
        <a:ea typeface="Avenir Roman"/>
        <a:cs typeface="Avenir Roman"/>
        <a:sym typeface="Avenir Roman"/>
      </a:defRPr>
    </a:lvl7pPr>
    <a:lvl8pPr indent="1600200" defTabSz="457200" latinLnBrk="0">
      <a:lnSpc>
        <a:spcPct val="125000"/>
      </a:lnSpc>
      <a:defRPr sz="3200">
        <a:latin typeface="Avenir Roman"/>
        <a:ea typeface="Avenir Roman"/>
        <a:cs typeface="Avenir Roman"/>
        <a:sym typeface="Avenir Roman"/>
      </a:defRPr>
    </a:lvl8pPr>
    <a:lvl9pPr indent="1828800" defTabSz="457200" latinLnBrk="0">
      <a:lnSpc>
        <a:spcPct val="125000"/>
      </a:lnSpc>
      <a:defRPr sz="32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t>CREDENTIALS–Two time dropout and drug abuser…Aren’t you glad you paid me to be here today?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xfrm>
            <a:off x="381000" y="685800"/>
            <a:ext cx="6096000" cy="3429000"/>
          </a:xfrm>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r>
              <a:t>How do you inspire? COURAGE-COMPASSION-WISDOM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xfrm>
            <a:off x="381000" y="685800"/>
            <a:ext cx="6096000" cy="3429000"/>
          </a:xfrm>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r>
              <a:t>Beginner’s Mind Belt story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381000" y="685800"/>
            <a:ext cx="6096000" cy="3429000"/>
          </a:xfrm>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r>
              <a:t>How do you inspire? COURAGE-COMPASSION-WISDOM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r>
              <a:t>How do you inspire? COURAGE-COMPASSION-WISDOM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381000" y="685800"/>
            <a:ext cx="6096000" cy="3429000"/>
          </a:xfrm>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How do you inspire? COURAGE-COMPASSION-WISDOM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381000" y="685800"/>
            <a:ext cx="6096000" cy="3429000"/>
          </a:xfrm>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t>How do you inspire? COURAGE-COMPASSION-WISDOM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How do you inspire? COURAGE-COMPASSION-WISDOM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381000" y="685800"/>
            <a:ext cx="6096000" cy="3429000"/>
          </a:xfrm>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t>How do you inspire? COURAGE-COMPASSION-WISDOM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xfrm>
            <a:off x="381000" y="685800"/>
            <a:ext cx="6096000" cy="3429000"/>
          </a:xfrm>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r>
              <a:t>How do you inspire? COURAGE-COMPASSION-WISDOM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81000" y="685800"/>
            <a:ext cx="6096000" cy="3429000"/>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t>How do you inspire? COURAGE-COMPASSION-WISDOM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9"/>
            <a:ext cx="14716126" cy="4643438"/>
          </a:xfrm>
          <a:prstGeom prst="rect">
            <a:avLst/>
          </a:prstGeom>
        </p:spPr>
        <p:txBody>
          <a:bodyPr anchor="b"/>
          <a:lstStyle/>
          <a:p>
            <a:r>
              <a:t>Title Text</a:t>
            </a:r>
          </a:p>
        </p:txBody>
      </p:sp>
      <p:sp>
        <p:nvSpPr>
          <p:cNvPr id="12" name="Body Level One…"/>
          <p:cNvSpPr txBox="1">
            <a:spLocks noGrp="1"/>
          </p:cNvSpPr>
          <p:nvPr>
            <p:ph type="body" sz="quarter" idx="1"/>
          </p:nvPr>
        </p:nvSpPr>
        <p:spPr>
          <a:xfrm>
            <a:off x="4833937" y="7072312"/>
            <a:ext cx="14716126" cy="1589485"/>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043535" y="0"/>
            <a:ext cx="18288001"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bg>
      <p:bgPr>
        <a:solidFill>
          <a:srgbClr val="FFFFFF"/>
        </a:solidFill>
        <a:effectLst/>
      </p:bgPr>
    </p:bg>
    <p:spTree>
      <p:nvGrpSpPr>
        <p:cNvPr id="1" name=""/>
        <p:cNvGrpSpPr/>
        <p:nvPr/>
      </p:nvGrpSpPr>
      <p:grpSpPr>
        <a:xfrm>
          <a:off x="0" y="0"/>
          <a:ext cx="0" cy="0"/>
          <a:chOff x="0" y="0"/>
          <a:chExt cx="0" cy="0"/>
        </a:xfrm>
      </p:grpSpPr>
      <p:grpSp>
        <p:nvGrpSpPr>
          <p:cNvPr id="119" name="Group 6"/>
          <p:cNvGrpSpPr/>
          <p:nvPr/>
        </p:nvGrpSpPr>
        <p:grpSpPr>
          <a:xfrm>
            <a:off x="0" y="0"/>
            <a:ext cx="24384001" cy="13716000"/>
            <a:chOff x="0" y="0"/>
            <a:chExt cx="24384000" cy="13716000"/>
          </a:xfrm>
        </p:grpSpPr>
        <p:sp>
          <p:nvSpPr>
            <p:cNvPr id="117" name="Rectangle 8"/>
            <p:cNvSpPr/>
            <p:nvPr/>
          </p:nvSpPr>
          <p:spPr>
            <a:xfrm>
              <a:off x="0" y="0"/>
              <a:ext cx="24384000" cy="13716000"/>
            </a:xfrm>
            <a:prstGeom prst="rect">
              <a:avLst/>
            </a:prstGeom>
            <a:blipFill rotWithShape="1">
              <a:blip r:embed="rId2"/>
              <a:srcRect/>
              <a:stretch>
                <a:fillRect/>
              </a:stretch>
            </a:blipFill>
            <a:ln w="12700" cap="flat">
              <a:noFill/>
              <a:miter lim="400000"/>
            </a:ln>
            <a:effectLst/>
          </p:spPr>
          <p:txBody>
            <a:bodyPr wrap="square" lIns="91439" tIns="91439" rIns="91439" bIns="91439" numCol="1" anchor="t">
              <a:noAutofit/>
            </a:bodyPr>
            <a:lstStyle/>
            <a:p>
              <a:pPr algn="l" defTabSz="914400">
                <a:defRPr sz="3600">
                  <a:solidFill>
                    <a:srgbClr val="000000"/>
                  </a:solidFill>
                  <a:latin typeface="Century Gothic"/>
                  <a:ea typeface="Century Gothic"/>
                  <a:cs typeface="Century Gothic"/>
                  <a:sym typeface="Century Gothic"/>
                </a:defRPr>
              </a:pPr>
              <a:endParaRPr/>
            </a:p>
          </p:txBody>
        </p:sp>
        <p:sp>
          <p:nvSpPr>
            <p:cNvPr id="118" name="Freeform 5"/>
            <p:cNvSpPr/>
            <p:nvPr/>
          </p:nvSpPr>
          <p:spPr>
            <a:xfrm>
              <a:off x="0" y="3174"/>
              <a:ext cx="24384001" cy="13712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91439" tIns="91439" rIns="91439" bIns="91439" numCol="1" anchor="t">
              <a:noAutofit/>
            </a:bodyPr>
            <a:lstStyle/>
            <a:p>
              <a:pPr algn="l" defTabSz="914400">
                <a:defRPr sz="3600">
                  <a:solidFill>
                    <a:srgbClr val="000000"/>
                  </a:solidFill>
                  <a:latin typeface="Century Gothic"/>
                  <a:ea typeface="Century Gothic"/>
                  <a:cs typeface="Century Gothic"/>
                  <a:sym typeface="Century Gothic"/>
                </a:defRPr>
              </a:pPr>
              <a:endParaRPr/>
            </a:p>
          </p:txBody>
        </p:sp>
      </p:grpSp>
      <p:sp>
        <p:nvSpPr>
          <p:cNvPr id="120" name="Title Text"/>
          <p:cNvSpPr txBox="1">
            <a:spLocks noGrp="1"/>
          </p:cNvSpPr>
          <p:nvPr>
            <p:ph type="title"/>
          </p:nvPr>
        </p:nvSpPr>
        <p:spPr>
          <a:xfrm>
            <a:off x="2309909" y="4199466"/>
            <a:ext cx="17651318" cy="5355297"/>
          </a:xfrm>
          <a:prstGeom prst="rect">
            <a:avLst/>
          </a:prstGeom>
        </p:spPr>
        <p:txBody>
          <a:bodyPr lIns="91439" tIns="91439" rIns="91439" bIns="91439" anchor="b"/>
          <a:lstStyle>
            <a:lvl1pPr algn="l" defTabSz="914400">
              <a:defRPr sz="10800">
                <a:solidFill>
                  <a:srgbClr val="EBEBEB"/>
                </a:solidFill>
                <a:latin typeface="Century Gothic"/>
                <a:ea typeface="Century Gothic"/>
                <a:cs typeface="Century Gothic"/>
                <a:sym typeface="Century Gothic"/>
              </a:defRPr>
            </a:lvl1pPr>
          </a:lstStyle>
          <a:p>
            <a:r>
              <a:t>Title Text</a:t>
            </a:r>
          </a:p>
        </p:txBody>
      </p:sp>
      <p:sp>
        <p:nvSpPr>
          <p:cNvPr id="121" name="Body Level One…"/>
          <p:cNvSpPr txBox="1">
            <a:spLocks noGrp="1"/>
          </p:cNvSpPr>
          <p:nvPr>
            <p:ph type="body" sz="quarter" idx="1"/>
          </p:nvPr>
        </p:nvSpPr>
        <p:spPr>
          <a:xfrm>
            <a:off x="2309909" y="9554760"/>
            <a:ext cx="17651318" cy="1722841"/>
          </a:xfrm>
          <a:prstGeom prst="rect">
            <a:avLst/>
          </a:prstGeom>
        </p:spPr>
        <p:txBody>
          <a:bodyPr lIns="91439" tIns="91439" rIns="91439" bIns="91439" anchor="t"/>
          <a:lstStyle>
            <a:lvl1pPr marL="0" indent="0" defTabSz="914400">
              <a:spcBef>
                <a:spcPts val="2000"/>
              </a:spcBef>
              <a:buSzTx/>
              <a:buNone/>
              <a:defRPr sz="3600" cap="all">
                <a:solidFill>
                  <a:srgbClr val="EF53A5"/>
                </a:solidFill>
                <a:latin typeface="Century Gothic"/>
                <a:ea typeface="Century Gothic"/>
                <a:cs typeface="Century Gothic"/>
                <a:sym typeface="Century Gothic"/>
              </a:defRPr>
            </a:lvl1pPr>
            <a:lvl2pPr marL="0" indent="457200" defTabSz="914400">
              <a:spcBef>
                <a:spcPts val="2000"/>
              </a:spcBef>
              <a:buSzTx/>
              <a:buNone/>
              <a:defRPr sz="3600" cap="all">
                <a:solidFill>
                  <a:srgbClr val="EF53A5"/>
                </a:solidFill>
                <a:latin typeface="Century Gothic"/>
                <a:ea typeface="Century Gothic"/>
                <a:cs typeface="Century Gothic"/>
                <a:sym typeface="Century Gothic"/>
              </a:defRPr>
            </a:lvl2pPr>
            <a:lvl3pPr marL="0" indent="914400" defTabSz="914400">
              <a:spcBef>
                <a:spcPts val="2000"/>
              </a:spcBef>
              <a:buSzTx/>
              <a:buNone/>
              <a:defRPr sz="3600" cap="all">
                <a:solidFill>
                  <a:srgbClr val="EF53A5"/>
                </a:solidFill>
                <a:latin typeface="Century Gothic"/>
                <a:ea typeface="Century Gothic"/>
                <a:cs typeface="Century Gothic"/>
                <a:sym typeface="Century Gothic"/>
              </a:defRPr>
            </a:lvl3pPr>
            <a:lvl4pPr marL="0" indent="1371600" defTabSz="914400">
              <a:spcBef>
                <a:spcPts val="2000"/>
              </a:spcBef>
              <a:buSzTx/>
              <a:buNone/>
              <a:defRPr sz="3600" cap="all">
                <a:solidFill>
                  <a:srgbClr val="EF53A5"/>
                </a:solidFill>
                <a:latin typeface="Century Gothic"/>
                <a:ea typeface="Century Gothic"/>
                <a:cs typeface="Century Gothic"/>
                <a:sym typeface="Century Gothic"/>
              </a:defRPr>
            </a:lvl4pPr>
            <a:lvl5pPr marL="0" indent="1828800" defTabSz="914400">
              <a:spcBef>
                <a:spcPts val="2000"/>
              </a:spcBef>
              <a:buSzTx/>
              <a:buNone/>
              <a:defRPr sz="36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22" name="Rectangle 10"/>
          <p:cNvSpPr/>
          <p:nvPr/>
        </p:nvSpPr>
        <p:spPr>
          <a:xfrm>
            <a:off x="20875623" y="0"/>
            <a:ext cx="1371601" cy="2286000"/>
          </a:xfrm>
          <a:prstGeom prst="rect">
            <a:avLst/>
          </a:prstGeom>
          <a:solidFill>
            <a:srgbClr val="B31166"/>
          </a:solidFill>
          <a:ln w="12700">
            <a:miter lim="400000"/>
          </a:ln>
          <a:effectLst>
            <a:outerShdw blurRad="76200" dist="50800" dir="5400000" rotWithShape="0">
              <a:srgbClr val="000000">
                <a:alpha val="45000"/>
              </a:srgbClr>
            </a:outerShdw>
          </a:effectLst>
        </p:spPr>
        <p:txBody>
          <a:bodyPr tIns="91439" bIns="91439"/>
          <a:lstStyle/>
          <a:p>
            <a:pPr algn="l" defTabSz="914400">
              <a:defRPr sz="3600">
                <a:solidFill>
                  <a:srgbClr val="000000"/>
                </a:solidFill>
                <a:latin typeface="Century Gothic"/>
                <a:ea typeface="Century Gothic"/>
                <a:cs typeface="Century Gothic"/>
                <a:sym typeface="Century Gothic"/>
              </a:defRPr>
            </a:pPr>
            <a:endParaRPr/>
          </a:p>
        </p:txBody>
      </p:sp>
      <p:sp>
        <p:nvSpPr>
          <p:cNvPr id="123" name="Slide Number"/>
          <p:cNvSpPr txBox="1">
            <a:spLocks noGrp="1"/>
          </p:cNvSpPr>
          <p:nvPr>
            <p:ph type="sldNum" sz="quarter" idx="2"/>
          </p:nvPr>
        </p:nvSpPr>
        <p:spPr>
          <a:xfrm>
            <a:off x="21051342" y="1080352"/>
            <a:ext cx="983874" cy="1046480"/>
          </a:xfrm>
          <a:prstGeom prst="rect">
            <a:avLst/>
          </a:prstGeom>
        </p:spPr>
        <p:txBody>
          <a:bodyPr lIns="91439" tIns="91439" rIns="91439" bIns="91439" anchor="b"/>
          <a:lstStyle>
            <a:lvl1pPr defTabSz="914400">
              <a:defRPr sz="5600">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13"/>
          </p:nvPr>
        </p:nvSpPr>
        <p:spPr>
          <a:xfrm>
            <a:off x="5325070" y="928687"/>
            <a:ext cx="13722210" cy="830461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4833937" y="9447609"/>
            <a:ext cx="14716126" cy="2000251"/>
          </a:xfrm>
          <a:prstGeom prst="rect">
            <a:avLst/>
          </a:prstGeom>
        </p:spPr>
        <p:txBody>
          <a:bodyPr/>
          <a:lstStyle/>
          <a:p>
            <a:r>
              <a:t>Title Text</a:t>
            </a:r>
          </a:p>
        </p:txBody>
      </p:sp>
      <p:sp>
        <p:nvSpPr>
          <p:cNvPr id="22" name="Body Level One…"/>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37" y="4536281"/>
            <a:ext cx="14716126" cy="46434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2495609" y="898481"/>
            <a:ext cx="7489362" cy="11555016"/>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4387453" y="6697265"/>
            <a:ext cx="7500938" cy="578643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4387453" y="3643312"/>
            <a:ext cx="7500938" cy="8840392"/>
          </a:xfrm>
          <a:prstGeom prst="rect">
            <a:avLst/>
          </a:prstGeom>
        </p:spPr>
        <p:txBody>
          <a:bodyPr/>
          <a:lstStyle>
            <a:lvl1pPr marL="465364" indent="-465364">
              <a:spcBef>
                <a:spcPts val="3200"/>
              </a:spcBef>
              <a:defRPr sz="3800"/>
            </a:lvl1pPr>
            <a:lvl2pPr marL="808264" indent="-465364">
              <a:spcBef>
                <a:spcPts val="3200"/>
              </a:spcBef>
              <a:defRPr sz="3800"/>
            </a:lvl2pPr>
            <a:lvl3pPr marL="1354364" indent="-465364">
              <a:spcBef>
                <a:spcPts val="3200"/>
              </a:spcBef>
              <a:defRPr sz="3800"/>
            </a:lvl3pPr>
            <a:lvl4pPr marL="1798864" indent="-465364">
              <a:spcBef>
                <a:spcPts val="3200"/>
              </a:spcBef>
              <a:defRPr sz="3800"/>
            </a:lvl4pPr>
            <a:lvl5pPr marL="2243364" indent="-465364">
              <a:spcBef>
                <a:spcPts val="32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513468" y="6983015"/>
            <a:ext cx="7500939" cy="5482829"/>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2513468" y="892968"/>
            <a:ext cx="7500939" cy="5482829"/>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4387453" y="892968"/>
            <a:ext cx="7500938" cy="11572876"/>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35814" y="1301948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p:titleStyle>
    <p:bodyStyle>
      <a:lvl1pPr marL="608263" marR="0" indent="-608263" algn="l" defTabSz="584200" rtl="0" latinLnBrk="0">
        <a:lnSpc>
          <a:spcPct val="100000"/>
        </a:lnSpc>
        <a:spcBef>
          <a:spcPts val="42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052763" marR="0" indent="-608263" algn="l" defTabSz="584200" rtl="0" latinLnBrk="0">
        <a:lnSpc>
          <a:spcPct val="100000"/>
        </a:lnSpc>
        <a:spcBef>
          <a:spcPts val="42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497263" marR="0" indent="-608263" algn="l" defTabSz="584200" rtl="0" latinLnBrk="0">
        <a:lnSpc>
          <a:spcPct val="100000"/>
        </a:lnSpc>
        <a:spcBef>
          <a:spcPts val="42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1941763" marR="0" indent="-608263" algn="l" defTabSz="584200" rtl="0" latinLnBrk="0">
        <a:lnSpc>
          <a:spcPct val="100000"/>
        </a:lnSpc>
        <a:spcBef>
          <a:spcPts val="42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2386263" marR="0" indent="-608263" algn="l" defTabSz="584200" rtl="0" latinLnBrk="0">
        <a:lnSpc>
          <a:spcPct val="100000"/>
        </a:lnSpc>
        <a:spcBef>
          <a:spcPts val="42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2830763" marR="0" indent="-608263" algn="l" defTabSz="584200" rtl="0" latinLnBrk="0">
        <a:lnSpc>
          <a:spcPct val="100000"/>
        </a:lnSpc>
        <a:spcBef>
          <a:spcPts val="42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3275263" marR="0" indent="-608263" algn="l" defTabSz="584200" rtl="0" latinLnBrk="0">
        <a:lnSpc>
          <a:spcPct val="100000"/>
        </a:lnSpc>
        <a:spcBef>
          <a:spcPts val="42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3719763" marR="0" indent="-608263" algn="l" defTabSz="584200" rtl="0" latinLnBrk="0">
        <a:lnSpc>
          <a:spcPct val="100000"/>
        </a:lnSpc>
        <a:spcBef>
          <a:spcPts val="42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4164263" marR="0" indent="-608263" algn="l" defTabSz="584200" rtl="0" latinLnBrk="0">
        <a:lnSpc>
          <a:spcPct val="100000"/>
        </a:lnSpc>
        <a:spcBef>
          <a:spcPts val="42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thesenseileader.com"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thesenseileader.com"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thesenseileader.co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thesenseileader.co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thesenseileader.com"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thesenseileader.com"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thesenseileader.com"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thesenseileader.com" TargetMode="Externa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hyperlink" Target="http://thesenseileader.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thesenseileader.com"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SL C-SUITE Title Graphic.jpg" descr="SL C-SUITE Title Graphic.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33"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4"/>
              </a:defRPr>
            </a:lvl1pPr>
          </a:lstStyle>
          <a:p>
            <a:pPr>
              <a:defRPr u="none"/>
            </a:pPr>
            <a:r>
              <a:rPr u="sng">
                <a:hlinkClick r:id="rId4"/>
              </a:rPr>
              <a:t>THESENSEILEADER.COM</a:t>
            </a:r>
          </a:p>
        </p:txBody>
      </p:sp>
      <p:sp>
        <p:nvSpPr>
          <p:cNvPr id="134"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2"/>
              </a:defRPr>
            </a:lvl1pPr>
          </a:lstStyle>
          <a:p>
            <a:pPr>
              <a:defRPr u="none"/>
            </a:pPr>
            <a:r>
              <a:rPr u="sng">
                <a:hlinkClick r:id="rId2"/>
              </a:rPr>
              <a:t>THESENSEILEADER.COM</a:t>
            </a:r>
          </a:p>
        </p:txBody>
      </p:sp>
      <p:sp>
        <p:nvSpPr>
          <p:cNvPr id="186"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graphicFrame>
        <p:nvGraphicFramePr>
          <p:cNvPr id="187" name="Table"/>
          <p:cNvGraphicFramePr/>
          <p:nvPr/>
        </p:nvGraphicFramePr>
        <p:xfrm>
          <a:off x="2023136" y="1327783"/>
          <a:ext cx="20350428" cy="10144126"/>
        </p:xfrm>
        <a:graphic>
          <a:graphicData uri="http://schemas.openxmlformats.org/drawingml/2006/table">
            <a:tbl>
              <a:tblPr firstRow="1">
                <a:tableStyleId>{4C3C2611-4C71-4FC5-86AE-919BDF0F9419}</a:tableStyleId>
              </a:tblPr>
              <a:tblGrid>
                <a:gridCol w="10168864">
                  <a:extLst>
                    <a:ext uri="{9D8B030D-6E8A-4147-A177-3AD203B41FA5}">
                      <a16:colId xmlns:a16="http://schemas.microsoft.com/office/drawing/2014/main" val="20000"/>
                    </a:ext>
                  </a:extLst>
                </a:gridCol>
                <a:gridCol w="10168864">
                  <a:extLst>
                    <a:ext uri="{9D8B030D-6E8A-4147-A177-3AD203B41FA5}">
                      <a16:colId xmlns:a16="http://schemas.microsoft.com/office/drawing/2014/main" val="20001"/>
                    </a:ext>
                  </a:extLst>
                </a:gridCol>
              </a:tblGrid>
              <a:tr h="2532856">
                <a:tc>
                  <a:txBody>
                    <a:bodyPr/>
                    <a:lstStyle/>
                    <a:p>
                      <a:pPr defTabSz="914400">
                        <a:defRPr sz="1800">
                          <a:solidFill>
                            <a:srgbClr val="000000"/>
                          </a:solidFill>
                        </a:defRPr>
                      </a:pPr>
                      <a:r>
                        <a:rPr sz="9100" b="1">
                          <a:solidFill>
                            <a:srgbClr val="FFFFFF"/>
                          </a:solidFill>
                          <a:latin typeface="Helvetica"/>
                          <a:ea typeface="Helvetica"/>
                          <a:cs typeface="Helvetica"/>
                          <a:sym typeface="Helvetica"/>
                        </a:rPr>
                        <a:t>“the manager”</a:t>
                      </a:r>
                    </a:p>
                  </a:txBody>
                  <a:tcPr marL="50800" marR="50800" marT="50800" marB="50800" anchor="ctr" horzOverflow="overflow">
                    <a:lnL w="12700">
                      <a:solidFill>
                        <a:srgbClr val="D6D6D6"/>
                      </a:solidFill>
                      <a:miter lim="400000"/>
                    </a:lnL>
                  </a:tcPr>
                </a:tc>
                <a:tc>
                  <a:txBody>
                    <a:bodyPr/>
                    <a:lstStyle/>
                    <a:p>
                      <a:pPr defTabSz="914400">
                        <a:defRPr sz="1800">
                          <a:solidFill>
                            <a:srgbClr val="000000"/>
                          </a:solidFill>
                        </a:defRPr>
                      </a:pPr>
                      <a:r>
                        <a:rPr sz="9100" b="1">
                          <a:solidFill>
                            <a:srgbClr val="FFFFFF"/>
                          </a:solidFill>
                          <a:latin typeface="Helvetica"/>
                          <a:ea typeface="Helvetica"/>
                          <a:cs typeface="Helvetica"/>
                          <a:sym typeface="Helvetica"/>
                        </a:rPr>
                        <a:t>THE LEADER</a:t>
                      </a:r>
                    </a:p>
                  </a:txBody>
                  <a:tcPr marL="50800" marR="50800" marT="50800" marB="50800" anchor="ctr" horzOverflow="overflow">
                    <a:lnR w="12700">
                      <a:solidFill>
                        <a:srgbClr val="D6D6D6"/>
                      </a:solidFill>
                      <a:miter lim="400000"/>
                    </a:lnR>
                    <a:solidFill>
                      <a:schemeClr val="accent4">
                        <a:hueOff val="102361"/>
                        <a:satOff val="14118"/>
                        <a:lumOff val="10675"/>
                      </a:schemeClr>
                    </a:solidFill>
                  </a:tcPr>
                </a:tc>
                <a:extLst>
                  <a:ext uri="{0D108BD9-81ED-4DB2-BD59-A6C34878D82A}">
                    <a16:rowId xmlns:a16="http://schemas.microsoft.com/office/drawing/2014/main" val="10000"/>
                  </a:ext>
                </a:extLst>
              </a:tr>
              <a:tr h="2532856">
                <a:tc>
                  <a:txBody>
                    <a:bodyPr/>
                    <a:lstStyle/>
                    <a:p>
                      <a:pPr defTabSz="914400">
                        <a:defRPr sz="1800">
                          <a:solidFill>
                            <a:srgbClr val="000000"/>
                          </a:solidFill>
                        </a:defRPr>
                      </a:pPr>
                      <a:r>
                        <a:rPr sz="7000">
                          <a:solidFill>
                            <a:srgbClr val="FFFFFF"/>
                          </a:solidFill>
                        </a:rPr>
                        <a:t>motivate</a:t>
                      </a:r>
                    </a:p>
                  </a:txBody>
                  <a:tcPr marL="50800" marR="50800" marT="50800" marB="50800" anchor="ctr" horzOverflow="overflow">
                    <a:lnL w="12700">
                      <a:solidFill>
                        <a:srgbClr val="D6D6D6"/>
                      </a:solidFill>
                      <a:miter lim="400000"/>
                    </a:lnL>
                  </a:tcPr>
                </a:tc>
                <a:tc>
                  <a:txBody>
                    <a:bodyPr/>
                    <a:lstStyle/>
                    <a:p>
                      <a:pPr defTabSz="914400">
                        <a:defRPr sz="1800">
                          <a:solidFill>
                            <a:srgbClr val="000000"/>
                          </a:solidFill>
                        </a:defRPr>
                      </a:pPr>
                      <a:r>
                        <a:rPr sz="9500" b="1">
                          <a:solidFill>
                            <a:srgbClr val="FFFFFF"/>
                          </a:solidFill>
                          <a:latin typeface="Helvetica"/>
                          <a:ea typeface="Helvetica"/>
                          <a:cs typeface="Helvetica"/>
                          <a:sym typeface="Helvetica"/>
                        </a:rPr>
                        <a:t>Inspire</a:t>
                      </a:r>
                    </a:p>
                  </a:txBody>
                  <a:tcPr marL="50800" marR="50800" marT="50800" marB="50800" anchor="ctr" horzOverflow="overflow">
                    <a:lnR w="12700">
                      <a:solidFill>
                        <a:srgbClr val="D6D6D6"/>
                      </a:solidFill>
                      <a:miter lim="400000"/>
                    </a:lnR>
                  </a:tcPr>
                </a:tc>
                <a:extLst>
                  <a:ext uri="{0D108BD9-81ED-4DB2-BD59-A6C34878D82A}">
                    <a16:rowId xmlns:a16="http://schemas.microsoft.com/office/drawing/2014/main" val="10001"/>
                  </a:ext>
                </a:extLst>
              </a:tr>
              <a:tr h="2532856">
                <a:tc>
                  <a:txBody>
                    <a:bodyPr/>
                    <a:lstStyle/>
                    <a:p>
                      <a:pPr defTabSz="914400">
                        <a:defRPr sz="1800">
                          <a:solidFill>
                            <a:srgbClr val="000000"/>
                          </a:solidFill>
                        </a:defRPr>
                      </a:pPr>
                      <a:r>
                        <a:rPr sz="7000">
                          <a:solidFill>
                            <a:srgbClr val="FFFFFF"/>
                          </a:solidFill>
                        </a:rPr>
                        <a:t>delegate</a:t>
                      </a:r>
                    </a:p>
                  </a:txBody>
                  <a:tcPr marL="50800" marR="50800" marT="50800" marB="50800" anchor="ctr" horzOverflow="overflow">
                    <a:lnL w="12700">
                      <a:solidFill>
                        <a:srgbClr val="D6D6D6"/>
                      </a:solidFill>
                      <a:miter lim="400000"/>
                    </a:lnL>
                  </a:tcPr>
                </a:tc>
                <a:tc>
                  <a:txBody>
                    <a:bodyPr/>
                    <a:lstStyle/>
                    <a:p>
                      <a:pPr defTabSz="914400">
                        <a:defRPr sz="1800">
                          <a:solidFill>
                            <a:srgbClr val="000000"/>
                          </a:solidFill>
                        </a:defRPr>
                      </a:pPr>
                      <a:r>
                        <a:rPr sz="9500" b="1">
                          <a:solidFill>
                            <a:srgbClr val="FFFFFF"/>
                          </a:solidFill>
                          <a:latin typeface="Helvetica"/>
                          <a:ea typeface="Helvetica"/>
                          <a:cs typeface="Helvetica"/>
                          <a:sym typeface="Helvetica"/>
                        </a:rPr>
                        <a:t>Empower</a:t>
                      </a:r>
                    </a:p>
                  </a:txBody>
                  <a:tcPr marL="50800" marR="50800" marT="50800" marB="50800" anchor="ctr" horzOverflow="overflow">
                    <a:lnR w="12700">
                      <a:solidFill>
                        <a:srgbClr val="D6D6D6"/>
                      </a:solidFill>
                      <a:miter lim="400000"/>
                    </a:lnR>
                  </a:tcPr>
                </a:tc>
                <a:extLst>
                  <a:ext uri="{0D108BD9-81ED-4DB2-BD59-A6C34878D82A}">
                    <a16:rowId xmlns:a16="http://schemas.microsoft.com/office/drawing/2014/main" val="10002"/>
                  </a:ext>
                </a:extLst>
              </a:tr>
              <a:tr h="2532856">
                <a:tc>
                  <a:txBody>
                    <a:bodyPr/>
                    <a:lstStyle/>
                    <a:p>
                      <a:pPr defTabSz="914400">
                        <a:defRPr sz="1800">
                          <a:solidFill>
                            <a:srgbClr val="000000"/>
                          </a:solidFill>
                        </a:defRPr>
                      </a:pPr>
                      <a:r>
                        <a:rPr sz="7000">
                          <a:solidFill>
                            <a:srgbClr val="FFFFFF"/>
                          </a:solidFill>
                        </a:rPr>
                        <a:t>drive</a:t>
                      </a:r>
                    </a:p>
                  </a:txBody>
                  <a:tcPr marL="50800" marR="50800" marT="50800" marB="50800" anchor="ctr" horzOverflow="overflow">
                    <a:lnL w="12700">
                      <a:solidFill>
                        <a:srgbClr val="D6D6D6"/>
                      </a:solidFill>
                      <a:miter lim="400000"/>
                    </a:lnL>
                    <a:lnB w="12700">
                      <a:solidFill>
                        <a:srgbClr val="D6D6D6"/>
                      </a:solidFill>
                      <a:miter lim="400000"/>
                    </a:lnB>
                  </a:tcPr>
                </a:tc>
                <a:tc>
                  <a:txBody>
                    <a:bodyPr/>
                    <a:lstStyle/>
                    <a:p>
                      <a:pPr defTabSz="914400">
                        <a:defRPr sz="1800">
                          <a:solidFill>
                            <a:srgbClr val="000000"/>
                          </a:solidFill>
                        </a:defRPr>
                      </a:pPr>
                      <a:r>
                        <a:rPr sz="9500" b="1">
                          <a:solidFill>
                            <a:srgbClr val="FFFFFF"/>
                          </a:solidFill>
                          <a:latin typeface="Helvetica"/>
                          <a:ea typeface="Helvetica"/>
                          <a:cs typeface="Helvetica"/>
                          <a:sym typeface="Helvetica"/>
                        </a:rPr>
                        <a:t>Guide</a:t>
                      </a:r>
                    </a:p>
                  </a:txBody>
                  <a:tcPr marL="50800" marR="50800" marT="50800" marB="50800" anchor="ctr" horzOverflow="overflow">
                    <a:lnR w="12700">
                      <a:solidFill>
                        <a:srgbClr val="D6D6D6"/>
                      </a:solidFill>
                      <a:miter lim="400000"/>
                    </a:lnR>
                    <a:lnB w="12700">
                      <a:solidFill>
                        <a:srgbClr val="D6D6D6"/>
                      </a:solidFill>
                      <a:miter lim="400000"/>
                    </a:lnB>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699">
        <p:pull/>
      </p:transition>
    </mc:Choice>
    <mc:Fallback xmlns:a14="http://schemas.microsoft.com/office/drawing/2010/main" xmlns:m="http://schemas.openxmlformats.org/officeDocument/2006/math" xmlns="">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p:cNvSpPr/>
          <p:nvPr/>
        </p:nvSpPr>
        <p:spPr>
          <a:xfrm>
            <a:off x="-194192" y="5262562"/>
            <a:ext cx="24772385" cy="3353591"/>
          </a:xfrm>
          <a:prstGeom prst="rect">
            <a:avLst/>
          </a:prstGeom>
          <a:blipFill>
            <a:blip r:embed="rId2"/>
          </a:blipFill>
          <a:ln w="12700">
            <a:miter lim="400000"/>
          </a:ln>
        </p:spPr>
        <p:txBody>
          <a:bodyPr lIns="71437" tIns="71437" rIns="71437" bIns="71437" anchor="ctr"/>
          <a:lstStyle/>
          <a:p>
            <a:pPr>
              <a:defRPr sz="3600"/>
            </a:pPr>
            <a:endParaRPr/>
          </a:p>
        </p:txBody>
      </p:sp>
      <p:sp>
        <p:nvSpPr>
          <p:cNvPr id="190" name="3. Simplify"/>
          <p:cNvSpPr txBox="1"/>
          <p:nvPr/>
        </p:nvSpPr>
        <p:spPr>
          <a:xfrm>
            <a:off x="1929715" y="6024562"/>
            <a:ext cx="20524569" cy="1666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0000" b="1">
                <a:latin typeface="Helvetica"/>
                <a:ea typeface="Helvetica"/>
                <a:cs typeface="Helvetica"/>
                <a:sym typeface="Helvetica"/>
              </a:defRPr>
            </a:lvl1pPr>
          </a:lstStyle>
          <a:p>
            <a:r>
              <a:t>3. Simplify</a:t>
            </a:r>
          </a:p>
        </p:txBody>
      </p:sp>
      <p:sp>
        <p:nvSpPr>
          <p:cNvPr id="191"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192"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2"/>
              </a:defRPr>
            </a:lvl1pPr>
          </a:lstStyle>
          <a:p>
            <a:pPr>
              <a:defRPr u="none"/>
            </a:pPr>
            <a:r>
              <a:rPr u="sng">
                <a:hlinkClick r:id="rId2"/>
              </a:rPr>
              <a:t>THESENSEILEADER.COM</a:t>
            </a:r>
          </a:p>
        </p:txBody>
      </p:sp>
      <p:sp>
        <p:nvSpPr>
          <p:cNvPr id="195"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
        <p:nvSpPr>
          <p:cNvPr id="196" name="“People desire honesty and integrity but will follow simple and clear leaders, even if they lack honesty and integrity. It seems hard to believe, but just look at history for evidence.”"/>
          <p:cNvSpPr txBox="1"/>
          <p:nvPr/>
        </p:nvSpPr>
        <p:spPr>
          <a:xfrm>
            <a:off x="1910635" y="1902139"/>
            <a:ext cx="18139268" cy="6175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457200">
              <a:lnSpc>
                <a:spcPts val="11500"/>
              </a:lnSpc>
              <a:defRPr sz="7900">
                <a:latin typeface="Helvetica"/>
                <a:ea typeface="Helvetica"/>
                <a:cs typeface="Helvetica"/>
                <a:sym typeface="Helvetica"/>
              </a:defRPr>
            </a:lvl1pPr>
          </a:lstStyle>
          <a:p>
            <a:r>
              <a:t>“People desire honesty and integrity but will follow simple and clear leaders, even if they lack honesty and integrity. It seems hard to believe, but just look at history for evidence.”</a:t>
            </a:r>
          </a:p>
        </p:txBody>
      </p:sp>
      <p:sp>
        <p:nvSpPr>
          <p:cNvPr id="197" name="~Tony Bridwell…"/>
          <p:cNvSpPr txBox="1"/>
          <p:nvPr/>
        </p:nvSpPr>
        <p:spPr>
          <a:xfrm>
            <a:off x="17698330" y="8824236"/>
            <a:ext cx="4491356" cy="1514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a:r>
              <a:t>~Tony Bridwell</a:t>
            </a:r>
          </a:p>
          <a:p>
            <a:pPr algn="l">
              <a:defRPr sz="4000"/>
            </a:pPr>
            <a:r>
              <a:t>Inc. March 2016</a:t>
            </a:r>
          </a:p>
        </p:txBody>
      </p:sp>
    </p:spTree>
  </p:cSld>
  <p:clrMapOvr>
    <a:masterClrMapping/>
  </p:clrMapOvr>
  <mc:AlternateContent xmlns:mc="http://schemas.openxmlformats.org/markup-compatibility/2006" xmlns:p14="http://schemas.microsoft.com/office/powerpoint/2010/main">
    <mc:Choice Requires="p14">
      <p:transition spd="med" p14:dur="699">
        <p:pull/>
      </p:transition>
    </mc:Choice>
    <mc:Fallback xmlns:a14="http://schemas.microsoft.com/office/drawing/2010/main" xmlns:m="http://schemas.openxmlformats.org/officeDocument/2006/math" xmlns="">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2"/>
              </a:defRPr>
            </a:lvl1pPr>
          </a:lstStyle>
          <a:p>
            <a:pPr>
              <a:defRPr u="none"/>
            </a:pPr>
            <a:r>
              <a:rPr u="sng">
                <a:hlinkClick r:id="rId2"/>
              </a:rPr>
              <a:t>THESENSEILEADER.COM</a:t>
            </a:r>
          </a:p>
        </p:txBody>
      </p:sp>
      <p:sp>
        <p:nvSpPr>
          <p:cNvPr id="200"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
        <p:nvSpPr>
          <p:cNvPr id="201" name="Autonomy…"/>
          <p:cNvSpPr txBox="1"/>
          <p:nvPr/>
        </p:nvSpPr>
        <p:spPr>
          <a:xfrm>
            <a:off x="3122367" y="1795886"/>
            <a:ext cx="18139267" cy="8016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defTabSz="457200">
              <a:lnSpc>
                <a:spcPts val="19700"/>
              </a:lnSpc>
              <a:defRPr sz="14700" b="1">
                <a:latin typeface="Helvetica"/>
                <a:ea typeface="Helvetica"/>
                <a:cs typeface="Helvetica"/>
                <a:sym typeface="Helvetica"/>
              </a:defRPr>
            </a:pPr>
            <a:r>
              <a:t>Autonomy </a:t>
            </a:r>
          </a:p>
          <a:p>
            <a:pPr defTabSz="457200">
              <a:lnSpc>
                <a:spcPts val="19700"/>
              </a:lnSpc>
              <a:defRPr sz="14700" b="1">
                <a:latin typeface="Helvetica"/>
                <a:ea typeface="Helvetica"/>
                <a:cs typeface="Helvetica"/>
                <a:sym typeface="Helvetica"/>
              </a:defRPr>
            </a:pPr>
            <a:r>
              <a:t>Mastery</a:t>
            </a:r>
          </a:p>
          <a:p>
            <a:pPr defTabSz="457200">
              <a:lnSpc>
                <a:spcPts val="28800"/>
              </a:lnSpc>
              <a:defRPr sz="22300" b="1">
                <a:latin typeface="Helvetica"/>
                <a:ea typeface="Helvetica"/>
                <a:cs typeface="Helvetica"/>
                <a:sym typeface="Helvetica"/>
              </a:defRPr>
            </a:pPr>
            <a:r>
              <a:t>Purpose</a:t>
            </a:r>
          </a:p>
        </p:txBody>
      </p:sp>
      <p:sp>
        <p:nvSpPr>
          <p:cNvPr id="202" name="~Dan Pink"/>
          <p:cNvSpPr txBox="1"/>
          <p:nvPr/>
        </p:nvSpPr>
        <p:spPr>
          <a:xfrm>
            <a:off x="18767357" y="10528953"/>
            <a:ext cx="3115311" cy="904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a:lstStyle>
          <a:p>
            <a:r>
              <a:t>~Dan Pink</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p:cNvSpPr/>
          <p:nvPr/>
        </p:nvSpPr>
        <p:spPr>
          <a:xfrm>
            <a:off x="-194192" y="5262562"/>
            <a:ext cx="24772385" cy="3353591"/>
          </a:xfrm>
          <a:prstGeom prst="rect">
            <a:avLst/>
          </a:prstGeom>
          <a:blipFill>
            <a:blip r:embed="rId2"/>
          </a:blipFill>
          <a:ln w="12700">
            <a:miter lim="400000"/>
          </a:ln>
        </p:spPr>
        <p:txBody>
          <a:bodyPr lIns="71437" tIns="71437" rIns="71437" bIns="71437" anchor="ctr"/>
          <a:lstStyle/>
          <a:p>
            <a:pPr>
              <a:defRPr sz="3600"/>
            </a:pPr>
            <a:endParaRPr/>
          </a:p>
        </p:txBody>
      </p:sp>
      <p:sp>
        <p:nvSpPr>
          <p:cNvPr id="205" name="4. Walk the Walk"/>
          <p:cNvSpPr txBox="1"/>
          <p:nvPr/>
        </p:nvSpPr>
        <p:spPr>
          <a:xfrm>
            <a:off x="1929715" y="6024562"/>
            <a:ext cx="20524569" cy="1666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0000" b="1">
                <a:latin typeface="Helvetica"/>
                <a:ea typeface="Helvetica"/>
                <a:cs typeface="Helvetica"/>
                <a:sym typeface="Helvetica"/>
              </a:defRPr>
            </a:lvl1pPr>
          </a:lstStyle>
          <a:p>
            <a:r>
              <a:t>4. Walk the Walk</a:t>
            </a:r>
          </a:p>
        </p:txBody>
      </p:sp>
      <p:sp>
        <p:nvSpPr>
          <p:cNvPr id="206"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207"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Tree>
  </p:cSld>
  <p:clrMapOvr>
    <a:masterClrMapping/>
  </p:clrMapOvr>
  <mc:AlternateContent xmlns:mc="http://schemas.openxmlformats.org/markup-compatibility/2006" xmlns:p14="http://schemas.microsoft.com/office/powerpoint/2010/main">
    <mc:Choice Requires="p14">
      <p:transition spd="med" p14:dur="699">
        <p:dissolve/>
      </p:transition>
    </mc:Choice>
    <mc:Fallback xmlns:a14="http://schemas.microsoft.com/office/drawing/2010/main" xmlns:m="http://schemas.openxmlformats.org/officeDocument/2006/math"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210"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
        <p:nvSpPr>
          <p:cNvPr id="211" name="“People follow examples…"/>
          <p:cNvSpPr txBox="1"/>
          <p:nvPr/>
        </p:nvSpPr>
        <p:spPr>
          <a:xfrm>
            <a:off x="2440317" y="4500562"/>
            <a:ext cx="19503366" cy="4714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10000" b="1">
                <a:latin typeface="Helvetica"/>
                <a:ea typeface="Helvetica"/>
                <a:cs typeface="Helvetica"/>
                <a:sym typeface="Helvetica"/>
              </a:defRPr>
            </a:pPr>
            <a:r>
              <a:t>“People follow examples</a:t>
            </a:r>
          </a:p>
          <a:p>
            <a:pPr>
              <a:defRPr sz="10000" b="1">
                <a:latin typeface="Helvetica"/>
                <a:ea typeface="Helvetica"/>
                <a:cs typeface="Helvetica"/>
                <a:sym typeface="Helvetica"/>
              </a:defRPr>
            </a:pPr>
            <a:r>
              <a:t>much more enthusiastically</a:t>
            </a:r>
          </a:p>
          <a:p>
            <a:pPr>
              <a:defRPr sz="10000" b="1">
                <a:latin typeface="Helvetica"/>
                <a:ea typeface="Helvetica"/>
                <a:cs typeface="Helvetica"/>
                <a:sym typeface="Helvetica"/>
              </a:defRPr>
            </a:pPr>
            <a:r>
              <a:t>than orders.”</a:t>
            </a:r>
          </a:p>
        </p:txBody>
      </p:sp>
    </p:spTree>
  </p:cSld>
  <p:clrMapOvr>
    <a:masterClrMapping/>
  </p:clrMapOvr>
  <mc:AlternateContent xmlns:mc="http://schemas.openxmlformats.org/markup-compatibility/2006" xmlns:p14="http://schemas.microsoft.com/office/powerpoint/2010/main">
    <mc:Choice Requires="p14">
      <p:transition spd="med" p14:dur="699">
        <p:pull/>
      </p:transition>
    </mc:Choice>
    <mc:Fallback xmlns:a14="http://schemas.microsoft.com/office/drawing/2010/main" xmlns:m="http://schemas.openxmlformats.org/officeDocument/2006/math" xmlns="">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Rectangle"/>
          <p:cNvSpPr/>
          <p:nvPr/>
        </p:nvSpPr>
        <p:spPr>
          <a:xfrm>
            <a:off x="-194192" y="5262562"/>
            <a:ext cx="24772385" cy="3353591"/>
          </a:xfrm>
          <a:prstGeom prst="rect">
            <a:avLst/>
          </a:prstGeom>
          <a:blipFill>
            <a:blip r:embed="rId2"/>
          </a:blipFill>
          <a:ln w="12700">
            <a:miter lim="400000"/>
          </a:ln>
        </p:spPr>
        <p:txBody>
          <a:bodyPr lIns="71437" tIns="71437" rIns="71437" bIns="71437" anchor="ctr"/>
          <a:lstStyle/>
          <a:p>
            <a:pPr>
              <a:defRPr sz="3600"/>
            </a:pPr>
            <a:endParaRPr/>
          </a:p>
        </p:txBody>
      </p:sp>
      <p:sp>
        <p:nvSpPr>
          <p:cNvPr id="216" name="5. Seek the support of others"/>
          <p:cNvSpPr txBox="1"/>
          <p:nvPr/>
        </p:nvSpPr>
        <p:spPr>
          <a:xfrm>
            <a:off x="1929715" y="6024562"/>
            <a:ext cx="20524569" cy="1666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0000" b="1">
                <a:latin typeface="Helvetica"/>
                <a:ea typeface="Helvetica"/>
                <a:cs typeface="Helvetica"/>
                <a:sym typeface="Helvetica"/>
              </a:defRPr>
            </a:lvl1pPr>
          </a:lstStyle>
          <a:p>
            <a:r>
              <a:t>5. Seek the support of others</a:t>
            </a:r>
          </a:p>
        </p:txBody>
      </p:sp>
      <p:sp>
        <p:nvSpPr>
          <p:cNvPr id="217"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218"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221"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
        <p:nvSpPr>
          <p:cNvPr id="222" name="Should it really be…"/>
          <p:cNvSpPr txBox="1"/>
          <p:nvPr/>
        </p:nvSpPr>
        <p:spPr>
          <a:xfrm>
            <a:off x="2440317" y="5262562"/>
            <a:ext cx="19503366" cy="3190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10000" b="1">
                <a:latin typeface="Helvetica"/>
                <a:ea typeface="Helvetica"/>
                <a:cs typeface="Helvetica"/>
                <a:sym typeface="Helvetica"/>
              </a:defRPr>
            </a:pPr>
            <a:r>
              <a:t>Should it really be</a:t>
            </a:r>
          </a:p>
          <a:p>
            <a:pPr>
              <a:defRPr sz="10000" b="1">
                <a:latin typeface="Helvetica"/>
                <a:ea typeface="Helvetica"/>
                <a:cs typeface="Helvetica"/>
                <a:sym typeface="Helvetica"/>
              </a:defRPr>
            </a:pPr>
            <a:r>
              <a:t>lonely at the top?</a:t>
            </a:r>
          </a:p>
        </p:txBody>
      </p:sp>
    </p:spTree>
  </p:cSld>
  <p:clrMapOvr>
    <a:masterClrMapping/>
  </p:clrMapOvr>
  <mc:AlternateContent xmlns:mc="http://schemas.openxmlformats.org/markup-compatibility/2006" xmlns:p14="http://schemas.microsoft.com/office/powerpoint/2010/main">
    <mc:Choice Requires="p14">
      <p:transition spd="med" p14:dur="699">
        <p:pull/>
      </p:transition>
    </mc:Choice>
    <mc:Fallback xmlns:a14="http://schemas.microsoft.com/office/drawing/2010/main" xmlns:m="http://schemas.openxmlformats.org/officeDocument/2006/math" xmlns="">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ectangle"/>
          <p:cNvSpPr/>
          <p:nvPr/>
        </p:nvSpPr>
        <p:spPr>
          <a:xfrm>
            <a:off x="-194192" y="5262562"/>
            <a:ext cx="24772385" cy="3353591"/>
          </a:xfrm>
          <a:prstGeom prst="rect">
            <a:avLst/>
          </a:prstGeom>
          <a:blipFill>
            <a:blip r:embed="rId2"/>
          </a:blipFill>
          <a:ln w="12700">
            <a:miter lim="400000"/>
          </a:ln>
        </p:spPr>
        <p:txBody>
          <a:bodyPr lIns="71437" tIns="71437" rIns="71437" bIns="71437" anchor="ctr"/>
          <a:lstStyle/>
          <a:p>
            <a:pPr>
              <a:defRPr sz="3600"/>
            </a:pPr>
            <a:endParaRPr/>
          </a:p>
        </p:txBody>
      </p:sp>
      <p:sp>
        <p:nvSpPr>
          <p:cNvPr id="227" name="6. Don’t be an “undercover boss”"/>
          <p:cNvSpPr txBox="1"/>
          <p:nvPr/>
        </p:nvSpPr>
        <p:spPr>
          <a:xfrm>
            <a:off x="1929715" y="6024562"/>
            <a:ext cx="20524569" cy="1666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0000" b="1">
                <a:latin typeface="Helvetica"/>
                <a:ea typeface="Helvetica"/>
                <a:cs typeface="Helvetica"/>
                <a:sym typeface="Helvetica"/>
              </a:defRPr>
            </a:lvl1pPr>
          </a:lstStyle>
          <a:p>
            <a:r>
              <a:t>6. Don’t be an “undercover boss”</a:t>
            </a:r>
          </a:p>
        </p:txBody>
      </p:sp>
      <p:sp>
        <p:nvSpPr>
          <p:cNvPr id="228"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229"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232"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
        <p:nvSpPr>
          <p:cNvPr id="233" name="Trust…"/>
          <p:cNvSpPr txBox="1"/>
          <p:nvPr/>
        </p:nvSpPr>
        <p:spPr>
          <a:xfrm>
            <a:off x="2440317" y="3173412"/>
            <a:ext cx="19503366" cy="7369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17400" b="1">
                <a:latin typeface="Helvetica"/>
                <a:ea typeface="Helvetica"/>
                <a:cs typeface="Helvetica"/>
                <a:sym typeface="Helvetica"/>
              </a:defRPr>
            </a:pPr>
            <a:r>
              <a:t>Trust</a:t>
            </a:r>
          </a:p>
          <a:p>
            <a:pPr>
              <a:defRPr sz="10000" b="1">
                <a:latin typeface="Helvetica"/>
                <a:ea typeface="Helvetica"/>
                <a:cs typeface="Helvetica"/>
                <a:sym typeface="Helvetica"/>
              </a:defRPr>
            </a:pPr>
            <a:r>
              <a:t>Compassion</a:t>
            </a:r>
          </a:p>
          <a:p>
            <a:pPr>
              <a:defRPr sz="10000" b="1">
                <a:latin typeface="Helvetica"/>
                <a:ea typeface="Helvetica"/>
                <a:cs typeface="Helvetica"/>
                <a:sym typeface="Helvetica"/>
              </a:defRPr>
            </a:pPr>
            <a:r>
              <a:t>Stability</a:t>
            </a:r>
          </a:p>
          <a:p>
            <a:pPr>
              <a:defRPr sz="10000" b="1">
                <a:latin typeface="Helvetica"/>
                <a:ea typeface="Helvetica"/>
                <a:cs typeface="Helvetica"/>
                <a:sym typeface="Helvetica"/>
              </a:defRPr>
            </a:pPr>
            <a:r>
              <a:t>Hope</a:t>
            </a:r>
          </a:p>
        </p:txBody>
      </p:sp>
      <p:sp>
        <p:nvSpPr>
          <p:cNvPr id="234" name="~Gallup"/>
          <p:cNvSpPr txBox="1"/>
          <p:nvPr/>
        </p:nvSpPr>
        <p:spPr>
          <a:xfrm>
            <a:off x="18767358" y="10528953"/>
            <a:ext cx="2444751" cy="904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a:lstStyle>
          <a:p>
            <a:r>
              <a:t>~Gallup</a:t>
            </a:r>
          </a:p>
        </p:txBody>
      </p:sp>
    </p:spTree>
  </p:cSld>
  <p:clrMapOvr>
    <a:masterClrMapping/>
  </p:clrMapOvr>
  <mc:AlternateContent xmlns:mc="http://schemas.openxmlformats.org/markup-compatibility/2006" xmlns:p14="http://schemas.microsoft.com/office/powerpoint/2010/main">
    <mc:Choice Requires="p14">
      <p:transition spd="med" p14:dur="699">
        <p:pull/>
      </p:transition>
    </mc:Choice>
    <mc:Fallback xmlns:a14="http://schemas.microsoft.com/office/drawing/2010/main" xmlns:m="http://schemas.openxmlformats.org/officeDocument/2006/math"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139"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
        <p:nvSpPr>
          <p:cNvPr id="140" name="“When the people are not in awe of your majesty––"/>
          <p:cNvSpPr txBox="1"/>
          <p:nvPr/>
        </p:nvSpPr>
        <p:spPr>
          <a:xfrm>
            <a:off x="2440317" y="2838579"/>
            <a:ext cx="19503366" cy="3190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0000" b="1">
                <a:latin typeface="Helvetica"/>
                <a:ea typeface="Helvetica"/>
                <a:cs typeface="Helvetica"/>
                <a:sym typeface="Helvetica"/>
              </a:defRPr>
            </a:lvl1pPr>
          </a:lstStyle>
          <a:p>
            <a:r>
              <a:t>“When the people are not in awe of your majesty––</a:t>
            </a:r>
          </a:p>
        </p:txBody>
      </p:sp>
      <p:sp>
        <p:nvSpPr>
          <p:cNvPr id="141" name="~Lao Tzu"/>
          <p:cNvSpPr txBox="1"/>
          <p:nvPr/>
        </p:nvSpPr>
        <p:spPr>
          <a:xfrm>
            <a:off x="16923371" y="9968499"/>
            <a:ext cx="2834006" cy="904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~Lao Tzu</a:t>
            </a:r>
          </a:p>
        </p:txBody>
      </p:sp>
      <p:sp>
        <p:nvSpPr>
          <p:cNvPr id="142" name="Then great majesty has been achieved”"/>
          <p:cNvSpPr txBox="1"/>
          <p:nvPr/>
        </p:nvSpPr>
        <p:spPr>
          <a:xfrm>
            <a:off x="2440317" y="6471031"/>
            <a:ext cx="19503366" cy="3190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0000" b="1">
                <a:latin typeface="Helvetica"/>
                <a:ea typeface="Helvetica"/>
                <a:cs typeface="Helvetica"/>
                <a:sym typeface="Helvetica"/>
              </a:defRPr>
            </a:lvl1pPr>
          </a:lstStyle>
          <a:p>
            <a:r>
              <a:t>Then great majesty has been achieved”</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p:cNvSpPr/>
          <p:nvPr/>
        </p:nvSpPr>
        <p:spPr>
          <a:xfrm>
            <a:off x="-194192" y="5262562"/>
            <a:ext cx="24772385" cy="3353591"/>
          </a:xfrm>
          <a:prstGeom prst="rect">
            <a:avLst/>
          </a:prstGeom>
          <a:blipFill>
            <a:blip r:embed="rId2"/>
          </a:blipFill>
          <a:ln w="12700">
            <a:miter lim="400000"/>
          </a:ln>
        </p:spPr>
        <p:txBody>
          <a:bodyPr lIns="71437" tIns="71437" rIns="71437" bIns="71437" anchor="ctr"/>
          <a:lstStyle/>
          <a:p>
            <a:pPr>
              <a:defRPr sz="3600"/>
            </a:pPr>
            <a:endParaRPr/>
          </a:p>
        </p:txBody>
      </p:sp>
      <p:sp>
        <p:nvSpPr>
          <p:cNvPr id="239" name="7. Share"/>
          <p:cNvSpPr txBox="1"/>
          <p:nvPr/>
        </p:nvSpPr>
        <p:spPr>
          <a:xfrm>
            <a:off x="1929715" y="6024562"/>
            <a:ext cx="20524569" cy="1666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0000" b="1">
                <a:latin typeface="Helvetica"/>
                <a:ea typeface="Helvetica"/>
                <a:cs typeface="Helvetica"/>
                <a:sym typeface="Helvetica"/>
              </a:defRPr>
            </a:lvl1pPr>
          </a:lstStyle>
          <a:p>
            <a:r>
              <a:t>7. Share</a:t>
            </a:r>
          </a:p>
        </p:txBody>
      </p:sp>
      <p:sp>
        <p:nvSpPr>
          <p:cNvPr id="240"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241"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244"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
        <p:nvSpPr>
          <p:cNvPr id="245" name="Power…"/>
          <p:cNvSpPr txBox="1"/>
          <p:nvPr/>
        </p:nvSpPr>
        <p:spPr>
          <a:xfrm>
            <a:off x="2440317" y="3376612"/>
            <a:ext cx="19503366" cy="6962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14900" b="1">
                <a:latin typeface="Helvetica"/>
                <a:ea typeface="Helvetica"/>
                <a:cs typeface="Helvetica"/>
                <a:sym typeface="Helvetica"/>
              </a:defRPr>
            </a:pPr>
            <a:r>
              <a:t>Power</a:t>
            </a:r>
          </a:p>
          <a:p>
            <a:pPr>
              <a:defRPr sz="14900" b="1">
                <a:latin typeface="Helvetica"/>
                <a:ea typeface="Helvetica"/>
                <a:cs typeface="Helvetica"/>
                <a:sym typeface="Helvetica"/>
              </a:defRPr>
            </a:pPr>
            <a:r>
              <a:t>Authority</a:t>
            </a:r>
          </a:p>
          <a:p>
            <a:pPr>
              <a:defRPr sz="14900" b="1">
                <a:latin typeface="Helvetica"/>
                <a:ea typeface="Helvetica"/>
                <a:cs typeface="Helvetica"/>
                <a:sym typeface="Helvetica"/>
              </a:defRPr>
            </a:pPr>
            <a:r>
              <a:t>Recognition</a:t>
            </a:r>
          </a:p>
        </p:txBody>
      </p:sp>
    </p:spTree>
  </p:cSld>
  <p:clrMapOvr>
    <a:masterClrMapping/>
  </p:clrMapOvr>
  <mc:AlternateContent xmlns:mc="http://schemas.openxmlformats.org/markup-compatibility/2006" xmlns:p14="http://schemas.microsoft.com/office/powerpoint/2010/main">
    <mc:Choice Requires="p14">
      <p:transition spd="med" p14:dur="699">
        <p:pull/>
      </p:transition>
    </mc:Choice>
    <mc:Fallback xmlns:a14="http://schemas.microsoft.com/office/drawing/2010/main" xmlns:m="http://schemas.openxmlformats.org/officeDocument/2006/math" xmlns="">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2"/>
              </a:defRPr>
            </a:lvl1pPr>
          </a:lstStyle>
          <a:p>
            <a:pPr>
              <a:defRPr u="none"/>
            </a:pPr>
            <a:r>
              <a:rPr u="sng">
                <a:hlinkClick r:id="rId2"/>
              </a:rPr>
              <a:t>THESENSEILEADER.COM</a:t>
            </a:r>
          </a:p>
        </p:txBody>
      </p:sp>
      <p:sp>
        <p:nvSpPr>
          <p:cNvPr id="250"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
        <p:nvSpPr>
          <p:cNvPr id="251" name="“A general officer who will invariably assume the responsibility for failure, whether he deserves it or not…"/>
          <p:cNvSpPr txBox="1"/>
          <p:nvPr/>
        </p:nvSpPr>
        <p:spPr>
          <a:xfrm>
            <a:off x="1910635" y="3108639"/>
            <a:ext cx="18139267" cy="3762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457200">
              <a:lnSpc>
                <a:spcPts val="11500"/>
              </a:lnSpc>
              <a:defRPr sz="7900">
                <a:latin typeface="Helvetica"/>
                <a:ea typeface="Helvetica"/>
                <a:cs typeface="Helvetica"/>
                <a:sym typeface="Helvetica"/>
              </a:defRPr>
            </a:lvl1pPr>
          </a:lstStyle>
          <a:p>
            <a:r>
              <a:t>“A general officer who will invariably assume the responsibility for failure, whether he deserves it or not…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2"/>
              </a:defRPr>
            </a:lvl1pPr>
          </a:lstStyle>
          <a:p>
            <a:pPr>
              <a:defRPr u="none"/>
            </a:pPr>
            <a:r>
              <a:rPr u="sng">
                <a:hlinkClick r:id="rId2"/>
              </a:rPr>
              <a:t>THESENSEILEADER.COM</a:t>
            </a:r>
          </a:p>
        </p:txBody>
      </p:sp>
      <p:sp>
        <p:nvSpPr>
          <p:cNvPr id="254"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
        <p:nvSpPr>
          <p:cNvPr id="255" name="“…and invariably give the credit for success to others, whether they deserve it or not…"/>
          <p:cNvSpPr txBox="1"/>
          <p:nvPr/>
        </p:nvSpPr>
        <p:spPr>
          <a:xfrm>
            <a:off x="5113618" y="6518266"/>
            <a:ext cx="18139268" cy="3762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457200">
              <a:lnSpc>
                <a:spcPts val="11500"/>
              </a:lnSpc>
              <a:defRPr sz="7900">
                <a:latin typeface="Helvetica"/>
                <a:ea typeface="Helvetica"/>
                <a:cs typeface="Helvetica"/>
                <a:sym typeface="Helvetica"/>
              </a:defRPr>
            </a:lvl1pPr>
          </a:lstStyle>
          <a:p>
            <a:r>
              <a:t>“…and invariably give the credit for success to others, whether they deserve it or not…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2"/>
              </a:defRPr>
            </a:lvl1pPr>
          </a:lstStyle>
          <a:p>
            <a:pPr>
              <a:defRPr u="none"/>
            </a:pPr>
            <a:r>
              <a:rPr u="sng">
                <a:hlinkClick r:id="rId2"/>
              </a:rPr>
              <a:t>THESENSEILEADER.COM</a:t>
            </a:r>
          </a:p>
        </p:txBody>
      </p:sp>
      <p:sp>
        <p:nvSpPr>
          <p:cNvPr id="258"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
        <p:nvSpPr>
          <p:cNvPr id="259" name="“…will achieve outstanding success.”"/>
          <p:cNvSpPr txBox="1"/>
          <p:nvPr/>
        </p:nvSpPr>
        <p:spPr>
          <a:xfrm>
            <a:off x="1956361" y="6062662"/>
            <a:ext cx="20471279" cy="159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defTabSz="457200">
              <a:lnSpc>
                <a:spcPts val="13500"/>
              </a:lnSpc>
              <a:defRPr sz="9500">
                <a:latin typeface="Helvetica"/>
                <a:ea typeface="Helvetica"/>
                <a:cs typeface="Helvetica"/>
                <a:sym typeface="Helvetica"/>
              </a:defRPr>
            </a:lvl1pPr>
          </a:lstStyle>
          <a:p>
            <a:r>
              <a:t>“…will achieve outstanding success.”</a:t>
            </a:r>
          </a:p>
        </p:txBody>
      </p:sp>
      <p:sp>
        <p:nvSpPr>
          <p:cNvPr id="260" name="~General George S. Patton"/>
          <p:cNvSpPr txBox="1"/>
          <p:nvPr/>
        </p:nvSpPr>
        <p:spPr>
          <a:xfrm>
            <a:off x="14778508" y="9308505"/>
            <a:ext cx="7880351" cy="904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a:lstStyle>
          <a:p>
            <a:r>
              <a:t>~General George S. Patton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ctangle"/>
          <p:cNvSpPr/>
          <p:nvPr/>
        </p:nvSpPr>
        <p:spPr>
          <a:xfrm>
            <a:off x="-194192" y="5262562"/>
            <a:ext cx="24772385" cy="3353591"/>
          </a:xfrm>
          <a:prstGeom prst="rect">
            <a:avLst/>
          </a:prstGeom>
          <a:blipFill>
            <a:blip r:embed="rId2"/>
          </a:blipFill>
          <a:ln w="12700">
            <a:miter lim="400000"/>
          </a:ln>
        </p:spPr>
        <p:txBody>
          <a:bodyPr lIns="71437" tIns="71437" rIns="71437" bIns="71437" anchor="ctr"/>
          <a:lstStyle/>
          <a:p>
            <a:pPr>
              <a:defRPr sz="3600"/>
            </a:pPr>
            <a:endParaRPr/>
          </a:p>
        </p:txBody>
      </p:sp>
      <p:sp>
        <p:nvSpPr>
          <p:cNvPr id="263" name="8. Practice “Beginner’s Mind”"/>
          <p:cNvSpPr txBox="1"/>
          <p:nvPr/>
        </p:nvSpPr>
        <p:spPr>
          <a:xfrm>
            <a:off x="1929715" y="6024562"/>
            <a:ext cx="20524569" cy="1666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0000" b="1">
                <a:latin typeface="Helvetica"/>
                <a:ea typeface="Helvetica"/>
                <a:cs typeface="Helvetica"/>
                <a:sym typeface="Helvetica"/>
              </a:defRPr>
            </a:lvl1pPr>
          </a:lstStyle>
          <a:p>
            <a:r>
              <a:t>8. Practice “Beginner’s Mind”</a:t>
            </a:r>
          </a:p>
        </p:txBody>
      </p:sp>
      <p:sp>
        <p:nvSpPr>
          <p:cNvPr id="264"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265"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Belt w Shadow.jpg" descr="Belt w Shadow.jpg"/>
          <p:cNvPicPr>
            <a:picLocks noChangeAspect="1"/>
          </p:cNvPicPr>
          <p:nvPr/>
        </p:nvPicPr>
        <p:blipFill>
          <a:blip r:embed="rId3">
            <a:extLst/>
          </a:blip>
          <a:srcRect l="492" r="492" b="40845"/>
          <a:stretch>
            <a:fillRect/>
          </a:stretch>
        </p:blipFill>
        <p:spPr>
          <a:xfrm>
            <a:off x="25322" y="-25321"/>
            <a:ext cx="24333357" cy="13766641"/>
          </a:xfrm>
          <a:prstGeom prst="rect">
            <a:avLst/>
          </a:prstGeom>
          <a:ln w="12700">
            <a:miter lim="400000"/>
          </a:ln>
        </p:spPr>
      </p:pic>
      <p:sp>
        <p:nvSpPr>
          <p:cNvPr id="268" name="Rectangle"/>
          <p:cNvSpPr/>
          <p:nvPr/>
        </p:nvSpPr>
        <p:spPr>
          <a:xfrm>
            <a:off x="-124458" y="7070594"/>
            <a:ext cx="24632916" cy="3803706"/>
          </a:xfrm>
          <a:prstGeom prst="rect">
            <a:avLst/>
          </a:prstGeom>
          <a:blipFill>
            <a:blip r:embed="rId4">
              <a:alphaModFix amt="74076"/>
            </a:blip>
          </a:blipFill>
          <a:ln w="12700">
            <a:miter lim="400000"/>
          </a:ln>
        </p:spPr>
        <p:txBody>
          <a:bodyPr lIns="71437" tIns="71437" rIns="71437" bIns="71437" anchor="ctr"/>
          <a:lstStyle/>
          <a:p>
            <a:pPr>
              <a:defRPr sz="3600"/>
            </a:pPr>
            <a:endParaRPr/>
          </a:p>
        </p:txBody>
      </p:sp>
      <p:sp>
        <p:nvSpPr>
          <p:cNvPr id="269"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solidFill>
                  <a:srgbClr val="000000"/>
                </a:solidFill>
                <a:latin typeface="Arial Black"/>
                <a:ea typeface="Arial Black"/>
                <a:cs typeface="Arial Black"/>
                <a:sym typeface="Arial Black"/>
                <a:hlinkClick r:id="rId5"/>
              </a:defRPr>
            </a:lvl1pPr>
          </a:lstStyle>
          <a:p>
            <a:pPr>
              <a:defRPr u="none"/>
            </a:pPr>
            <a:r>
              <a:rPr u="sng">
                <a:hlinkClick r:id="rId5"/>
              </a:rPr>
              <a:t>THESENSEILEADER.COM</a:t>
            </a:r>
          </a:p>
        </p:txBody>
      </p:sp>
      <p:sp>
        <p:nvSpPr>
          <p:cNvPr id="270"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solidFill>
                  <a:srgbClr val="000000"/>
                </a:solidFill>
                <a:latin typeface="Helvetica"/>
                <a:ea typeface="Helvetica"/>
                <a:cs typeface="Helvetica"/>
                <a:sym typeface="Helvetica"/>
              </a:defRPr>
            </a:lvl1pPr>
          </a:lstStyle>
          <a:p>
            <a:r>
              <a:t>© Black Belt Mindset Productions LLC</a:t>
            </a:r>
          </a:p>
        </p:txBody>
      </p:sp>
      <p:sp>
        <p:nvSpPr>
          <p:cNvPr id="271" name="“Perfection is NOT a destination…"/>
          <p:cNvSpPr txBox="1"/>
          <p:nvPr/>
        </p:nvSpPr>
        <p:spPr>
          <a:xfrm>
            <a:off x="2648458" y="7150492"/>
            <a:ext cx="19503365" cy="1895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a:defRPr sz="11300">
                <a:latin typeface="Impact"/>
                <a:ea typeface="Impact"/>
                <a:cs typeface="Impact"/>
                <a:sym typeface="Impact"/>
              </a:defRPr>
            </a:lvl1pPr>
          </a:lstStyle>
          <a:p>
            <a:r>
              <a:t>“Perfection is NOT a destination…</a:t>
            </a:r>
          </a:p>
        </p:txBody>
      </p:sp>
      <p:sp>
        <p:nvSpPr>
          <p:cNvPr id="272" name="…it’s a never-ending process!”"/>
          <p:cNvSpPr txBox="1"/>
          <p:nvPr/>
        </p:nvSpPr>
        <p:spPr>
          <a:xfrm>
            <a:off x="5893653" y="8877377"/>
            <a:ext cx="18003674" cy="1895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a:defRPr sz="11300">
                <a:latin typeface="Impact"/>
                <a:ea typeface="Impact"/>
                <a:cs typeface="Impact"/>
                <a:sym typeface="Impact"/>
              </a:defRPr>
            </a:lvl1pPr>
          </a:lstStyle>
          <a:p>
            <a:r>
              <a:t>…it’s a never-ending process!”</a:t>
            </a:r>
          </a:p>
        </p:txBody>
      </p:sp>
    </p:spTree>
  </p:cSld>
  <p:clrMapOvr>
    <a:masterClrMapping/>
  </p:clrMapOvr>
  <mc:AlternateContent xmlns:mc="http://schemas.openxmlformats.org/markup-compatibility/2006" xmlns:p14="http://schemas.microsoft.com/office/powerpoint/2010/main">
    <mc:Choice Requires="p14">
      <p:transition spd="med" p14:dur="699">
        <p:pull/>
      </p:transition>
    </mc:Choice>
    <mc:Fallback xmlns:a14="http://schemas.microsoft.com/office/drawing/2010/main" xmlns:m="http://schemas.openxmlformats.org/officeDocument/2006/math" xmlns="">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SLM Title Graphic Blank w Web 1812.jpg" descr="SLM Title Graphic Blank w Web 181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147"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pic>
        <p:nvPicPr>
          <p:cNvPr id="148" name="SL CS Seat Card Back.jpg" descr="SL CS Seat Card Back.jpg"/>
          <p:cNvPicPr>
            <a:picLocks noChangeAspect="1"/>
          </p:cNvPicPr>
          <p:nvPr/>
        </p:nvPicPr>
        <p:blipFill>
          <a:blip r:embed="rId4">
            <a:extLst/>
          </a:blip>
          <a:stretch>
            <a:fillRect/>
          </a:stretch>
        </p:blipFill>
        <p:spPr>
          <a:xfrm>
            <a:off x="3498712" y="369068"/>
            <a:ext cx="18150166" cy="11742990"/>
          </a:xfrm>
          <a:prstGeom prst="rect">
            <a:avLst/>
          </a:prstGeom>
          <a:ln w="12700">
            <a:miter lim="400000"/>
          </a:ln>
          <a:effectLst>
            <a:outerShdw blurRad="190500" dist="342900" dir="3261056" rotWithShape="0">
              <a:schemeClr val="accent2">
                <a:satOff val="-13916"/>
                <a:lumOff val="13989"/>
              </a:schemeClr>
            </a:outerShdw>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OI - RTL"/>
          <p:cNvSpPr txBox="1"/>
          <p:nvPr/>
        </p:nvSpPr>
        <p:spPr>
          <a:xfrm>
            <a:off x="826670" y="5529262"/>
            <a:ext cx="22730661" cy="2657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6500" b="1">
                <a:latin typeface="Helvetica"/>
                <a:ea typeface="Helvetica"/>
                <a:cs typeface="Helvetica"/>
                <a:sym typeface="Helvetica"/>
              </a:defRPr>
            </a:lvl1pPr>
          </a:lstStyle>
          <a:p>
            <a:r>
              <a:t>ROI - RTL</a:t>
            </a:r>
          </a:p>
        </p:txBody>
      </p:sp>
      <p:sp>
        <p:nvSpPr>
          <p:cNvPr id="153"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2"/>
              </a:defRPr>
            </a:lvl1pPr>
          </a:lstStyle>
          <a:p>
            <a:pPr>
              <a:defRPr u="none"/>
            </a:pPr>
            <a:r>
              <a:rPr u="sng">
                <a:hlinkClick r:id="rId2"/>
              </a:rPr>
              <a:t>THESENSEILEADER.COM</a:t>
            </a:r>
          </a:p>
        </p:txBody>
      </p:sp>
      <p:sp>
        <p:nvSpPr>
          <p:cNvPr id="154"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p:cNvSpPr/>
          <p:nvPr/>
        </p:nvSpPr>
        <p:spPr>
          <a:xfrm>
            <a:off x="-194192" y="5262562"/>
            <a:ext cx="24772385" cy="3353591"/>
          </a:xfrm>
          <a:prstGeom prst="rect">
            <a:avLst/>
          </a:prstGeom>
          <a:blipFill>
            <a:blip r:embed="rId2"/>
          </a:blipFill>
          <a:ln w="12700">
            <a:miter lim="400000"/>
          </a:ln>
        </p:spPr>
        <p:txBody>
          <a:bodyPr lIns="71437" tIns="71437" rIns="71437" bIns="71437" anchor="ctr"/>
          <a:lstStyle/>
          <a:p>
            <a:pPr>
              <a:defRPr sz="3600"/>
            </a:pPr>
            <a:endParaRPr/>
          </a:p>
        </p:txBody>
      </p:sp>
      <p:sp>
        <p:nvSpPr>
          <p:cNvPr id="157" name="1. Train people to surpass you…"/>
          <p:cNvSpPr txBox="1"/>
          <p:nvPr/>
        </p:nvSpPr>
        <p:spPr>
          <a:xfrm>
            <a:off x="1929715" y="6024562"/>
            <a:ext cx="20524569" cy="1666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0000" b="1">
                <a:latin typeface="Helvetica"/>
                <a:ea typeface="Helvetica"/>
                <a:cs typeface="Helvetica"/>
                <a:sym typeface="Helvetica"/>
              </a:defRPr>
            </a:lvl1pPr>
          </a:lstStyle>
          <a:p>
            <a:r>
              <a:t>1. Train people to surpass you…</a:t>
            </a:r>
          </a:p>
        </p:txBody>
      </p:sp>
      <p:sp>
        <p:nvSpPr>
          <p:cNvPr id="158"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159"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162"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
        <p:nvSpPr>
          <p:cNvPr id="163" name="“A leader is best when the people barely know he exists…"/>
          <p:cNvSpPr txBox="1"/>
          <p:nvPr/>
        </p:nvSpPr>
        <p:spPr>
          <a:xfrm>
            <a:off x="2440317" y="2838579"/>
            <a:ext cx="19503366" cy="3190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0000" b="1">
                <a:latin typeface="Helvetica"/>
                <a:ea typeface="Helvetica"/>
                <a:cs typeface="Helvetica"/>
                <a:sym typeface="Helvetica"/>
              </a:defRPr>
            </a:lvl1pPr>
          </a:lstStyle>
          <a:p>
            <a:r>
              <a:t>“A leader is best when the people barely know he exists…</a:t>
            </a:r>
          </a:p>
        </p:txBody>
      </p:sp>
    </p:spTree>
  </p:cSld>
  <p:clrMapOvr>
    <a:masterClrMapping/>
  </p:clrMapOvr>
  <mc:AlternateContent xmlns:mc="http://schemas.openxmlformats.org/markup-compatibility/2006" xmlns:p14="http://schemas.microsoft.com/office/powerpoint/2010/main">
    <mc:Choice Requires="p14">
      <p:transition spd="med" p14:dur="699">
        <p:pull/>
      </p:transition>
    </mc:Choice>
    <mc:Fallback xmlns:a14="http://schemas.microsoft.com/office/drawing/2010/main" xmlns:m="http://schemas.openxmlformats.org/officeDocument/2006/math"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168"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
        <p:nvSpPr>
          <p:cNvPr id="169" name="“When his work is done,…"/>
          <p:cNvSpPr txBox="1"/>
          <p:nvPr/>
        </p:nvSpPr>
        <p:spPr>
          <a:xfrm>
            <a:off x="2440317" y="7343765"/>
            <a:ext cx="19503366" cy="3190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10000" b="1">
                <a:latin typeface="Helvetica"/>
                <a:ea typeface="Helvetica"/>
                <a:cs typeface="Helvetica"/>
                <a:sym typeface="Helvetica"/>
              </a:defRPr>
            </a:pPr>
            <a:r>
              <a:t>“When his work is done, </a:t>
            </a:r>
          </a:p>
          <a:p>
            <a:pPr>
              <a:defRPr sz="10000" b="1">
                <a:latin typeface="Helvetica"/>
                <a:ea typeface="Helvetica"/>
                <a:cs typeface="Helvetica"/>
                <a:sym typeface="Helvetica"/>
              </a:defRPr>
            </a:pPr>
            <a:r>
              <a:t>his aim fulfilled they will say…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174"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
        <p:nvSpPr>
          <p:cNvPr id="175" name="“…we did it ourselves!”"/>
          <p:cNvSpPr txBox="1"/>
          <p:nvPr/>
        </p:nvSpPr>
        <p:spPr>
          <a:xfrm>
            <a:off x="1764569" y="5751512"/>
            <a:ext cx="20854861" cy="22129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3600" b="1">
                <a:latin typeface="Helvetica"/>
                <a:ea typeface="Helvetica"/>
                <a:cs typeface="Helvetica"/>
                <a:sym typeface="Helvetica"/>
              </a:defRPr>
            </a:lvl1pPr>
          </a:lstStyle>
          <a:p>
            <a:r>
              <a:t>“…we did it ourselves!”</a:t>
            </a:r>
          </a:p>
        </p:txBody>
      </p:sp>
      <p:sp>
        <p:nvSpPr>
          <p:cNvPr id="176" name="~Lao Tzu"/>
          <p:cNvSpPr txBox="1"/>
          <p:nvPr/>
        </p:nvSpPr>
        <p:spPr>
          <a:xfrm>
            <a:off x="18170569" y="9815781"/>
            <a:ext cx="2834006" cy="904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~Lao Tzu</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p:cNvSpPr/>
          <p:nvPr/>
        </p:nvSpPr>
        <p:spPr>
          <a:xfrm>
            <a:off x="-194192" y="5262562"/>
            <a:ext cx="24772385" cy="3353591"/>
          </a:xfrm>
          <a:prstGeom prst="rect">
            <a:avLst/>
          </a:prstGeom>
          <a:blipFill>
            <a:blip r:embed="rId2"/>
          </a:blipFill>
          <a:ln w="12700">
            <a:miter lim="400000"/>
          </a:ln>
        </p:spPr>
        <p:txBody>
          <a:bodyPr lIns="71437" tIns="71437" rIns="71437" bIns="71437" anchor="ctr"/>
          <a:lstStyle/>
          <a:p>
            <a:pPr>
              <a:defRPr sz="3600"/>
            </a:pPr>
            <a:endParaRPr/>
          </a:p>
        </p:txBody>
      </p:sp>
      <p:sp>
        <p:nvSpPr>
          <p:cNvPr id="181" name="2. Kill “the manager”!"/>
          <p:cNvSpPr txBox="1"/>
          <p:nvPr/>
        </p:nvSpPr>
        <p:spPr>
          <a:xfrm>
            <a:off x="1929715" y="6024562"/>
            <a:ext cx="20524569" cy="1666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0000" b="1">
                <a:latin typeface="Helvetica"/>
                <a:ea typeface="Helvetica"/>
                <a:cs typeface="Helvetica"/>
                <a:sym typeface="Helvetica"/>
              </a:defRPr>
            </a:lvl1pPr>
          </a:lstStyle>
          <a:p>
            <a:r>
              <a:t>2. Kill “the manager”!</a:t>
            </a:r>
          </a:p>
        </p:txBody>
      </p:sp>
      <p:sp>
        <p:nvSpPr>
          <p:cNvPr id="182" name="THESENSEILEADER.COM"/>
          <p:cNvSpPr txBox="1"/>
          <p:nvPr/>
        </p:nvSpPr>
        <p:spPr>
          <a:xfrm>
            <a:off x="477343" y="12238739"/>
            <a:ext cx="6602934" cy="803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700" u="sng">
                <a:latin typeface="Arial Black"/>
                <a:ea typeface="Arial Black"/>
                <a:cs typeface="Arial Black"/>
                <a:sym typeface="Arial Black"/>
                <a:hlinkClick r:id="rId3"/>
              </a:defRPr>
            </a:lvl1pPr>
          </a:lstStyle>
          <a:p>
            <a:pPr>
              <a:defRPr u="none"/>
            </a:pPr>
            <a:r>
              <a:rPr u="sng">
                <a:hlinkClick r:id="rId3"/>
              </a:rPr>
              <a:t>THESENSEILEADER.COM</a:t>
            </a:r>
          </a:p>
        </p:txBody>
      </p:sp>
      <p:sp>
        <p:nvSpPr>
          <p:cNvPr id="183" name="© Black Belt Mindset Productions LLC"/>
          <p:cNvSpPr txBox="1"/>
          <p:nvPr/>
        </p:nvSpPr>
        <p:spPr>
          <a:xfrm>
            <a:off x="503432" y="12954000"/>
            <a:ext cx="5946386" cy="523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500" b="1">
                <a:latin typeface="Helvetica"/>
                <a:ea typeface="Helvetica"/>
                <a:cs typeface="Helvetica"/>
                <a:sym typeface="Helvetica"/>
              </a:defRPr>
            </a:lvl1pPr>
          </a:lstStyle>
          <a:p>
            <a:r>
              <a:t>© Black Belt Mindset Productions LLC</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575</Words>
  <Application>Microsoft Office PowerPoint</Application>
  <PresentationFormat>Custom</PresentationFormat>
  <Paragraphs>114</Paragraphs>
  <Slides>27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 Black</vt:lpstr>
      <vt:lpstr>Avenir Roman</vt:lpstr>
      <vt:lpstr>Century Gothic</vt:lpstr>
      <vt:lpstr>Helvetica</vt:lpstr>
      <vt:lpstr>Helvetica Light</vt:lpstr>
      <vt:lpstr>Impact</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Mueller</dc:creator>
  <cp:lastModifiedBy>Paul Mueller</cp:lastModifiedBy>
  <cp:revision>1</cp:revision>
  <dcterms:modified xsi:type="dcterms:W3CDTF">2019-04-15T19:06:59Z</dcterms:modified>
</cp:coreProperties>
</file>