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2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Worksheet39.xlsx"/></Relationships>
</file>

<file path=ppt/charts/_rels/chart41.xml.rels><?xml version="1.0" encoding="UTF-8" standalone="yes"?>
<Relationships xmlns="http://schemas.openxmlformats.org/package/2006/relationships"><Relationship Id="rId1" Type="http://schemas.openxmlformats.org/officeDocument/2006/relationships/package" Target="../embeddings/Microsoft_Excel_Worksheet40.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46126E-2"/>
          <c:y val="3.46126E-2"/>
          <c:w val="0.93077500000000002"/>
          <c:h val="0.91827499999999995"/>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EF14-40D2-8E9F-B7C1B651B700}"/>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EF14-40D2-8E9F-B7C1B651B700}"/>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EF14-40D2-8E9F-B7C1B651B700}"/>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EF14-40D2-8E9F-B7C1B651B700}"/>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EF14-40D2-8E9F-B7C1B651B700}"/>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EF14-40D2-8E9F-B7C1B651B700}"/>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EF14-40D2-8E9F-B7C1B651B700}"/>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EF14-40D2-8E9F-B7C1B651B700}"/>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194</c:v>
                </c:pt>
                <c:pt idx="1">
                  <c:v>241</c:v>
                </c:pt>
                <c:pt idx="2">
                  <c:v>16</c:v>
                </c:pt>
                <c:pt idx="3">
                  <c:v>5</c:v>
                </c:pt>
              </c:numCache>
            </c:numRef>
          </c:val>
          <c:extLst>
            <c:ext xmlns:c16="http://schemas.microsoft.com/office/drawing/2014/chart" uri="{C3380CC4-5D6E-409C-BE32-E72D297353CC}">
              <c16:uniqueId val="{00000008-EF14-40D2-8E9F-B7C1B651B70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4088599999999999"/>
          <c:y val="6.15548E-2"/>
          <c:w val="0.73416599999999999"/>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Act despite fear</c:v>
                </c:pt>
                <c:pt idx="1">
                  <c:v>Manage fear</c:v>
                </c:pt>
                <c:pt idx="2">
                  <c:v>Hide fear</c:v>
                </c:pt>
                <c:pt idx="3">
                  <c:v>Absence of fear</c:v>
                </c:pt>
              </c:strCache>
            </c:strRef>
          </c:cat>
          <c:val>
            <c:numRef>
              <c:f>Sheet1!$B$2:$E$2</c:f>
              <c:numCache>
                <c:formatCode>General</c:formatCode>
                <c:ptCount val="4"/>
                <c:pt idx="0">
                  <c:v>319</c:v>
                </c:pt>
                <c:pt idx="1">
                  <c:v>124</c:v>
                </c:pt>
                <c:pt idx="2">
                  <c:v>2</c:v>
                </c:pt>
                <c:pt idx="3">
                  <c:v>3</c:v>
                </c:pt>
              </c:numCache>
            </c:numRef>
          </c:val>
          <c:extLst>
            <c:ext xmlns:c16="http://schemas.microsoft.com/office/drawing/2014/chart" uri="{C3380CC4-5D6E-409C-BE32-E72D297353CC}">
              <c16:uniqueId val="{00000000-16FB-4B67-8588-EECA7A667942}"/>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EF04-4E22-97C6-BE600FA51962}"/>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EF04-4E22-97C6-BE600FA51962}"/>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EF04-4E22-97C6-BE600FA51962}"/>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EF04-4E22-97C6-BE600FA51962}"/>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EF04-4E22-97C6-BE600FA51962}"/>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EF04-4E22-97C6-BE600FA51962}"/>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EF04-4E22-97C6-BE600FA51962}"/>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EF04-4E22-97C6-BE600FA51962}"/>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Always</c:v>
                </c:pt>
                <c:pt idx="1">
                  <c:v>Usually</c:v>
                </c:pt>
                <c:pt idx="2">
                  <c:v>Sometimes</c:v>
                </c:pt>
                <c:pt idx="3">
                  <c:v>Never</c:v>
                </c:pt>
              </c:strCache>
            </c:strRef>
          </c:cat>
          <c:val>
            <c:numRef>
              <c:f>Sheet1!$B$2:$E$2</c:f>
              <c:numCache>
                <c:formatCode>General</c:formatCode>
                <c:ptCount val="4"/>
                <c:pt idx="0">
                  <c:v>66</c:v>
                </c:pt>
                <c:pt idx="1">
                  <c:v>264</c:v>
                </c:pt>
                <c:pt idx="2">
                  <c:v>121</c:v>
                </c:pt>
                <c:pt idx="3">
                  <c:v>4</c:v>
                </c:pt>
              </c:numCache>
            </c:numRef>
          </c:val>
          <c:extLst>
            <c:ext xmlns:c16="http://schemas.microsoft.com/office/drawing/2014/chart" uri="{C3380CC4-5D6E-409C-BE32-E72D297353CC}">
              <c16:uniqueId val="{00000008-EF04-4E22-97C6-BE600FA5196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9097900000000001"/>
          <c:y val="6.15548E-2"/>
          <c:w val="0.79093800000000003"/>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Sheet1!$B$1:$D$1</c:f>
              <c:strCache>
                <c:ptCount val="3"/>
                <c:pt idx="0">
                  <c:v>Always</c:v>
                </c:pt>
                <c:pt idx="1">
                  <c:v>Usually</c:v>
                </c:pt>
                <c:pt idx="2">
                  <c:v>Sometimes</c:v>
                </c:pt>
              </c:strCache>
            </c:strRef>
          </c:cat>
          <c:val>
            <c:numRef>
              <c:f>Sheet1!$B$2:$D$2</c:f>
              <c:numCache>
                <c:formatCode>General</c:formatCode>
                <c:ptCount val="3"/>
                <c:pt idx="0">
                  <c:v>5</c:v>
                </c:pt>
                <c:pt idx="1">
                  <c:v>12</c:v>
                </c:pt>
                <c:pt idx="2">
                  <c:v>4</c:v>
                </c:pt>
              </c:numCache>
            </c:numRef>
          </c:val>
          <c:extLst>
            <c:ext xmlns:c16="http://schemas.microsoft.com/office/drawing/2014/chart" uri="{C3380CC4-5D6E-409C-BE32-E72D297353CC}">
              <c16:uniqueId val="{00000000-3440-4BDF-BE7B-262CB102EA7A}"/>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
        <c:minorUnit val="1.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0BDE-4AD3-94ED-9D8321B4E691}"/>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0BDE-4AD3-94ED-9D8321B4E691}"/>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0BDE-4AD3-94ED-9D8321B4E691}"/>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0BDE-4AD3-94ED-9D8321B4E691}"/>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0BDE-4AD3-94ED-9D8321B4E691}"/>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0BDE-4AD3-94ED-9D8321B4E691}"/>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0BDE-4AD3-94ED-9D8321B4E691}"/>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0BDE-4AD3-94ED-9D8321B4E691}"/>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168</c:v>
                </c:pt>
                <c:pt idx="1">
                  <c:v>258</c:v>
                </c:pt>
                <c:pt idx="2">
                  <c:v>28</c:v>
                </c:pt>
                <c:pt idx="3">
                  <c:v>2</c:v>
                </c:pt>
              </c:numCache>
            </c:numRef>
          </c:val>
          <c:extLst>
            <c:ext xmlns:c16="http://schemas.microsoft.com/office/drawing/2014/chart" uri="{C3380CC4-5D6E-409C-BE32-E72D297353CC}">
              <c16:uniqueId val="{00000008-0BDE-4AD3-94ED-9D8321B4E691}"/>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370399999999999"/>
          <c:y val="6.15548E-2"/>
          <c:w val="0.712096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168</c:v>
                </c:pt>
                <c:pt idx="1">
                  <c:v>258</c:v>
                </c:pt>
                <c:pt idx="2">
                  <c:v>28</c:v>
                </c:pt>
                <c:pt idx="3">
                  <c:v>2</c:v>
                </c:pt>
              </c:numCache>
            </c:numRef>
          </c:val>
          <c:extLst>
            <c:ext xmlns:c16="http://schemas.microsoft.com/office/drawing/2014/chart" uri="{C3380CC4-5D6E-409C-BE32-E72D297353CC}">
              <c16:uniqueId val="{00000000-A0AC-4669-A64C-17A9E80488FC}"/>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9978899999999999"/>
          <c:y val="0.20530699999999999"/>
          <c:w val="0.60042300000000004"/>
          <c:h val="0.78219300000000003"/>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27DB-4FA1-B0F8-C2CEA67EBBDA}"/>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27DB-4FA1-B0F8-C2CEA67EBBDA}"/>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27DB-4FA1-B0F8-C2CEA67EBBDA}"/>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27DB-4FA1-B0F8-C2CEA67EBBDA}"/>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27DB-4FA1-B0F8-C2CEA67EBBDA}"/>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27DB-4FA1-B0F8-C2CEA67EBBDA}"/>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27DB-4FA1-B0F8-C2CEA67EBBDA}"/>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27DB-4FA1-B0F8-C2CEA67EBBDA}"/>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Daily</c:v>
                </c:pt>
                <c:pt idx="1">
                  <c:v>Frequently</c:v>
                </c:pt>
                <c:pt idx="2">
                  <c:v>Sometimes</c:v>
                </c:pt>
                <c:pt idx="3">
                  <c:v>Rarely</c:v>
                </c:pt>
              </c:strCache>
            </c:strRef>
          </c:cat>
          <c:val>
            <c:numRef>
              <c:f>Sheet1!$B$2:$E$2</c:f>
              <c:numCache>
                <c:formatCode>General</c:formatCode>
                <c:ptCount val="4"/>
                <c:pt idx="0">
                  <c:v>79</c:v>
                </c:pt>
                <c:pt idx="1">
                  <c:v>287</c:v>
                </c:pt>
                <c:pt idx="2">
                  <c:v>92</c:v>
                </c:pt>
                <c:pt idx="3">
                  <c:v>2</c:v>
                </c:pt>
              </c:numCache>
            </c:numRef>
          </c:val>
          <c:extLst>
            <c:ext xmlns:c16="http://schemas.microsoft.com/office/drawing/2014/chart" uri="{C3380CC4-5D6E-409C-BE32-E72D297353CC}">
              <c16:uniqueId val="{00000008-27DB-4FA1-B0F8-C2CEA67EBBDA}"/>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6417799999999999"/>
        </c:manualLayout>
      </c:layout>
      <c:overlay val="1"/>
      <c:spPr>
        <a:noFill/>
        <a:ln w="12700" cap="flat">
          <a:noFill/>
          <a:miter lim="400000"/>
        </a:ln>
        <a:effectLst/>
      </c:spPr>
      <c:txPr>
        <a:bodyPr rot="0"/>
        <a:lstStyle/>
        <a:p>
          <a:pPr>
            <a:defRPr sz="3200" b="1" i="0" u="none" strike="noStrike">
              <a:solidFill>
                <a:srgbClr val="FFFFFF"/>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8931400000000001"/>
          <c:y val="6.15548E-2"/>
          <c:w val="0.78404200000000002"/>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Daily</c:v>
                </c:pt>
                <c:pt idx="1">
                  <c:v>Frequently</c:v>
                </c:pt>
                <c:pt idx="2">
                  <c:v>Sometimes</c:v>
                </c:pt>
                <c:pt idx="3">
                  <c:v>Rarely</c:v>
                </c:pt>
              </c:strCache>
            </c:strRef>
          </c:cat>
          <c:val>
            <c:numRef>
              <c:f>Sheet1!$B$2:$E$2</c:f>
              <c:numCache>
                <c:formatCode>General</c:formatCode>
                <c:ptCount val="4"/>
                <c:pt idx="0">
                  <c:v>79</c:v>
                </c:pt>
                <c:pt idx="1">
                  <c:v>287</c:v>
                </c:pt>
                <c:pt idx="2">
                  <c:v>92</c:v>
                </c:pt>
                <c:pt idx="3">
                  <c:v>2</c:v>
                </c:pt>
              </c:numCache>
            </c:numRef>
          </c:val>
          <c:extLst>
            <c:ext xmlns:c16="http://schemas.microsoft.com/office/drawing/2014/chart" uri="{C3380CC4-5D6E-409C-BE32-E72D297353CC}">
              <c16:uniqueId val="{00000000-9EEF-47E4-BA75-55815AEC0682}"/>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92108"/>
          <c:y val="0.192555"/>
          <c:w val="0.615784"/>
          <c:h val="0.79494500000000001"/>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8EBB-44C4-9248-6FC4C730BB4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8EBB-44C4-9248-6FC4C730BB4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8EBB-44C4-9248-6FC4C730BB4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8EBB-44C4-9248-6FC4C730BB4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8EBB-44C4-9248-6FC4C730BB4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8EBB-44C4-9248-6FC4C730BB4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8EBB-44C4-9248-6FC4C730BB4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8EBB-44C4-9248-6FC4C730BB4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About the same</c:v>
                </c:pt>
                <c:pt idx="3">
                  <c:v>Disagree</c:v>
                </c:pt>
              </c:strCache>
            </c:strRef>
          </c:cat>
          <c:val>
            <c:numRef>
              <c:f>Sheet1!$B$2:$E$2</c:f>
              <c:numCache>
                <c:formatCode>General</c:formatCode>
                <c:ptCount val="4"/>
                <c:pt idx="0">
                  <c:v>194</c:v>
                </c:pt>
                <c:pt idx="1">
                  <c:v>205</c:v>
                </c:pt>
                <c:pt idx="2">
                  <c:v>42</c:v>
                </c:pt>
                <c:pt idx="3">
                  <c:v>16</c:v>
                </c:pt>
              </c:numCache>
            </c:numRef>
          </c:val>
          <c:extLst>
            <c:ext xmlns:c16="http://schemas.microsoft.com/office/drawing/2014/chart" uri="{C3380CC4-5D6E-409C-BE32-E72D297353CC}">
              <c16:uniqueId val="{00000008-8EBB-44C4-9248-6FC4C730BB4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0.15444099999999999"/>
        </c:manualLayout>
      </c:layout>
      <c:overlay val="1"/>
      <c:spPr>
        <a:noFill/>
        <a:ln w="12700" cap="flat">
          <a:noFill/>
          <a:miter lim="400000"/>
        </a:ln>
        <a:effectLst/>
      </c:spPr>
      <c:txPr>
        <a:bodyPr rot="0"/>
        <a:lstStyle/>
        <a:p>
          <a:pPr>
            <a:defRPr sz="3200" b="1" i="0" u="none" strike="noStrike">
              <a:solidFill>
                <a:srgbClr val="FFFFFF"/>
              </a:solidFill>
              <a:latin typeface="Helvetica"/>
            </a:defRPr>
          </a:pPr>
          <a:endParaRPr lang="en-US"/>
        </a:p>
      </c:txPr>
    </c:legend>
    <c:plotVisOnly val="1"/>
    <c:dispBlanksAs val="gap"/>
    <c:showDLblsOverMax val="1"/>
  </c:chart>
  <c:spPr>
    <a:noFill/>
    <a:ln>
      <a:noFill/>
    </a:ln>
    <a:effectLst/>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4085300000000001"/>
          <c:y val="6.15548E-2"/>
          <c:w val="0.73419699999999999"/>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About the same</c:v>
                </c:pt>
                <c:pt idx="3">
                  <c:v>Disagree</c:v>
                </c:pt>
              </c:strCache>
            </c:strRef>
          </c:cat>
          <c:val>
            <c:numRef>
              <c:f>Sheet1!$B$2:$E$2</c:f>
              <c:numCache>
                <c:formatCode>General</c:formatCode>
                <c:ptCount val="4"/>
                <c:pt idx="0">
                  <c:v>194</c:v>
                </c:pt>
                <c:pt idx="1">
                  <c:v>205</c:v>
                </c:pt>
                <c:pt idx="2">
                  <c:v>42</c:v>
                </c:pt>
                <c:pt idx="3">
                  <c:v>16</c:v>
                </c:pt>
              </c:numCache>
            </c:numRef>
          </c:val>
          <c:extLst>
            <c:ext xmlns:c16="http://schemas.microsoft.com/office/drawing/2014/chart" uri="{C3380CC4-5D6E-409C-BE32-E72D297353CC}">
              <c16:uniqueId val="{00000000-755C-4B95-AE82-05DEF2DE501D}"/>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55"/>
        <c:minorUnit val="2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F105-49EC-A7C5-72219D63E977}"/>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F105-49EC-A7C5-72219D63E977}"/>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F105-49EC-A7C5-72219D63E977}"/>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F105-49EC-A7C5-72219D63E977}"/>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F105-49EC-A7C5-72219D63E977}"/>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F105-49EC-A7C5-72219D63E977}"/>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F105-49EC-A7C5-72219D63E977}"/>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F105-49EC-A7C5-72219D63E977}"/>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I know them personally...</c:v>
                </c:pt>
                <c:pt idx="1">
                  <c:v>I know them professionally...</c:v>
                </c:pt>
                <c:pt idx="2">
                  <c:v>Some well, others not...</c:v>
                </c:pt>
                <c:pt idx="3">
                  <c:v>...little outside the job</c:v>
                </c:pt>
              </c:strCache>
            </c:strRef>
          </c:cat>
          <c:val>
            <c:numRef>
              <c:f>Sheet1!$B$2:$E$2</c:f>
              <c:numCache>
                <c:formatCode>General</c:formatCode>
                <c:ptCount val="4"/>
                <c:pt idx="0">
                  <c:v>132</c:v>
                </c:pt>
                <c:pt idx="1">
                  <c:v>102</c:v>
                </c:pt>
                <c:pt idx="2">
                  <c:v>204</c:v>
                </c:pt>
                <c:pt idx="3">
                  <c:v>18</c:v>
                </c:pt>
              </c:numCache>
            </c:numRef>
          </c:val>
          <c:extLst>
            <c:ext xmlns:c16="http://schemas.microsoft.com/office/drawing/2014/chart" uri="{C3380CC4-5D6E-409C-BE32-E72D297353CC}">
              <c16:uniqueId val="{00000008-F105-49EC-A7C5-72219D63E97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770899999999997"/>
          <c:y val="6.15548E-2"/>
          <c:w val="0.70772500000000005"/>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194</c:v>
                </c:pt>
                <c:pt idx="1">
                  <c:v>241</c:v>
                </c:pt>
                <c:pt idx="2">
                  <c:v>16</c:v>
                </c:pt>
                <c:pt idx="3">
                  <c:v>5</c:v>
                </c:pt>
              </c:numCache>
            </c:numRef>
          </c:val>
          <c:extLst>
            <c:ext xmlns:c16="http://schemas.microsoft.com/office/drawing/2014/chart" uri="{C3380CC4-5D6E-409C-BE32-E72D297353CC}">
              <c16:uniqueId val="{00000000-8D6B-4754-A736-9D6495BD2E95}"/>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9916199999999998"/>
          <c:y val="6.15548E-2"/>
          <c:w val="0.67780399999999996"/>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Personally</c:v>
                </c:pt>
                <c:pt idx="1">
                  <c:v>Professionally</c:v>
                </c:pt>
                <c:pt idx="2">
                  <c:v>Some well, others not</c:v>
                </c:pt>
                <c:pt idx="3">
                  <c:v>...little outside of job</c:v>
                </c:pt>
              </c:strCache>
            </c:strRef>
          </c:cat>
          <c:val>
            <c:numRef>
              <c:f>Sheet1!$B$2:$E$2</c:f>
              <c:numCache>
                <c:formatCode>General</c:formatCode>
                <c:ptCount val="4"/>
                <c:pt idx="0">
                  <c:v>132</c:v>
                </c:pt>
                <c:pt idx="1">
                  <c:v>102</c:v>
                </c:pt>
                <c:pt idx="2">
                  <c:v>204</c:v>
                </c:pt>
                <c:pt idx="3">
                  <c:v>18</c:v>
                </c:pt>
              </c:numCache>
            </c:numRef>
          </c:val>
          <c:extLst>
            <c:ext xmlns:c16="http://schemas.microsoft.com/office/drawing/2014/chart" uri="{C3380CC4-5D6E-409C-BE32-E72D297353CC}">
              <c16:uniqueId val="{00000000-9717-4D6E-87C1-0042B305ED27}"/>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55"/>
        <c:minorUnit val="2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6837-4C53-8045-CD4FF4EA7E91}"/>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6837-4C53-8045-CD4FF4EA7E91}"/>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6837-4C53-8045-CD4FF4EA7E91}"/>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6837-4C53-8045-CD4FF4EA7E91}"/>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6837-4C53-8045-CD4FF4EA7E91}"/>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6837-4C53-8045-CD4FF4EA7E91}"/>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6837-4C53-8045-CD4FF4EA7E91}"/>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6837-4C53-8045-CD4FF4EA7E91}"/>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Yes, usually</c:v>
                </c:pt>
                <c:pt idx="1">
                  <c:v>Sometimes suprised...</c:v>
                </c:pt>
                <c:pt idx="2">
                  <c:v>Sometimes taken wrong...</c:v>
                </c:pt>
                <c:pt idx="3">
                  <c:v>People don't get me</c:v>
                </c:pt>
              </c:strCache>
            </c:strRef>
          </c:cat>
          <c:val>
            <c:numRef>
              <c:f>Sheet1!$B$2:$E$2</c:f>
              <c:numCache>
                <c:formatCode>General</c:formatCode>
                <c:ptCount val="4"/>
                <c:pt idx="0">
                  <c:v>221</c:v>
                </c:pt>
                <c:pt idx="1">
                  <c:v>169</c:v>
                </c:pt>
                <c:pt idx="2">
                  <c:v>62</c:v>
                </c:pt>
                <c:pt idx="3">
                  <c:v>3</c:v>
                </c:pt>
              </c:numCache>
            </c:numRef>
          </c:val>
          <c:extLst>
            <c:ext xmlns:c16="http://schemas.microsoft.com/office/drawing/2014/chart" uri="{C3380CC4-5D6E-409C-BE32-E72D297353CC}">
              <c16:uniqueId val="{00000008-6837-4C53-8045-CD4FF4EA7E91}"/>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3522299999999999"/>
          <c:y val="6.15548E-2"/>
          <c:w val="0.64292899999999997"/>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Yes, usually</c:v>
                </c:pt>
                <c:pt idx="1">
                  <c:v>Sometimes surprised...</c:v>
                </c:pt>
                <c:pt idx="2">
                  <c:v>Sometimes taken wrong...</c:v>
                </c:pt>
                <c:pt idx="3">
                  <c:v>People don't get me</c:v>
                </c:pt>
              </c:strCache>
            </c:strRef>
          </c:cat>
          <c:val>
            <c:numRef>
              <c:f>Sheet1!$B$2:$E$2</c:f>
              <c:numCache>
                <c:formatCode>General</c:formatCode>
                <c:ptCount val="4"/>
                <c:pt idx="0">
                  <c:v>221</c:v>
                </c:pt>
                <c:pt idx="1">
                  <c:v>169</c:v>
                </c:pt>
                <c:pt idx="2">
                  <c:v>62</c:v>
                </c:pt>
                <c:pt idx="3">
                  <c:v>3</c:v>
                </c:pt>
              </c:numCache>
            </c:numRef>
          </c:val>
          <c:extLst>
            <c:ext xmlns:c16="http://schemas.microsoft.com/office/drawing/2014/chart" uri="{C3380CC4-5D6E-409C-BE32-E72D297353CC}">
              <c16:uniqueId val="{00000000-C618-4E69-99D2-D018626AD1B5}"/>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19AC-4CED-BDB1-371820542A62}"/>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19AC-4CED-BDB1-371820542A62}"/>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19AC-4CED-BDB1-371820542A62}"/>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19AC-4CED-BDB1-371820542A62}"/>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19AC-4CED-BDB1-371820542A62}"/>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19AC-4CED-BDB1-371820542A62}"/>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19AC-4CED-BDB1-371820542A62}"/>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19AC-4CED-BDB1-371820542A62}"/>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Never</c:v>
                </c:pt>
                <c:pt idx="1">
                  <c:v>When "successful"</c:v>
                </c:pt>
                <c:pt idx="2">
                  <c:v>When "reached"</c:v>
                </c:pt>
                <c:pt idx="3">
                  <c:v>Approaching</c:v>
                </c:pt>
              </c:strCache>
            </c:strRef>
          </c:cat>
          <c:val>
            <c:numRef>
              <c:f>Sheet1!$B$2:$E$2</c:f>
              <c:numCache>
                <c:formatCode>General</c:formatCode>
                <c:ptCount val="4"/>
                <c:pt idx="0">
                  <c:v>354</c:v>
                </c:pt>
                <c:pt idx="1">
                  <c:v>24</c:v>
                </c:pt>
                <c:pt idx="2">
                  <c:v>58</c:v>
                </c:pt>
                <c:pt idx="3">
                  <c:v>7</c:v>
                </c:pt>
              </c:numCache>
            </c:numRef>
          </c:val>
          <c:extLst>
            <c:ext xmlns:c16="http://schemas.microsoft.com/office/drawing/2014/chart" uri="{C3380CC4-5D6E-409C-BE32-E72D297353CC}">
              <c16:uniqueId val="{00000008-19AC-4CED-BDB1-371820542A6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79609"/>
          <c:y val="6.15548E-2"/>
          <c:w val="0.69671499999999997"/>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Never</c:v>
                </c:pt>
                <c:pt idx="1">
                  <c:v>When "successful"</c:v>
                </c:pt>
                <c:pt idx="2">
                  <c:v>When "reached"</c:v>
                </c:pt>
                <c:pt idx="3">
                  <c:v>Approaching goal...</c:v>
                </c:pt>
              </c:strCache>
            </c:strRef>
          </c:cat>
          <c:val>
            <c:numRef>
              <c:f>Sheet1!$B$2:$E$2</c:f>
              <c:numCache>
                <c:formatCode>General</c:formatCode>
                <c:ptCount val="4"/>
                <c:pt idx="0">
                  <c:v>354</c:v>
                </c:pt>
                <c:pt idx="1">
                  <c:v>24</c:v>
                </c:pt>
                <c:pt idx="2">
                  <c:v>58</c:v>
                </c:pt>
                <c:pt idx="3">
                  <c:v>7</c:v>
                </c:pt>
              </c:numCache>
            </c:numRef>
          </c:val>
          <c:extLst>
            <c:ext xmlns:c16="http://schemas.microsoft.com/office/drawing/2014/chart" uri="{C3380CC4-5D6E-409C-BE32-E72D297353CC}">
              <c16:uniqueId val="{00000000-BB04-4691-B579-50B3E77F2B06}"/>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6A90-44EF-9688-F0B4A36B54B7}"/>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6A90-44EF-9688-F0B4A36B54B7}"/>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6A90-44EF-9688-F0B4A36B54B7}"/>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6A90-44EF-9688-F0B4A36B54B7}"/>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6A90-44EF-9688-F0B4A36B54B7}"/>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6A90-44EF-9688-F0B4A36B54B7}"/>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6A90-44EF-9688-F0B4A36B54B7}"/>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6A90-44EF-9688-F0B4A36B54B7}"/>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132</c:v>
                </c:pt>
                <c:pt idx="1">
                  <c:v>232</c:v>
                </c:pt>
                <c:pt idx="2">
                  <c:v>85</c:v>
                </c:pt>
                <c:pt idx="3">
                  <c:v>7</c:v>
                </c:pt>
              </c:numCache>
            </c:numRef>
          </c:val>
          <c:extLst>
            <c:ext xmlns:c16="http://schemas.microsoft.com/office/drawing/2014/chart" uri="{C3380CC4-5D6E-409C-BE32-E72D297353CC}">
              <c16:uniqueId val="{00000008-6A90-44EF-9688-F0B4A36B54B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370399999999999"/>
          <c:y val="6.15548E-2"/>
          <c:w val="0.712096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132</c:v>
                </c:pt>
                <c:pt idx="1">
                  <c:v>232</c:v>
                </c:pt>
                <c:pt idx="2">
                  <c:v>85</c:v>
                </c:pt>
                <c:pt idx="3">
                  <c:v>7</c:v>
                </c:pt>
              </c:numCache>
            </c:numRef>
          </c:val>
          <c:extLst>
            <c:ext xmlns:c16="http://schemas.microsoft.com/office/drawing/2014/chart" uri="{C3380CC4-5D6E-409C-BE32-E72D297353CC}">
              <c16:uniqueId val="{00000000-BD0D-4B7D-B7ED-128D5AA75CC3}"/>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5784-464A-9784-EF0704B28D06}"/>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5784-464A-9784-EF0704B28D06}"/>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5784-464A-9784-EF0704B28D06}"/>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5784-464A-9784-EF0704B28D06}"/>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5784-464A-9784-EF0704B28D06}"/>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5784-464A-9784-EF0704B28D06}"/>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Equal</c:v>
                </c:pt>
                <c:pt idx="1">
                  <c:v>Soft skills more important</c:v>
                </c:pt>
                <c:pt idx="2">
                  <c:v>Hard skills more important</c:v>
                </c:pt>
              </c:strCache>
            </c:strRef>
          </c:cat>
          <c:val>
            <c:numRef>
              <c:f>Sheet1!$B$2:$D$2</c:f>
              <c:numCache>
                <c:formatCode>General</c:formatCode>
                <c:ptCount val="3"/>
                <c:pt idx="0">
                  <c:v>345</c:v>
                </c:pt>
                <c:pt idx="1">
                  <c:v>105</c:v>
                </c:pt>
                <c:pt idx="2">
                  <c:v>7</c:v>
                </c:pt>
              </c:numCache>
            </c:numRef>
          </c:val>
          <c:extLst>
            <c:ext xmlns:c16="http://schemas.microsoft.com/office/drawing/2014/chart" uri="{C3380CC4-5D6E-409C-BE32-E72D297353CC}">
              <c16:uniqueId val="{00000006-5784-464A-9784-EF0704B28D06}"/>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6950899999999998"/>
          <c:y val="6.15548E-2"/>
          <c:w val="0.60977000000000003"/>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Sheet1!$B$1:$D$1</c:f>
              <c:strCache>
                <c:ptCount val="3"/>
                <c:pt idx="0">
                  <c:v>Equal</c:v>
                </c:pt>
                <c:pt idx="1">
                  <c:v>"Soft" skills more important…</c:v>
                </c:pt>
                <c:pt idx="2">
                  <c:v>"Hard" skills more important...</c:v>
                </c:pt>
              </c:strCache>
            </c:strRef>
          </c:cat>
          <c:val>
            <c:numRef>
              <c:f>Sheet1!$B$2:$D$2</c:f>
              <c:numCache>
                <c:formatCode>General</c:formatCode>
                <c:ptCount val="3"/>
                <c:pt idx="0">
                  <c:v>345</c:v>
                </c:pt>
                <c:pt idx="1">
                  <c:v>105</c:v>
                </c:pt>
                <c:pt idx="2">
                  <c:v>7</c:v>
                </c:pt>
              </c:numCache>
            </c:numRef>
          </c:val>
          <c:extLst>
            <c:ext xmlns:c16="http://schemas.microsoft.com/office/drawing/2014/chart" uri="{C3380CC4-5D6E-409C-BE32-E72D297353CC}">
              <c16:uniqueId val="{00000000-9AFE-48A1-B56E-A183E843986D}"/>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E461-4340-B5BE-563A9D91B6F2}"/>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E461-4340-B5BE-563A9D91B6F2}"/>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E461-4340-B5BE-563A9D91B6F2}"/>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E461-4340-B5BE-563A9D91B6F2}"/>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E461-4340-B5BE-563A9D91B6F2}"/>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E461-4340-B5BE-563A9D91B6F2}"/>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E461-4340-B5BE-563A9D91B6F2}"/>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E461-4340-B5BE-563A9D91B6F2}"/>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Disagree</c:v>
                </c:pt>
                <c:pt idx="1">
                  <c:v>Disagree</c:v>
                </c:pt>
                <c:pt idx="2">
                  <c:v>Agree</c:v>
                </c:pt>
                <c:pt idx="3">
                  <c:v>Strongly Agree</c:v>
                </c:pt>
              </c:strCache>
            </c:strRef>
          </c:cat>
          <c:val>
            <c:numRef>
              <c:f>Sheet1!$B$2:$E$2</c:f>
              <c:numCache>
                <c:formatCode>General</c:formatCode>
                <c:ptCount val="4"/>
                <c:pt idx="0">
                  <c:v>147</c:v>
                </c:pt>
                <c:pt idx="1">
                  <c:v>235</c:v>
                </c:pt>
                <c:pt idx="2">
                  <c:v>47</c:v>
                </c:pt>
                <c:pt idx="3">
                  <c:v>22</c:v>
                </c:pt>
              </c:numCache>
            </c:numRef>
          </c:val>
          <c:extLst>
            <c:ext xmlns:c16="http://schemas.microsoft.com/office/drawing/2014/chart" uri="{C3380CC4-5D6E-409C-BE32-E72D297353CC}">
              <c16:uniqueId val="{00000008-E461-4340-B5BE-563A9D91B6F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7399900000000002E-2"/>
          <c:y val="4.7399900000000002E-2"/>
          <c:w val="0.9052"/>
          <c:h val="0.89270000000000005"/>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53F9-4049-A2C9-93AE5A283A38}"/>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53F9-4049-A2C9-93AE5A283A38}"/>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53F9-4049-A2C9-93AE5A283A38}"/>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53F9-4049-A2C9-93AE5A283A38}"/>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53F9-4049-A2C9-93AE5A283A38}"/>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53F9-4049-A2C9-93AE5A283A38}"/>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53F9-4049-A2C9-93AE5A283A38}"/>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53F9-4049-A2C9-93AE5A283A38}"/>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164</c:v>
                </c:pt>
                <c:pt idx="1">
                  <c:v>263</c:v>
                </c:pt>
                <c:pt idx="2">
                  <c:v>26</c:v>
                </c:pt>
                <c:pt idx="3">
                  <c:v>3</c:v>
                </c:pt>
              </c:numCache>
            </c:numRef>
          </c:val>
          <c:extLst>
            <c:ext xmlns:c16="http://schemas.microsoft.com/office/drawing/2014/chart" uri="{C3380CC4-5D6E-409C-BE32-E72D297353CC}">
              <c16:uniqueId val="{00000008-53F9-4049-A2C9-93AE5A283A38}"/>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370399999999999"/>
          <c:y val="6.15548E-2"/>
          <c:w val="0.712096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Disagree</c:v>
                </c:pt>
                <c:pt idx="1">
                  <c:v>Disagree</c:v>
                </c:pt>
                <c:pt idx="2">
                  <c:v>Agree</c:v>
                </c:pt>
                <c:pt idx="3">
                  <c:v>Strongly Agree</c:v>
                </c:pt>
              </c:strCache>
            </c:strRef>
          </c:cat>
          <c:val>
            <c:numRef>
              <c:f>Sheet1!$B$2:$E$2</c:f>
              <c:numCache>
                <c:formatCode>General</c:formatCode>
                <c:ptCount val="4"/>
                <c:pt idx="0">
                  <c:v>345</c:v>
                </c:pt>
                <c:pt idx="1">
                  <c:v>105</c:v>
                </c:pt>
                <c:pt idx="2">
                  <c:v>7</c:v>
                </c:pt>
                <c:pt idx="3">
                  <c:v>2</c:v>
                </c:pt>
              </c:numCache>
            </c:numRef>
          </c:val>
          <c:extLst>
            <c:ext xmlns:c16="http://schemas.microsoft.com/office/drawing/2014/chart" uri="{C3380CC4-5D6E-409C-BE32-E72D297353CC}">
              <c16:uniqueId val="{00000000-9CCA-4039-AA25-6A1BA41D20DC}"/>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100"/>
        <c:minorUnit val="5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35A6-4A8C-93CA-5B01C0FCD63B}"/>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35A6-4A8C-93CA-5B01C0FCD63B}"/>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35A6-4A8C-93CA-5B01C0FCD63B}"/>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35A6-4A8C-93CA-5B01C0FCD63B}"/>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35A6-4A8C-93CA-5B01C0FCD63B}"/>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35A6-4A8C-93CA-5B01C0FCD63B}"/>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35A6-4A8C-93CA-5B01C0FCD63B}"/>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35A6-4A8C-93CA-5B01C0FCD63B}"/>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35A6-4A8C-93CA-5B01C0FCD63B}"/>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35A6-4A8C-93CA-5B01C0FCD63B}"/>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26</c:v>
                </c:pt>
                <c:pt idx="1">
                  <c:v>116</c:v>
                </c:pt>
                <c:pt idx="2">
                  <c:v>86</c:v>
                </c:pt>
                <c:pt idx="3">
                  <c:v>13</c:v>
                </c:pt>
                <c:pt idx="4">
                  <c:v>7</c:v>
                </c:pt>
              </c:numCache>
            </c:numRef>
          </c:val>
          <c:extLst>
            <c:ext xmlns:c16="http://schemas.microsoft.com/office/drawing/2014/chart" uri="{C3380CC4-5D6E-409C-BE32-E72D297353CC}">
              <c16:uniqueId val="{0000000A-35A6-4A8C-93CA-5B01C0FCD63B}"/>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26</c:v>
                </c:pt>
                <c:pt idx="1">
                  <c:v>116</c:v>
                </c:pt>
                <c:pt idx="2">
                  <c:v>86</c:v>
                </c:pt>
                <c:pt idx="3">
                  <c:v>13</c:v>
                </c:pt>
                <c:pt idx="4">
                  <c:v>7</c:v>
                </c:pt>
              </c:numCache>
            </c:numRef>
          </c:val>
          <c:extLst>
            <c:ext xmlns:c16="http://schemas.microsoft.com/office/drawing/2014/chart" uri="{C3380CC4-5D6E-409C-BE32-E72D297353CC}">
              <c16:uniqueId val="{00000000-90D5-491F-A671-55F639294BFC}"/>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0"/>
        <c:minorUnit val="1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C4D7-4BA2-9696-D88FA2B9F501}"/>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C4D7-4BA2-9696-D88FA2B9F501}"/>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C4D7-4BA2-9696-D88FA2B9F501}"/>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C4D7-4BA2-9696-D88FA2B9F501}"/>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C4D7-4BA2-9696-D88FA2B9F501}"/>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C4D7-4BA2-9696-D88FA2B9F501}"/>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C4D7-4BA2-9696-D88FA2B9F501}"/>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C4D7-4BA2-9696-D88FA2B9F501}"/>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C4D7-4BA2-9696-D88FA2B9F501}"/>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C4D7-4BA2-9696-D88FA2B9F501}"/>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36</c:v>
                </c:pt>
                <c:pt idx="1">
                  <c:v>144</c:v>
                </c:pt>
                <c:pt idx="2">
                  <c:v>59</c:v>
                </c:pt>
                <c:pt idx="3">
                  <c:v>9</c:v>
                </c:pt>
                <c:pt idx="4">
                  <c:v>1</c:v>
                </c:pt>
              </c:numCache>
            </c:numRef>
          </c:val>
          <c:extLst>
            <c:ext xmlns:c16="http://schemas.microsoft.com/office/drawing/2014/chart" uri="{C3380CC4-5D6E-409C-BE32-E72D297353CC}">
              <c16:uniqueId val="{0000000A-C4D7-4BA2-9696-D88FA2B9F501}"/>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36</c:v>
                </c:pt>
                <c:pt idx="1">
                  <c:v>144</c:v>
                </c:pt>
                <c:pt idx="2">
                  <c:v>59</c:v>
                </c:pt>
                <c:pt idx="3">
                  <c:v>9</c:v>
                </c:pt>
                <c:pt idx="4">
                  <c:v>1</c:v>
                </c:pt>
              </c:numCache>
            </c:numRef>
          </c:val>
          <c:extLst>
            <c:ext xmlns:c16="http://schemas.microsoft.com/office/drawing/2014/chart" uri="{C3380CC4-5D6E-409C-BE32-E72D297353CC}">
              <c16:uniqueId val="{00000000-1B84-435E-8B70-19B37F33BD3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2893399999999998E-2"/>
          <c:y val="4.2893399999999998E-2"/>
          <c:w val="0.91421300000000005"/>
          <c:h val="0.90171299999999999"/>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3773-4379-A561-CA61555BC2C7}"/>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3773-4379-A561-CA61555BC2C7}"/>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3773-4379-A561-CA61555BC2C7}"/>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3773-4379-A561-CA61555BC2C7}"/>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3773-4379-A561-CA61555BC2C7}"/>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3773-4379-A561-CA61555BC2C7}"/>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3773-4379-A561-CA61555BC2C7}"/>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3773-4379-A561-CA61555BC2C7}"/>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3773-4379-A561-CA61555BC2C7}"/>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3773-4379-A561-CA61555BC2C7}"/>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82</c:v>
                </c:pt>
                <c:pt idx="1">
                  <c:v>127</c:v>
                </c:pt>
                <c:pt idx="2">
                  <c:v>35</c:v>
                </c:pt>
                <c:pt idx="3">
                  <c:v>2</c:v>
                </c:pt>
                <c:pt idx="4">
                  <c:v>3</c:v>
                </c:pt>
              </c:numCache>
            </c:numRef>
          </c:val>
          <c:extLst>
            <c:ext xmlns:c16="http://schemas.microsoft.com/office/drawing/2014/chart" uri="{C3380CC4-5D6E-409C-BE32-E72D297353CC}">
              <c16:uniqueId val="{0000000A-3773-4379-A561-CA61555BC2C7}"/>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82</c:v>
                </c:pt>
                <c:pt idx="1">
                  <c:v>127</c:v>
                </c:pt>
                <c:pt idx="2">
                  <c:v>35</c:v>
                </c:pt>
                <c:pt idx="3">
                  <c:v>2</c:v>
                </c:pt>
                <c:pt idx="4">
                  <c:v>3</c:v>
                </c:pt>
              </c:numCache>
            </c:numRef>
          </c:val>
          <c:extLst>
            <c:ext xmlns:c16="http://schemas.microsoft.com/office/drawing/2014/chart" uri="{C3380CC4-5D6E-409C-BE32-E72D297353CC}">
              <c16:uniqueId val="{00000000-F63B-432E-82DF-DB65E867E3E0}"/>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6015"/>
          <c:y val="0.106015"/>
          <c:w val="0.78796999999999995"/>
          <c:h val="0.77546999999999999"/>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B61D-4684-A529-E42BE6AF94C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B61D-4684-A529-E42BE6AF94C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B61D-4684-A529-E42BE6AF94C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B61D-4684-A529-E42BE6AF94C5}"/>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B61D-4684-A529-E42BE6AF94C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B61D-4684-A529-E42BE6AF94C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B61D-4684-A529-E42BE6AF94C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B61D-4684-A529-E42BE6AF94C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B61D-4684-A529-E42BE6AF94C5}"/>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B61D-4684-A529-E42BE6AF94C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105</c:v>
                </c:pt>
                <c:pt idx="1">
                  <c:v>137</c:v>
                </c:pt>
                <c:pt idx="2">
                  <c:v>14</c:v>
                </c:pt>
                <c:pt idx="3">
                  <c:v>2</c:v>
                </c:pt>
                <c:pt idx="4">
                  <c:v>3</c:v>
                </c:pt>
              </c:numCache>
            </c:numRef>
          </c:val>
          <c:extLst>
            <c:ext xmlns:c16="http://schemas.microsoft.com/office/drawing/2014/chart" uri="{C3380CC4-5D6E-409C-BE32-E72D297353CC}">
              <c16:uniqueId val="{0000000A-B61D-4684-A529-E42BE6AF94C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105</c:v>
                </c:pt>
                <c:pt idx="1">
                  <c:v>137</c:v>
                </c:pt>
                <c:pt idx="2">
                  <c:v>14</c:v>
                </c:pt>
                <c:pt idx="3">
                  <c:v>2</c:v>
                </c:pt>
                <c:pt idx="4">
                  <c:v>3</c:v>
                </c:pt>
              </c:numCache>
            </c:numRef>
          </c:val>
          <c:extLst>
            <c:ext xmlns:c16="http://schemas.microsoft.com/office/drawing/2014/chart" uri="{C3380CC4-5D6E-409C-BE32-E72D297353CC}">
              <c16:uniqueId val="{00000000-FA43-417C-BDFC-0728B5FB890D}"/>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3.78159E-2"/>
          <c:y val="3.78159E-2"/>
          <c:w val="0.92436799999999997"/>
          <c:h val="0.91186800000000001"/>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E738-4174-8E49-C9A7F592E40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E738-4174-8E49-C9A7F592E40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E738-4174-8E49-C9A7F592E40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E738-4174-8E49-C9A7F592E405}"/>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E738-4174-8E49-C9A7F592E40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E738-4174-8E49-C9A7F592E40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E738-4174-8E49-C9A7F592E40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E738-4174-8E49-C9A7F592E40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E738-4174-8E49-C9A7F592E405}"/>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E738-4174-8E49-C9A7F592E40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56</c:v>
                </c:pt>
                <c:pt idx="1">
                  <c:v>119</c:v>
                </c:pt>
                <c:pt idx="2">
                  <c:v>62</c:v>
                </c:pt>
                <c:pt idx="3">
                  <c:v>8</c:v>
                </c:pt>
                <c:pt idx="4">
                  <c:v>4</c:v>
                </c:pt>
              </c:numCache>
            </c:numRef>
          </c:val>
          <c:extLst>
            <c:ext xmlns:c16="http://schemas.microsoft.com/office/drawing/2014/chart" uri="{C3380CC4-5D6E-409C-BE32-E72D297353CC}">
              <c16:uniqueId val="{0000000A-E738-4174-8E49-C9A7F592E40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370399999999999"/>
          <c:y val="6.15548E-2"/>
          <c:w val="0.712096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Disagree</c:v>
                </c:pt>
                <c:pt idx="3">
                  <c:v>Strongly Disagree</c:v>
                </c:pt>
              </c:strCache>
            </c:strRef>
          </c:cat>
          <c:val>
            <c:numRef>
              <c:f>Sheet1!$B$2:$E$2</c:f>
              <c:numCache>
                <c:formatCode>General</c:formatCode>
                <c:ptCount val="4"/>
                <c:pt idx="0">
                  <c:v>164</c:v>
                </c:pt>
                <c:pt idx="1">
                  <c:v>263</c:v>
                </c:pt>
                <c:pt idx="2">
                  <c:v>26</c:v>
                </c:pt>
                <c:pt idx="3">
                  <c:v>3</c:v>
                </c:pt>
              </c:numCache>
            </c:numRef>
          </c:val>
          <c:extLst>
            <c:ext xmlns:c16="http://schemas.microsoft.com/office/drawing/2014/chart" uri="{C3380CC4-5D6E-409C-BE32-E72D297353CC}">
              <c16:uniqueId val="{00000000-49A6-41CA-99B1-ADA6E4BC637D}"/>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56</c:v>
                </c:pt>
                <c:pt idx="1">
                  <c:v>119</c:v>
                </c:pt>
                <c:pt idx="2">
                  <c:v>62</c:v>
                </c:pt>
                <c:pt idx="3">
                  <c:v>8</c:v>
                </c:pt>
                <c:pt idx="4">
                  <c:v>4</c:v>
                </c:pt>
              </c:numCache>
            </c:numRef>
          </c:val>
          <c:extLst>
            <c:ext xmlns:c16="http://schemas.microsoft.com/office/drawing/2014/chart" uri="{C3380CC4-5D6E-409C-BE32-E72D297353CC}">
              <c16:uniqueId val="{00000000-8EC4-46C5-99FC-36E18EC16653}"/>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0"/>
        <c:minorUnit val="1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562C-49BF-A266-ACDA6FC0A43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562C-49BF-A266-ACDA6FC0A43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562C-49BF-A266-ACDA6FC0A43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562C-49BF-A266-ACDA6FC0A435}"/>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562C-49BF-A266-ACDA6FC0A43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562C-49BF-A266-ACDA6FC0A43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562C-49BF-A266-ACDA6FC0A43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562C-49BF-A266-ACDA6FC0A43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562C-49BF-A266-ACDA6FC0A435}"/>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562C-49BF-A266-ACDA6FC0A43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100</c:v>
                </c:pt>
                <c:pt idx="1">
                  <c:v>124</c:v>
                </c:pt>
                <c:pt idx="2">
                  <c:v>21</c:v>
                </c:pt>
                <c:pt idx="3">
                  <c:v>3</c:v>
                </c:pt>
                <c:pt idx="4">
                  <c:v>1</c:v>
                </c:pt>
              </c:numCache>
            </c:numRef>
          </c:val>
          <c:extLst>
            <c:ext xmlns:c16="http://schemas.microsoft.com/office/drawing/2014/chart" uri="{C3380CC4-5D6E-409C-BE32-E72D297353CC}">
              <c16:uniqueId val="{0000000A-562C-49BF-A266-ACDA6FC0A43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100</c:v>
                </c:pt>
                <c:pt idx="1">
                  <c:v>124</c:v>
                </c:pt>
                <c:pt idx="2">
                  <c:v>21</c:v>
                </c:pt>
                <c:pt idx="3">
                  <c:v>3</c:v>
                </c:pt>
                <c:pt idx="4">
                  <c:v>1</c:v>
                </c:pt>
              </c:numCache>
            </c:numRef>
          </c:val>
          <c:extLst>
            <c:ext xmlns:c16="http://schemas.microsoft.com/office/drawing/2014/chart" uri="{C3380CC4-5D6E-409C-BE32-E72D297353CC}">
              <c16:uniqueId val="{00000000-8418-4EF4-807C-0C1A29077012}"/>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107085"/>
          <c:y val="0.107085"/>
          <c:w val="0.785829"/>
          <c:h val="0.773329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B59D-45C1-B81A-1219AB47500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B59D-45C1-B81A-1219AB47500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B59D-45C1-B81A-1219AB47500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B59D-45C1-B81A-1219AB475005}"/>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B59D-45C1-B81A-1219AB47500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B59D-45C1-B81A-1219AB47500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B59D-45C1-B81A-1219AB47500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B59D-45C1-B81A-1219AB47500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B59D-45C1-B81A-1219AB475005}"/>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B59D-45C1-B81A-1219AB47500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160</c:v>
                </c:pt>
                <c:pt idx="1">
                  <c:v>72</c:v>
                </c:pt>
                <c:pt idx="2">
                  <c:v>12</c:v>
                </c:pt>
                <c:pt idx="3">
                  <c:v>3</c:v>
                </c:pt>
                <c:pt idx="4">
                  <c:v>2</c:v>
                </c:pt>
              </c:numCache>
            </c:numRef>
          </c:val>
          <c:extLst>
            <c:ext xmlns:c16="http://schemas.microsoft.com/office/drawing/2014/chart" uri="{C3380CC4-5D6E-409C-BE32-E72D297353CC}">
              <c16:uniqueId val="{0000000A-B59D-45C1-B81A-1219AB47500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160</c:v>
                </c:pt>
                <c:pt idx="1">
                  <c:v>72</c:v>
                </c:pt>
                <c:pt idx="2">
                  <c:v>12</c:v>
                </c:pt>
                <c:pt idx="3">
                  <c:v>3</c:v>
                </c:pt>
                <c:pt idx="4">
                  <c:v>2</c:v>
                </c:pt>
              </c:numCache>
            </c:numRef>
          </c:val>
          <c:extLst>
            <c:ext xmlns:c16="http://schemas.microsoft.com/office/drawing/2014/chart" uri="{C3380CC4-5D6E-409C-BE32-E72D297353CC}">
              <c16:uniqueId val="{00000000-9009-4C9F-8FCF-761310CE59D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40"/>
        <c:minorUnit val="20"/>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4376199999999998E-2"/>
          <c:y val="4.4376199999999998E-2"/>
          <c:w val="0.91124799999999995"/>
          <c:h val="0.89874799999999999"/>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791E-4FC4-B552-C8B7538E0879}"/>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791E-4FC4-B552-C8B7538E0879}"/>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791E-4FC4-B552-C8B7538E0879}"/>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791E-4FC4-B552-C8B7538E0879}"/>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791E-4FC4-B552-C8B7538E0879}"/>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791E-4FC4-B552-C8B7538E0879}"/>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791E-4FC4-B552-C8B7538E0879}"/>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791E-4FC4-B552-C8B7538E0879}"/>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791E-4FC4-B552-C8B7538E0879}"/>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791E-4FC4-B552-C8B7538E0879}"/>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129</c:v>
                </c:pt>
                <c:pt idx="1">
                  <c:v>103</c:v>
                </c:pt>
                <c:pt idx="2">
                  <c:v>14</c:v>
                </c:pt>
                <c:pt idx="3">
                  <c:v>2</c:v>
                </c:pt>
                <c:pt idx="4">
                  <c:v>1</c:v>
                </c:pt>
              </c:numCache>
            </c:numRef>
          </c:val>
          <c:extLst>
            <c:ext xmlns:c16="http://schemas.microsoft.com/office/drawing/2014/chart" uri="{C3380CC4-5D6E-409C-BE32-E72D297353CC}">
              <c16:uniqueId val="{0000000A-791E-4FC4-B552-C8B7538E0879}"/>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442799999999998"/>
          <c:y val="6.15548E-2"/>
          <c:w val="0.672711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Always</c:v>
                </c:pt>
                <c:pt idx="1">
                  <c:v>Usually</c:v>
                </c:pt>
                <c:pt idx="2">
                  <c:v>Sometimes/Somewhat</c:v>
                </c:pt>
                <c:pt idx="3">
                  <c:v>Rarely</c:v>
                </c:pt>
                <c:pt idx="4">
                  <c:v>Never</c:v>
                </c:pt>
              </c:strCache>
            </c:strRef>
          </c:cat>
          <c:val>
            <c:numRef>
              <c:f>Sheet1!$B$2:$F$2</c:f>
              <c:numCache>
                <c:formatCode>General</c:formatCode>
                <c:ptCount val="5"/>
                <c:pt idx="0">
                  <c:v>129</c:v>
                </c:pt>
                <c:pt idx="1">
                  <c:v>103</c:v>
                </c:pt>
                <c:pt idx="2">
                  <c:v>14</c:v>
                </c:pt>
                <c:pt idx="3">
                  <c:v>2</c:v>
                </c:pt>
                <c:pt idx="4">
                  <c:v>1</c:v>
                </c:pt>
              </c:numCache>
            </c:numRef>
          </c:val>
          <c:extLst>
            <c:ext xmlns:c16="http://schemas.microsoft.com/office/drawing/2014/chart" uri="{C3380CC4-5D6E-409C-BE32-E72D297353CC}">
              <c16:uniqueId val="{00000000-D03F-458E-B48F-30E5A895E94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35"/>
        <c:minorUnit val="1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8FFA-480A-A64D-FF58A73131B5}"/>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8FFA-480A-A64D-FF58A73131B5}"/>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8FFA-480A-A64D-FF58A73131B5}"/>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8FFA-480A-A64D-FF58A73131B5}"/>
              </c:ext>
            </c:extLst>
          </c:dPt>
          <c:dPt>
            <c:idx val="4"/>
            <c:bubble3D val="0"/>
            <c:spPr>
              <a:gradFill flip="none" rotWithShape="1">
                <a:gsLst>
                  <a:gs pos="0">
                    <a:srgbClr val="FC5C30"/>
                  </a:gs>
                  <a:gs pos="100000">
                    <a:srgbClr val="D3311D"/>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9-8FFA-480A-A64D-FF58A73131B5}"/>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8FFA-480A-A64D-FF58A73131B5}"/>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8FFA-480A-A64D-FF58A73131B5}"/>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8FFA-480A-A64D-FF58A73131B5}"/>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8FFA-480A-A64D-FF58A73131B5}"/>
                </c:ext>
              </c:extLst>
            </c:dLbl>
            <c:dLbl>
              <c:idx val="4"/>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9-8FFA-480A-A64D-FF58A73131B5}"/>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Sheet1!$B$1:$F$1</c:f>
              <c:strCache>
                <c:ptCount val="5"/>
                <c:pt idx="0">
                  <c:v>Strongly Agree</c:v>
                </c:pt>
                <c:pt idx="1">
                  <c:v>Agree</c:v>
                </c:pt>
                <c:pt idx="2">
                  <c:v>Not Necessarily</c:v>
                </c:pt>
                <c:pt idx="3">
                  <c:v>Disagree</c:v>
                </c:pt>
                <c:pt idx="4">
                  <c:v>Disagree Strongly</c:v>
                </c:pt>
              </c:strCache>
            </c:strRef>
          </c:cat>
          <c:val>
            <c:numRef>
              <c:f>Sheet1!$B$2:$F$2</c:f>
              <c:numCache>
                <c:formatCode>General</c:formatCode>
                <c:ptCount val="5"/>
                <c:pt idx="0">
                  <c:v>133</c:v>
                </c:pt>
                <c:pt idx="1">
                  <c:v>193</c:v>
                </c:pt>
                <c:pt idx="2">
                  <c:v>121</c:v>
                </c:pt>
                <c:pt idx="3">
                  <c:v>9</c:v>
                </c:pt>
                <c:pt idx="4">
                  <c:v>1</c:v>
                </c:pt>
              </c:numCache>
            </c:numRef>
          </c:val>
          <c:extLst>
            <c:ext xmlns:c16="http://schemas.microsoft.com/office/drawing/2014/chart" uri="{C3380CC4-5D6E-409C-BE32-E72D297353CC}">
              <c16:uniqueId val="{0000000A-8FFA-480A-A64D-FF58A73131B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26370399999999999"/>
          <c:y val="6.15548E-2"/>
          <c:w val="0.71209699999999998"/>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Sheet1!$B$1:$F$1</c:f>
              <c:strCache>
                <c:ptCount val="5"/>
                <c:pt idx="0">
                  <c:v>Strongly Agree</c:v>
                </c:pt>
                <c:pt idx="1">
                  <c:v>Agree</c:v>
                </c:pt>
                <c:pt idx="2">
                  <c:v>Not Necessarily</c:v>
                </c:pt>
                <c:pt idx="3">
                  <c:v>Disagree</c:v>
                </c:pt>
                <c:pt idx="4">
                  <c:v>Disagree Strongly</c:v>
                </c:pt>
              </c:strCache>
            </c:strRef>
          </c:cat>
          <c:val>
            <c:numRef>
              <c:f>Sheet1!$B$2:$F$2</c:f>
              <c:numCache>
                <c:formatCode>General</c:formatCode>
                <c:ptCount val="5"/>
                <c:pt idx="0">
                  <c:v>133</c:v>
                </c:pt>
                <c:pt idx="1">
                  <c:v>193</c:v>
                </c:pt>
                <c:pt idx="2">
                  <c:v>121</c:v>
                </c:pt>
                <c:pt idx="3">
                  <c:v>9</c:v>
                </c:pt>
                <c:pt idx="4">
                  <c:v>1</c:v>
                </c:pt>
              </c:numCache>
            </c:numRef>
          </c:val>
          <c:extLst>
            <c:ext xmlns:c16="http://schemas.microsoft.com/office/drawing/2014/chart" uri="{C3380CC4-5D6E-409C-BE32-E72D297353CC}">
              <c16:uniqueId val="{00000000-6D77-4FF2-A2A8-0FF051B04E1E}"/>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0413-483A-BA86-3CC5C89F1640}"/>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0413-483A-BA86-3CC5C89F1640}"/>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0413-483A-BA86-3CC5C89F1640}"/>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0413-483A-BA86-3CC5C89F1640}"/>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0413-483A-BA86-3CC5C89F1640}"/>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0413-483A-BA86-3CC5C89F1640}"/>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0413-483A-BA86-3CC5C89F1640}"/>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0413-483A-BA86-3CC5C89F1640}"/>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Strongly Agree</c:v>
                </c:pt>
                <c:pt idx="1">
                  <c:v>Agree</c:v>
                </c:pt>
                <c:pt idx="2">
                  <c:v>There are execptions...</c:v>
                </c:pt>
                <c:pt idx="3">
                  <c:v>Disagree</c:v>
                </c:pt>
              </c:strCache>
            </c:strRef>
          </c:cat>
          <c:val>
            <c:numRef>
              <c:f>Sheet1!$B$2:$E$2</c:f>
              <c:numCache>
                <c:formatCode>General</c:formatCode>
                <c:ptCount val="4"/>
                <c:pt idx="0">
                  <c:v>249</c:v>
                </c:pt>
                <c:pt idx="1">
                  <c:v>140</c:v>
                </c:pt>
                <c:pt idx="2">
                  <c:v>59</c:v>
                </c:pt>
                <c:pt idx="3">
                  <c:v>2</c:v>
                </c:pt>
              </c:numCache>
            </c:numRef>
          </c:val>
          <c:extLst>
            <c:ext xmlns:c16="http://schemas.microsoft.com/office/drawing/2014/chart" uri="{C3380CC4-5D6E-409C-BE32-E72D297353CC}">
              <c16:uniqueId val="{00000008-0413-483A-BA86-3CC5C89F1640}"/>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0.308587"/>
          <c:y val="6.15548E-2"/>
          <c:w val="0.66869000000000001"/>
          <c:h val="0.84171200000000002"/>
        </c:manualLayout>
      </c:layout>
      <c:barChart>
        <c:barDir val="bar"/>
        <c:grouping val="clustered"/>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invertIfNegative val="0"/>
          <c:cat>
            <c:strRef>
              <c:f>Sheet1!$B$1:$E$1</c:f>
              <c:strCache>
                <c:ptCount val="4"/>
                <c:pt idx="0">
                  <c:v>Strongly Agree</c:v>
                </c:pt>
                <c:pt idx="1">
                  <c:v>Agree</c:v>
                </c:pt>
                <c:pt idx="2">
                  <c:v>There are exceptions...</c:v>
                </c:pt>
                <c:pt idx="3">
                  <c:v>Disagree</c:v>
                </c:pt>
              </c:strCache>
            </c:strRef>
          </c:cat>
          <c:val>
            <c:numRef>
              <c:f>Sheet1!$B$2:$E$2</c:f>
              <c:numCache>
                <c:formatCode>General</c:formatCode>
                <c:ptCount val="4"/>
                <c:pt idx="0">
                  <c:v>249</c:v>
                </c:pt>
                <c:pt idx="1">
                  <c:v>140</c:v>
                </c:pt>
                <c:pt idx="2">
                  <c:v>59</c:v>
                </c:pt>
                <c:pt idx="3">
                  <c:v>2</c:v>
                </c:pt>
              </c:numCache>
            </c:numRef>
          </c:val>
          <c:extLst>
            <c:ext xmlns:c16="http://schemas.microsoft.com/office/drawing/2014/chart" uri="{C3380CC4-5D6E-409C-BE32-E72D297353CC}">
              <c16:uniqueId val="{00000000-8348-46E9-B5D8-552F29C9F1BF}"/>
            </c:ext>
          </c:extLst>
        </c:ser>
        <c:dLbls>
          <c:showLegendKey val="0"/>
          <c:showVal val="0"/>
          <c:showCatName val="0"/>
          <c:showSerName val="0"/>
          <c:showPercent val="0"/>
          <c:showBubbleSize val="0"/>
        </c:dLbls>
        <c:gapWidth val="40"/>
        <c:overlap val="-10"/>
        <c:axId val="2094734552"/>
        <c:axId val="2094734553"/>
      </c:barChart>
      <c:catAx>
        <c:axId val="2094734552"/>
        <c:scaling>
          <c:orientation val="maxMin"/>
        </c:scaling>
        <c:delete val="0"/>
        <c:axPos val="l"/>
        <c:numFmt formatCode="General" sourceLinked="0"/>
        <c:majorTickMark val="none"/>
        <c:minorTickMark val="none"/>
        <c:tickLblPos val="nextTo"/>
        <c:spPr>
          <a:ln w="12700" cap="flat">
            <a:solidFill>
              <a:srgbClr val="FFFFFF"/>
            </a:solidFill>
            <a:prstDash val="solid"/>
            <a:miter lim="400000"/>
          </a:ln>
        </c:spPr>
        <c:txPr>
          <a:bodyPr rot="0"/>
          <a:lstStyle/>
          <a:p>
            <a:pPr>
              <a:defRPr sz="3200" b="1" i="0" u="none" strike="noStrike">
                <a:solidFill>
                  <a:srgbClr val="FFFFFF"/>
                </a:solidFill>
                <a:latin typeface="Helvetica"/>
              </a:defRPr>
            </a:pPr>
            <a:endParaRPr lang="en-US"/>
          </a:p>
        </c:txPr>
        <c:crossAx val="2094734553"/>
        <c:crosses val="autoZero"/>
        <c:auto val="1"/>
        <c:lblAlgn val="ctr"/>
        <c:lblOffset val="100"/>
        <c:noMultiLvlLbl val="1"/>
      </c:catAx>
      <c:valAx>
        <c:axId val="2094734553"/>
        <c:scaling>
          <c:orientation val="minMax"/>
        </c:scaling>
        <c:delete val="0"/>
        <c:axPos val="t"/>
        <c:majorGridlines>
          <c:spPr>
            <a:ln w="12700" cap="flat">
              <a:solidFill>
                <a:srgbClr val="DEDDD5"/>
              </a:solidFill>
              <a:custDash>
                <a:ds d="200000" sp="200000"/>
              </a:custDash>
              <a:miter lim="400000"/>
            </a:ln>
          </c:spPr>
        </c:majorGridlines>
        <c:numFmt formatCode="0" sourceLinked="0"/>
        <c:majorTickMark val="none"/>
        <c:minorTickMark val="none"/>
        <c:tickLblPos val="high"/>
        <c:spPr>
          <a:ln w="12700" cap="flat">
            <a:noFill/>
            <a:prstDash val="solid"/>
            <a:miter lim="400000"/>
          </a:ln>
        </c:spPr>
        <c:txPr>
          <a:bodyPr rot="0"/>
          <a:lstStyle/>
          <a:p>
            <a:pPr>
              <a:defRPr sz="3200" b="1" i="0" u="none" strike="noStrike">
                <a:solidFill>
                  <a:srgbClr val="FFFFFF"/>
                </a:solidFill>
                <a:latin typeface="Helvetica"/>
              </a:defRPr>
            </a:pPr>
            <a:endParaRPr lang="en-US"/>
          </a:p>
        </c:txPr>
        <c:crossAx val="2094734552"/>
        <c:crosses val="autoZero"/>
        <c:crossBetween val="between"/>
        <c:majorUnit val="75"/>
        <c:minorUnit val="3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Region 1</c:v>
                </c:pt>
              </c:strCache>
            </c:strRef>
          </c:tx>
          <c:spPr>
            <a:gradFill flip="none" rotWithShape="1">
              <a:gsLst>
                <a:gs pos="0">
                  <a:srgbClr val="2ECAFA"/>
                </a:gs>
                <a:gs pos="100000">
                  <a:srgbClr val="3482D5"/>
                </a:gs>
              </a:gsLst>
              <a:lin ang="5400000" scaled="0"/>
            </a:gradFill>
            <a:ln w="12700" cap="flat">
              <a:noFill/>
              <a:miter lim="400000"/>
            </a:ln>
            <a:effectLst>
              <a:outerShdw blurRad="50800" dist="25400" dir="5400000" algn="tl">
                <a:srgbClr val="000000">
                  <a:alpha val="50000"/>
                </a:srgbClr>
              </a:outerShdw>
            </a:effectLst>
          </c:spPr>
          <c:dPt>
            <c:idx val="0"/>
            <c:bubble3D val="0"/>
            <c:extLst>
              <c:ext xmlns:c16="http://schemas.microsoft.com/office/drawing/2014/chart" uri="{C3380CC4-5D6E-409C-BE32-E72D297353CC}">
                <c16:uniqueId val="{00000001-91C7-4797-89F7-A70E42971542}"/>
              </c:ext>
            </c:extLst>
          </c:dPt>
          <c:dPt>
            <c:idx val="1"/>
            <c:bubble3D val="0"/>
            <c:spPr>
              <a:gradFill flip="none" rotWithShape="1">
                <a:gsLst>
                  <a:gs pos="0">
                    <a:srgbClr val="87DF8F"/>
                  </a:gs>
                  <a:gs pos="100000">
                    <a:srgbClr val="18A536"/>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3-91C7-4797-89F7-A70E42971542}"/>
              </c:ext>
            </c:extLst>
          </c:dPt>
          <c:dPt>
            <c:idx val="2"/>
            <c:bubble3D val="0"/>
            <c:spPr>
              <a:gradFill flip="none" rotWithShape="1">
                <a:gsLst>
                  <a:gs pos="0">
                    <a:srgbClr val="F9E845"/>
                  </a:gs>
                  <a:gs pos="100000">
                    <a:srgbClr val="C7AC2F"/>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5-91C7-4797-89F7-A70E42971542}"/>
              </c:ext>
            </c:extLst>
          </c:dPt>
          <c:dPt>
            <c:idx val="3"/>
            <c:bubble3D val="0"/>
            <c:spPr>
              <a:gradFill flip="none" rotWithShape="1">
                <a:gsLst>
                  <a:gs pos="0">
                    <a:srgbClr val="F1A733"/>
                  </a:gs>
                  <a:gs pos="100000">
                    <a:srgbClr val="E47F27"/>
                  </a:gs>
                </a:gsLst>
                <a:lin ang="5400000" scaled="0"/>
              </a:gradFill>
              <a:ln w="12700" cap="flat">
                <a:noFill/>
                <a:miter lim="400000"/>
              </a:ln>
              <a:effectLst>
                <a:outerShdw blurRad="50800" dist="25400" dir="5400000" algn="tl">
                  <a:srgbClr val="000000">
                    <a:alpha val="50000"/>
                  </a:srgbClr>
                </a:outerShdw>
              </a:effectLst>
            </c:spPr>
            <c:extLst>
              <c:ext xmlns:c16="http://schemas.microsoft.com/office/drawing/2014/chart" uri="{C3380CC4-5D6E-409C-BE32-E72D297353CC}">
                <c16:uniqueId val="{00000007-91C7-4797-89F7-A70E42971542}"/>
              </c:ext>
            </c:extLst>
          </c:dPt>
          <c:dLbls>
            <c:dLbl>
              <c:idx val="0"/>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1-91C7-4797-89F7-A70E42971542}"/>
                </c:ext>
              </c:extLst>
            </c:dLbl>
            <c:dLbl>
              <c:idx val="1"/>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3-91C7-4797-89F7-A70E42971542}"/>
                </c:ext>
              </c:extLst>
            </c:dLbl>
            <c:dLbl>
              <c:idx val="2"/>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5-91C7-4797-89F7-A70E42971542}"/>
                </c:ext>
              </c:extLst>
            </c:dLbl>
            <c:dLbl>
              <c:idx val="3"/>
              <c:numFmt formatCode="#,##0%" sourceLinked="0"/>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extLst>
                <c:ext xmlns:c16="http://schemas.microsoft.com/office/drawing/2014/chart" uri="{C3380CC4-5D6E-409C-BE32-E72D297353CC}">
                  <c16:uniqueId val="{00000007-91C7-4797-89F7-A70E42971542}"/>
                </c:ext>
              </c:extLst>
            </c:dLbl>
            <c:numFmt formatCode="#,##0%" sourceLinked="0"/>
            <c:spPr>
              <a:noFill/>
              <a:ln>
                <a:noFill/>
              </a:ln>
              <a:effectLst/>
            </c:spPr>
            <c:txPr>
              <a:bodyPr/>
              <a:lstStyle/>
              <a:p>
                <a:pPr>
                  <a:defRPr sz="3800" b="1" i="0" u="none" strike="noStrike">
                    <a:solidFill>
                      <a:srgbClr val="FFFFFF"/>
                    </a:solidFill>
                    <a:effectLst>
                      <a:outerShdw blurRad="127000" dist="27390" dir="5400000" algn="tl">
                        <a:srgbClr val="000000">
                          <a:alpha val="60000"/>
                        </a:srgbClr>
                      </a:outerShdw>
                    </a:effectLst>
                    <a:latin typeface="Helvetica"/>
                  </a:defRPr>
                </a:pPr>
                <a:endParaRPr lang="en-US"/>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Sheet1!$B$1:$E$1</c:f>
              <c:strCache>
                <c:ptCount val="4"/>
                <c:pt idx="0">
                  <c:v>Act despite fear</c:v>
                </c:pt>
                <c:pt idx="1">
                  <c:v>Manage fear</c:v>
                </c:pt>
                <c:pt idx="2">
                  <c:v>Hide fear</c:v>
                </c:pt>
                <c:pt idx="3">
                  <c:v>Absence of fear</c:v>
                </c:pt>
              </c:strCache>
            </c:strRef>
          </c:cat>
          <c:val>
            <c:numRef>
              <c:f>Sheet1!$B$2:$E$2</c:f>
              <c:numCache>
                <c:formatCode>General</c:formatCode>
                <c:ptCount val="4"/>
                <c:pt idx="0">
                  <c:v>319</c:v>
                </c:pt>
                <c:pt idx="1">
                  <c:v>124</c:v>
                </c:pt>
                <c:pt idx="2">
                  <c:v>2</c:v>
                </c:pt>
                <c:pt idx="3">
                  <c:v>3</c:v>
                </c:pt>
              </c:numCache>
            </c:numRef>
          </c:val>
          <c:extLst>
            <c:ext xmlns:c16="http://schemas.microsoft.com/office/drawing/2014/chart" uri="{C3380CC4-5D6E-409C-BE32-E72D297353CC}">
              <c16:uniqueId val="{00000008-91C7-4797-89F7-A70E42971542}"/>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8" name="Shape 138"/>
          <p:cNvSpPr>
            <a:spLocks noGrp="1" noRot="1" noChangeAspect="1"/>
          </p:cNvSpPr>
          <p:nvPr>
            <p:ph type="sldImg"/>
          </p:nvPr>
        </p:nvSpPr>
        <p:spPr>
          <a:xfrm>
            <a:off x="1143000" y="685800"/>
            <a:ext cx="4572000" cy="3429000"/>
          </a:xfrm>
          <a:prstGeom prst="rect">
            <a:avLst/>
          </a:prstGeom>
        </p:spPr>
        <p:txBody>
          <a:bodyPr/>
          <a:lstStyle/>
          <a:p>
            <a:endParaRPr/>
          </a:p>
        </p:txBody>
      </p:sp>
      <p:sp>
        <p:nvSpPr>
          <p:cNvPr id="139" name="Shape 1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3200">
        <a:latin typeface="Avenir Roman"/>
        <a:ea typeface="Avenir Roman"/>
        <a:cs typeface="Avenir Roman"/>
        <a:sym typeface="Avenir Roman"/>
      </a:defRPr>
    </a:lvl1pPr>
    <a:lvl2pPr indent="228600" defTabSz="457200" latinLnBrk="0">
      <a:lnSpc>
        <a:spcPct val="125000"/>
      </a:lnSpc>
      <a:defRPr sz="3200">
        <a:latin typeface="Avenir Roman"/>
        <a:ea typeface="Avenir Roman"/>
        <a:cs typeface="Avenir Roman"/>
        <a:sym typeface="Avenir Roman"/>
      </a:defRPr>
    </a:lvl2pPr>
    <a:lvl3pPr indent="457200" defTabSz="457200" latinLnBrk="0">
      <a:lnSpc>
        <a:spcPct val="125000"/>
      </a:lnSpc>
      <a:defRPr sz="3200">
        <a:latin typeface="Avenir Roman"/>
        <a:ea typeface="Avenir Roman"/>
        <a:cs typeface="Avenir Roman"/>
        <a:sym typeface="Avenir Roman"/>
      </a:defRPr>
    </a:lvl3pPr>
    <a:lvl4pPr indent="685800" defTabSz="457200" latinLnBrk="0">
      <a:lnSpc>
        <a:spcPct val="125000"/>
      </a:lnSpc>
      <a:defRPr sz="3200">
        <a:latin typeface="Avenir Roman"/>
        <a:ea typeface="Avenir Roman"/>
        <a:cs typeface="Avenir Roman"/>
        <a:sym typeface="Avenir Roman"/>
      </a:defRPr>
    </a:lvl4pPr>
    <a:lvl5pPr indent="914400" defTabSz="457200" latinLnBrk="0">
      <a:lnSpc>
        <a:spcPct val="125000"/>
      </a:lnSpc>
      <a:defRPr sz="3200">
        <a:latin typeface="Avenir Roman"/>
        <a:ea typeface="Avenir Roman"/>
        <a:cs typeface="Avenir Roman"/>
        <a:sym typeface="Avenir Roman"/>
      </a:defRPr>
    </a:lvl5pPr>
    <a:lvl6pPr indent="1143000" defTabSz="457200" latinLnBrk="0">
      <a:lnSpc>
        <a:spcPct val="125000"/>
      </a:lnSpc>
      <a:defRPr sz="3200">
        <a:latin typeface="Avenir Roman"/>
        <a:ea typeface="Avenir Roman"/>
        <a:cs typeface="Avenir Roman"/>
        <a:sym typeface="Avenir Roman"/>
      </a:defRPr>
    </a:lvl6pPr>
    <a:lvl7pPr indent="1371600" defTabSz="457200" latinLnBrk="0">
      <a:lnSpc>
        <a:spcPct val="125000"/>
      </a:lnSpc>
      <a:defRPr sz="3200">
        <a:latin typeface="Avenir Roman"/>
        <a:ea typeface="Avenir Roman"/>
        <a:cs typeface="Avenir Roman"/>
        <a:sym typeface="Avenir Roman"/>
      </a:defRPr>
    </a:lvl7pPr>
    <a:lvl8pPr indent="1600200" defTabSz="457200" latinLnBrk="0">
      <a:lnSpc>
        <a:spcPct val="125000"/>
      </a:lnSpc>
      <a:defRPr sz="3200">
        <a:latin typeface="Avenir Roman"/>
        <a:ea typeface="Avenir Roman"/>
        <a:cs typeface="Avenir Roman"/>
        <a:sym typeface="Avenir Roman"/>
      </a:defRPr>
    </a:lvl8pPr>
    <a:lvl9pPr indent="1828800" defTabSz="457200" latinLnBrk="0">
      <a:lnSpc>
        <a:spcPct val="125000"/>
      </a:lnSpc>
      <a:defRPr sz="32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xfrm>
            <a:off x="381000" y="685800"/>
            <a:ext cx="6096000" cy="3429000"/>
          </a:xfrm>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endParaRPr/>
          </a:p>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noRot="1" noChangeAspect="1"/>
          </p:cNvSpPr>
          <p:nvPr>
            <p:ph type="sldImg"/>
          </p:nvPr>
        </p:nvSpPr>
        <p:spPr>
          <a:xfrm>
            <a:off x="381000" y="685800"/>
            <a:ext cx="6096000" cy="3429000"/>
          </a:xfrm>
          <a:prstGeom prst="rect">
            <a:avLst/>
          </a:prstGeom>
        </p:spPr>
        <p:txBody>
          <a:bodyPr/>
          <a:lstStyle/>
          <a:p>
            <a:endParaRPr/>
          </a:p>
        </p:txBody>
      </p:sp>
      <p:sp>
        <p:nvSpPr>
          <p:cNvPr id="159" name="Shape 159"/>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2303859"/>
            <a:ext cx="14716126" cy="4643438"/>
          </a:xfrm>
          <a:prstGeom prst="rect">
            <a:avLst/>
          </a:prstGeom>
        </p:spPr>
        <p:txBody>
          <a:bodyPr anchor="b"/>
          <a:lstStyle/>
          <a:p>
            <a:r>
              <a:t>Title Text</a:t>
            </a:r>
          </a:p>
        </p:txBody>
      </p:sp>
      <p:sp>
        <p:nvSpPr>
          <p:cNvPr id="12" name="Body Level One…"/>
          <p:cNvSpPr txBox="1">
            <a:spLocks noGrp="1"/>
          </p:cNvSpPr>
          <p:nvPr>
            <p:ph type="body" sz="quarter" idx="1"/>
          </p:nvPr>
        </p:nvSpPr>
        <p:spPr>
          <a:xfrm>
            <a:off x="4833937" y="7072312"/>
            <a:ext cx="14716126" cy="1589485"/>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4833937" y="8947546"/>
            <a:ext cx="14716126" cy="660798"/>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a:spLocks noGrp="1"/>
          </p:cNvSpPr>
          <p:nvPr>
            <p:ph type="body" sz="quarter" idx="14"/>
          </p:nvPr>
        </p:nvSpPr>
        <p:spPr>
          <a:xfrm>
            <a:off x="4833937" y="6000353"/>
            <a:ext cx="14716126" cy="965201"/>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3043535" y="0"/>
            <a:ext cx="18288001"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grpSp>
        <p:nvGrpSpPr>
          <p:cNvPr id="119" name="Group 6"/>
          <p:cNvGrpSpPr/>
          <p:nvPr/>
        </p:nvGrpSpPr>
        <p:grpSpPr>
          <a:xfrm>
            <a:off x="0" y="0"/>
            <a:ext cx="24384001" cy="13716000"/>
            <a:chOff x="0" y="0"/>
            <a:chExt cx="24384000" cy="13716000"/>
          </a:xfrm>
        </p:grpSpPr>
        <p:sp>
          <p:nvSpPr>
            <p:cNvPr id="117" name="Rectangle 8"/>
            <p:cNvSpPr/>
            <p:nvPr/>
          </p:nvSpPr>
          <p:spPr>
            <a:xfrm>
              <a:off x="0" y="0"/>
              <a:ext cx="24384000" cy="13716000"/>
            </a:xfrm>
            <a:prstGeom prst="rect">
              <a:avLst/>
            </a:prstGeom>
            <a:blipFill rotWithShape="1">
              <a:blip r:embed="rId2"/>
              <a:srcRect/>
              <a:stretch>
                <a:fillRect/>
              </a:stretch>
            </a:blipFill>
            <a:ln w="12700" cap="flat">
              <a:noFill/>
              <a:miter lim="400000"/>
            </a:ln>
            <a:effectLst/>
          </p:spPr>
          <p:txBody>
            <a:bodyPr wrap="square" lIns="91439" tIns="91439" rIns="91439" bIns="91439" numCol="1" anchor="t">
              <a:noAutofit/>
            </a:bodyPr>
            <a:lstStyle/>
            <a:p>
              <a:pPr algn="l" defTabSz="914400">
                <a:defRPr sz="3600">
                  <a:solidFill>
                    <a:srgbClr val="000000"/>
                  </a:solidFill>
                  <a:latin typeface="Century Gothic"/>
                  <a:ea typeface="Century Gothic"/>
                  <a:cs typeface="Century Gothic"/>
                  <a:sym typeface="Century Gothic"/>
                </a:defRPr>
              </a:pPr>
              <a:endParaRPr/>
            </a:p>
          </p:txBody>
        </p:sp>
        <p:sp>
          <p:nvSpPr>
            <p:cNvPr id="118" name="Freeform 5"/>
            <p:cNvSpPr/>
            <p:nvPr/>
          </p:nvSpPr>
          <p:spPr>
            <a:xfrm>
              <a:off x="0" y="3174"/>
              <a:ext cx="24384001" cy="13712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20745" y="20100"/>
                  </a:moveTo>
                  <a:lnTo>
                    <a:pt x="844" y="20100"/>
                  </a:lnTo>
                  <a:lnTo>
                    <a:pt x="844" y="1480"/>
                  </a:lnTo>
                  <a:lnTo>
                    <a:pt x="20745" y="1480"/>
                  </a:lnTo>
                  <a:lnTo>
                    <a:pt x="20745" y="20100"/>
                  </a:lnTo>
                  <a:close/>
                </a:path>
              </a:pathLst>
            </a:custGeom>
            <a:solidFill>
              <a:srgbClr val="FFFFFF"/>
            </a:solidFill>
            <a:ln w="12700" cap="flat">
              <a:noFill/>
              <a:miter lim="400000"/>
            </a:ln>
            <a:effectLst/>
          </p:spPr>
          <p:txBody>
            <a:bodyPr wrap="square" lIns="91439" tIns="91439" rIns="91439" bIns="91439" numCol="1" anchor="t">
              <a:noAutofit/>
            </a:bodyPr>
            <a:lstStyle/>
            <a:p>
              <a:pPr algn="l" defTabSz="914400">
                <a:defRPr sz="3600">
                  <a:solidFill>
                    <a:srgbClr val="000000"/>
                  </a:solidFill>
                  <a:latin typeface="Century Gothic"/>
                  <a:ea typeface="Century Gothic"/>
                  <a:cs typeface="Century Gothic"/>
                  <a:sym typeface="Century Gothic"/>
                </a:defRPr>
              </a:pPr>
              <a:endParaRPr/>
            </a:p>
          </p:txBody>
        </p:sp>
      </p:grpSp>
      <p:sp>
        <p:nvSpPr>
          <p:cNvPr id="120" name="Title Text"/>
          <p:cNvSpPr txBox="1">
            <a:spLocks noGrp="1"/>
          </p:cNvSpPr>
          <p:nvPr>
            <p:ph type="title"/>
          </p:nvPr>
        </p:nvSpPr>
        <p:spPr>
          <a:xfrm>
            <a:off x="2309909" y="4199466"/>
            <a:ext cx="17651318" cy="5355297"/>
          </a:xfrm>
          <a:prstGeom prst="rect">
            <a:avLst/>
          </a:prstGeom>
        </p:spPr>
        <p:txBody>
          <a:bodyPr lIns="91439" tIns="91439" rIns="91439" bIns="91439" anchor="b"/>
          <a:lstStyle>
            <a:lvl1pPr algn="l" defTabSz="914400">
              <a:defRPr sz="10800">
                <a:solidFill>
                  <a:srgbClr val="EBEBEB"/>
                </a:solidFill>
                <a:latin typeface="Century Gothic"/>
                <a:ea typeface="Century Gothic"/>
                <a:cs typeface="Century Gothic"/>
                <a:sym typeface="Century Gothic"/>
              </a:defRPr>
            </a:lvl1pPr>
          </a:lstStyle>
          <a:p>
            <a:r>
              <a:t>Title Text</a:t>
            </a:r>
          </a:p>
        </p:txBody>
      </p:sp>
      <p:sp>
        <p:nvSpPr>
          <p:cNvPr id="121" name="Body Level One…"/>
          <p:cNvSpPr txBox="1">
            <a:spLocks noGrp="1"/>
          </p:cNvSpPr>
          <p:nvPr>
            <p:ph type="body" sz="quarter" idx="1"/>
          </p:nvPr>
        </p:nvSpPr>
        <p:spPr>
          <a:xfrm>
            <a:off x="2309909" y="9554760"/>
            <a:ext cx="17651318" cy="1722841"/>
          </a:xfrm>
          <a:prstGeom prst="rect">
            <a:avLst/>
          </a:prstGeom>
        </p:spPr>
        <p:txBody>
          <a:bodyPr lIns="91439" tIns="91439" rIns="91439" bIns="91439" anchor="t"/>
          <a:lstStyle>
            <a:lvl1pPr marL="0" indent="0" defTabSz="914400">
              <a:spcBef>
                <a:spcPts val="2000"/>
              </a:spcBef>
              <a:buSzTx/>
              <a:buNone/>
              <a:defRPr sz="3600" cap="all">
                <a:solidFill>
                  <a:srgbClr val="EF53A5"/>
                </a:solidFill>
                <a:latin typeface="Century Gothic"/>
                <a:ea typeface="Century Gothic"/>
                <a:cs typeface="Century Gothic"/>
                <a:sym typeface="Century Gothic"/>
              </a:defRPr>
            </a:lvl1pPr>
            <a:lvl2pPr marL="0" indent="457200" defTabSz="914400">
              <a:spcBef>
                <a:spcPts val="2000"/>
              </a:spcBef>
              <a:buSzTx/>
              <a:buNone/>
              <a:defRPr sz="3600" cap="all">
                <a:solidFill>
                  <a:srgbClr val="EF53A5"/>
                </a:solidFill>
                <a:latin typeface="Century Gothic"/>
                <a:ea typeface="Century Gothic"/>
                <a:cs typeface="Century Gothic"/>
                <a:sym typeface="Century Gothic"/>
              </a:defRPr>
            </a:lvl2pPr>
            <a:lvl3pPr marL="0" indent="914400" defTabSz="914400">
              <a:spcBef>
                <a:spcPts val="2000"/>
              </a:spcBef>
              <a:buSzTx/>
              <a:buNone/>
              <a:defRPr sz="3600" cap="all">
                <a:solidFill>
                  <a:srgbClr val="EF53A5"/>
                </a:solidFill>
                <a:latin typeface="Century Gothic"/>
                <a:ea typeface="Century Gothic"/>
                <a:cs typeface="Century Gothic"/>
                <a:sym typeface="Century Gothic"/>
              </a:defRPr>
            </a:lvl3pPr>
            <a:lvl4pPr marL="0" indent="1371600" defTabSz="914400">
              <a:spcBef>
                <a:spcPts val="2000"/>
              </a:spcBef>
              <a:buSzTx/>
              <a:buNone/>
              <a:defRPr sz="3600" cap="all">
                <a:solidFill>
                  <a:srgbClr val="EF53A5"/>
                </a:solidFill>
                <a:latin typeface="Century Gothic"/>
                <a:ea typeface="Century Gothic"/>
                <a:cs typeface="Century Gothic"/>
                <a:sym typeface="Century Gothic"/>
              </a:defRPr>
            </a:lvl4pPr>
            <a:lvl5pPr marL="0" indent="1828800" defTabSz="914400">
              <a:spcBef>
                <a:spcPts val="2000"/>
              </a:spcBef>
              <a:buSzTx/>
              <a:buNone/>
              <a:defRPr sz="3600" cap="all">
                <a:solidFill>
                  <a:srgbClr val="EF53A5"/>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2" name="Rectangle 10"/>
          <p:cNvSpPr/>
          <p:nvPr/>
        </p:nvSpPr>
        <p:spPr>
          <a:xfrm>
            <a:off x="20875623" y="0"/>
            <a:ext cx="1371601" cy="2286000"/>
          </a:xfrm>
          <a:prstGeom prst="rect">
            <a:avLst/>
          </a:prstGeom>
          <a:solidFill>
            <a:srgbClr val="B31166"/>
          </a:solidFill>
          <a:ln w="12700">
            <a:miter lim="400000"/>
          </a:ln>
          <a:effectLst>
            <a:outerShdw blurRad="76200" dist="50800" dir="5400000" rotWithShape="0">
              <a:srgbClr val="000000">
                <a:alpha val="45000"/>
              </a:srgbClr>
            </a:outerShdw>
          </a:effectLst>
        </p:spPr>
        <p:txBody>
          <a:bodyPr tIns="91439" bIns="91439"/>
          <a:lstStyle/>
          <a:p>
            <a:pPr algn="l" defTabSz="914400">
              <a:defRPr sz="3600">
                <a:solidFill>
                  <a:srgbClr val="000000"/>
                </a:solidFill>
                <a:latin typeface="Century Gothic"/>
                <a:ea typeface="Century Gothic"/>
                <a:cs typeface="Century Gothic"/>
                <a:sym typeface="Century Gothic"/>
              </a:defRPr>
            </a:pPr>
            <a:endParaRPr/>
          </a:p>
        </p:txBody>
      </p:sp>
      <p:sp>
        <p:nvSpPr>
          <p:cNvPr id="123" name="Slide Number"/>
          <p:cNvSpPr txBox="1">
            <a:spLocks noGrp="1"/>
          </p:cNvSpPr>
          <p:nvPr>
            <p:ph type="sldNum" sz="quarter" idx="2"/>
          </p:nvPr>
        </p:nvSpPr>
        <p:spPr>
          <a:xfrm>
            <a:off x="21051342" y="1080352"/>
            <a:ext cx="983874" cy="1046480"/>
          </a:xfrm>
          <a:prstGeom prst="rect">
            <a:avLst/>
          </a:prstGeom>
        </p:spPr>
        <p:txBody>
          <a:bodyPr lIns="91439" tIns="91439" rIns="91439" bIns="91439" anchor="b"/>
          <a:lstStyle>
            <a:lvl1pPr defTabSz="914400">
              <a:defRPr sz="5600">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4833937" y="2303858"/>
            <a:ext cx="14716127" cy="4643439"/>
          </a:xfrm>
          <a:prstGeom prst="rect">
            <a:avLst/>
          </a:prstGeom>
        </p:spPr>
        <p:txBody>
          <a:bodyPr lIns="71436" tIns="71436" rIns="71436" bIns="71436" anchor="b"/>
          <a:lstStyle/>
          <a:p>
            <a:r>
              <a:t>Title Text</a:t>
            </a:r>
          </a:p>
        </p:txBody>
      </p:sp>
      <p:sp>
        <p:nvSpPr>
          <p:cNvPr id="131" name="Body Level One…"/>
          <p:cNvSpPr txBox="1">
            <a:spLocks noGrp="1"/>
          </p:cNvSpPr>
          <p:nvPr>
            <p:ph type="body" sz="quarter" idx="1"/>
          </p:nvPr>
        </p:nvSpPr>
        <p:spPr>
          <a:xfrm>
            <a:off x="4833937" y="7072311"/>
            <a:ext cx="14716127" cy="1589486"/>
          </a:xfrm>
          <a:prstGeom prst="rect">
            <a:avLst/>
          </a:prstGeom>
        </p:spPr>
        <p:txBody>
          <a:bodyPr lIns="71436" tIns="71436" rIns="71436" bIns="71436"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11935814" y="13019484"/>
            <a:ext cx="494513" cy="511175"/>
          </a:xfrm>
          <a:prstGeom prst="rect">
            <a:avLst/>
          </a:prstGeom>
        </p:spPr>
        <p:txBody>
          <a:bodyPr lIns="71436" tIns="71436" rIns="71436" bIns="71436"/>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sz="half" idx="13"/>
          </p:nvPr>
        </p:nvSpPr>
        <p:spPr>
          <a:xfrm>
            <a:off x="5325070" y="928687"/>
            <a:ext cx="13722210" cy="830461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4833937" y="9447609"/>
            <a:ext cx="14716126" cy="2000251"/>
          </a:xfrm>
          <a:prstGeom prst="rect">
            <a:avLst/>
          </a:prstGeom>
        </p:spPr>
        <p:txBody>
          <a:bodyPr/>
          <a:lstStyle/>
          <a:p>
            <a:r>
              <a:t>Title Text</a:t>
            </a:r>
          </a:p>
        </p:txBody>
      </p:sp>
      <p:sp>
        <p:nvSpPr>
          <p:cNvPr id="22" name="Body Level One…"/>
          <p:cNvSpPr txBox="1">
            <a:spLocks noGrp="1"/>
          </p:cNvSpPr>
          <p:nvPr>
            <p:ph type="body" sz="quarter" idx="1"/>
          </p:nvPr>
        </p:nvSpPr>
        <p:spPr>
          <a:xfrm>
            <a:off x="4833937" y="11519296"/>
            <a:ext cx="14716126" cy="1589486"/>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4833937" y="4536281"/>
            <a:ext cx="14716126" cy="464343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2495609" y="898481"/>
            <a:ext cx="7489362" cy="11555016"/>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4387453" y="892968"/>
            <a:ext cx="7500938" cy="5607845"/>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4387453" y="6697265"/>
            <a:ext cx="7500938" cy="5786439"/>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quarter" idx="13"/>
          </p:nvPr>
        </p:nvSpPr>
        <p:spPr>
          <a:xfrm>
            <a:off x="12495609" y="3643312"/>
            <a:ext cx="7500938" cy="8840392"/>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quarter" idx="1"/>
          </p:nvPr>
        </p:nvSpPr>
        <p:spPr>
          <a:xfrm>
            <a:off x="4387453" y="3643312"/>
            <a:ext cx="7500938" cy="8840392"/>
          </a:xfrm>
          <a:prstGeom prst="rect">
            <a:avLst/>
          </a:prstGeom>
        </p:spPr>
        <p:txBody>
          <a:bodyPr/>
          <a:lstStyle>
            <a:lvl1pPr marL="465364" indent="-465364">
              <a:spcBef>
                <a:spcPts val="3200"/>
              </a:spcBef>
              <a:defRPr sz="3800"/>
            </a:lvl1pPr>
            <a:lvl2pPr marL="808264" indent="-465364">
              <a:spcBef>
                <a:spcPts val="3200"/>
              </a:spcBef>
              <a:defRPr sz="3800"/>
            </a:lvl2pPr>
            <a:lvl3pPr marL="1354364" indent="-465364">
              <a:spcBef>
                <a:spcPts val="3200"/>
              </a:spcBef>
              <a:defRPr sz="3800"/>
            </a:lvl3pPr>
            <a:lvl4pPr marL="1798864" indent="-465364">
              <a:spcBef>
                <a:spcPts val="3200"/>
              </a:spcBef>
              <a:defRPr sz="3800"/>
            </a:lvl4pPr>
            <a:lvl5pPr marL="2243364" indent="-465364">
              <a:spcBef>
                <a:spcPts val="32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4387453" y="1785937"/>
            <a:ext cx="15609094" cy="1014412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2513468" y="6983015"/>
            <a:ext cx="7500939" cy="5482829"/>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2513468" y="892968"/>
            <a:ext cx="7500939" cy="5482829"/>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4387453" y="892968"/>
            <a:ext cx="7500938" cy="11572876"/>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Title Text</a:t>
            </a:r>
          </a:p>
        </p:txBody>
      </p:sp>
      <p:sp>
        <p:nvSpPr>
          <p:cNvPr id="3" name="Body Level One…"/>
          <p:cNvSpPr txBox="1">
            <a:spLocks noGrp="1"/>
          </p:cNvSpPr>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35814" y="13019484"/>
            <a:ext cx="494513" cy="511176"/>
          </a:xfrm>
          <a:prstGeom prst="rect">
            <a:avLst/>
          </a:prstGeom>
          <a:ln w="12700">
            <a:miter lim="400000"/>
          </a:ln>
        </p:spPr>
        <p:txBody>
          <a:bodyPr wrap="none" lIns="71437" tIns="71437" rIns="71437" bIns="71437">
            <a:spAutoFit/>
          </a:bodyPr>
          <a:lstStyle>
            <a:lvl1pPr>
              <a:defRPr sz="2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FFFFFF"/>
          </a:solidFill>
          <a:uFillTx/>
          <a:latin typeface="+mn-lt"/>
          <a:ea typeface="+mn-ea"/>
          <a:cs typeface="+mn-cs"/>
          <a:sym typeface="Helvetica Light"/>
        </a:defRPr>
      </a:lvl9pPr>
    </p:titleStyle>
    <p:bodyStyle>
      <a:lvl1pPr marL="6082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1pPr>
      <a:lvl2pPr marL="10527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2pPr>
      <a:lvl3pPr marL="14972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3pPr>
      <a:lvl4pPr marL="19417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4pPr>
      <a:lvl5pPr marL="23862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5pPr>
      <a:lvl6pPr marL="28307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6pPr>
      <a:lvl7pPr marL="32752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7pPr>
      <a:lvl8pPr marL="37197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8pPr>
      <a:lvl9pPr marL="4164263" marR="0" indent="-608263" algn="l" defTabSz="584200" rtl="0" latinLnBrk="0">
        <a:lnSpc>
          <a:spcPct val="100000"/>
        </a:lnSpc>
        <a:spcBef>
          <a:spcPts val="4200"/>
        </a:spcBef>
        <a:spcAft>
          <a:spcPts val="0"/>
        </a:spcAft>
        <a:buClrTx/>
        <a:buSzPct val="75000"/>
        <a:buFontTx/>
        <a:buChar char="•"/>
        <a:tabLst/>
        <a:defRPr sz="52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9.m4a"/><Relationship Id="rId1" Type="http://schemas.microsoft.com/office/2007/relationships/media" Target="../media/media99.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00.m4a"/><Relationship Id="rId1" Type="http://schemas.microsoft.com/office/2007/relationships/media" Target="../media/media100.m4a"/><Relationship Id="rId6" Type="http://schemas.openxmlformats.org/officeDocument/2006/relationships/chart" Target="../charts/chart46.xml"/><Relationship Id="rId5" Type="http://schemas.openxmlformats.org/officeDocument/2006/relationships/chart" Target="../charts/chart45.xml"/><Relationship Id="rId4" Type="http://schemas.openxmlformats.org/officeDocument/2006/relationships/hyperlink" Target="http://thesenseileader.com" TargetMode="Externa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1.m4a"/><Relationship Id="rId1" Type="http://schemas.microsoft.com/office/2007/relationships/media" Target="../media/media101.m4a"/><Relationship Id="rId5" Type="http://schemas.openxmlformats.org/officeDocument/2006/relationships/image" Target="../media/image4.pn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TheSenseiLeader.com" TargetMode="External"/><Relationship Id="rId5" Type="http://schemas.openxmlformats.org/officeDocument/2006/relationships/hyperlink" Target="http://ThatBlackBeltGuy.com" TargetMode="Externa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thesenseileader.com" TargetMode="External"/><Relationship Id="rId5" Type="http://schemas.openxmlformats.org/officeDocument/2006/relationships/image" Target="../media/image7.pn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thesenseileader.com" TargetMode="External"/><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thesenseileader.com" TargetMode="External"/><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hyperlink" Target="http://thesenseileader.com" TargetMode="Externa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hyperlink" Target="http://thesenseileader.com" TargetMode="Externa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hyperlink" Target="http://thesenseileader.com"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hyperlink" Target="http://thesenseileader.com" TargetMode="Externa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hyperlink" Target="http://thesenseileader.com" TargetMode="Externa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hyperlink" Target="http://thesenseileader.com"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hyperlink" Target="http://thesenseileader.com"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hyperlink" Target="http://thesenseileader.com" TargetMode="Externa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1.m4a"/><Relationship Id="rId1" Type="http://schemas.microsoft.com/office/2007/relationships/media" Target="../media/media61.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hyperlink" Target="http://thesenseileader.com" TargetMode="Externa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hyperlink" Target="http://thesenseileader.com" TargetMode="Externa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hyperlink" Target="http://thesenseileader.com" TargetMode="Externa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hyperlink" Target="http://thesenseileader.com" TargetMode="Externa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hyperlink" Target="http://thesenseileader.com" TargetMode="Externa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hyperlink" Target="http://thesenseileader.com" TargetMode="Externa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4.m4a"/><Relationship Id="rId1" Type="http://schemas.microsoft.com/office/2007/relationships/media" Target="../media/media74.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hyperlink" Target="http://thesenseileader.com" TargetMode="Externa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hyperlink" Target="http://TheSenseiLeader.com" TargetMode="External"/><Relationship Id="rId5" Type="http://schemas.openxmlformats.org/officeDocument/2006/relationships/hyperlink" Target="http://ThatBlackBeltGuy.com" TargetMode="External"/><Relationship Id="rId4" Type="http://schemas.openxmlformats.org/officeDocument/2006/relationships/image" Target="../media/image8.jpe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79.m4a"/><Relationship Id="rId1" Type="http://schemas.microsoft.com/office/2007/relationships/media" Target="../media/media79.m4a"/><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hyperlink" Target="http://thesenseileader.com" TargetMode="Externa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0.m4a"/><Relationship Id="rId1" Type="http://schemas.microsoft.com/office/2007/relationships/media" Target="../media/media80.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2.m4a"/><Relationship Id="rId1" Type="http://schemas.microsoft.com/office/2007/relationships/media" Target="../media/media82.m4a"/><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hyperlink" Target="http://thesenseileader.com" TargetMode="Externa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3.m4a"/><Relationship Id="rId1" Type="http://schemas.microsoft.com/office/2007/relationships/media" Target="../media/media83.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hyperlink" Target="http://thesenseileader.com" TargetMode="Externa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6.m4a"/><Relationship Id="rId1" Type="http://schemas.microsoft.com/office/2007/relationships/media" Target="../media/media86.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7.m4a"/><Relationship Id="rId1" Type="http://schemas.microsoft.com/office/2007/relationships/media" Target="../media/media87.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8.m4a"/><Relationship Id="rId1" Type="http://schemas.microsoft.com/office/2007/relationships/media" Target="../media/media88.m4a"/><Relationship Id="rId6" Type="http://schemas.openxmlformats.org/officeDocument/2006/relationships/chart" Target="../charts/chart38.xml"/><Relationship Id="rId5" Type="http://schemas.openxmlformats.org/officeDocument/2006/relationships/chart" Target="../charts/chart37.xml"/><Relationship Id="rId4" Type="http://schemas.openxmlformats.org/officeDocument/2006/relationships/hyperlink" Target="http://thesenseileader.co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9.m4a"/><Relationship Id="rId1" Type="http://schemas.microsoft.com/office/2007/relationships/media" Target="../media/media89.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0.m4a"/><Relationship Id="rId1" Type="http://schemas.microsoft.com/office/2007/relationships/media" Target="../media/media90.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1.m4a"/><Relationship Id="rId1" Type="http://schemas.microsoft.com/office/2007/relationships/media" Target="../media/media91.m4a"/><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hyperlink" Target="http://thesenseileader.com" TargetMode="Externa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2.m4a"/><Relationship Id="rId1" Type="http://schemas.microsoft.com/office/2007/relationships/media" Target="../media/media92.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3.m4a"/><Relationship Id="rId1" Type="http://schemas.microsoft.com/office/2007/relationships/media" Target="../media/media93.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4.m4a"/><Relationship Id="rId1" Type="http://schemas.microsoft.com/office/2007/relationships/media" Target="../media/media94.m4a"/><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hyperlink" Target="http://thesenseileader.com" TargetMode="Externa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5.m4a"/><Relationship Id="rId1" Type="http://schemas.microsoft.com/office/2007/relationships/media" Target="../media/media95.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6.m4a"/><Relationship Id="rId1" Type="http://schemas.microsoft.com/office/2007/relationships/media" Target="../media/media96.m4a"/><Relationship Id="rId5" Type="http://schemas.openxmlformats.org/officeDocument/2006/relationships/image" Target="../media/image4.png"/><Relationship Id="rId4" Type="http://schemas.openxmlformats.org/officeDocument/2006/relationships/hyperlink" Target="http://thesenseileader.com" TargetMode="Externa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7.m4a"/><Relationship Id="rId1" Type="http://schemas.microsoft.com/office/2007/relationships/media" Target="../media/media97.m4a"/><Relationship Id="rId6" Type="http://schemas.openxmlformats.org/officeDocument/2006/relationships/chart" Target="../charts/chart44.xml"/><Relationship Id="rId5" Type="http://schemas.openxmlformats.org/officeDocument/2006/relationships/chart" Target="../charts/chart43.xml"/><Relationship Id="rId4" Type="http://schemas.openxmlformats.org/officeDocument/2006/relationships/hyperlink" Target="http://thesenseileader.com" TargetMode="Externa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8.m4a"/><Relationship Id="rId1" Type="http://schemas.microsoft.com/office/2007/relationships/media" Target="../media/media98.m4a"/><Relationship Id="rId6" Type="http://schemas.openxmlformats.org/officeDocument/2006/relationships/image" Target="../media/image4.png"/><Relationship Id="rId5" Type="http://schemas.openxmlformats.org/officeDocument/2006/relationships/hyperlink" Target="http://thesenseileader.com"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SLM Title Graphic Blank w Web 1812.jpg" descr="SLM Title Graphic Blank w Web 181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42" name="Your slide deck has an audio narration.…"/>
          <p:cNvSpPr txBox="1"/>
          <p:nvPr/>
        </p:nvSpPr>
        <p:spPr>
          <a:xfrm>
            <a:off x="693976" y="4659312"/>
            <a:ext cx="22996048" cy="4397376"/>
          </a:xfrm>
          <a:prstGeom prst="rect">
            <a:avLst/>
          </a:prstGeom>
          <a:blipFill>
            <a:blip r:embed="rId3"/>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5600" b="1">
                <a:latin typeface="Helvetica"/>
                <a:ea typeface="Helvetica"/>
                <a:cs typeface="Helvetica"/>
                <a:sym typeface="Helvetica"/>
              </a:defRPr>
            </a:pPr>
            <a:r>
              <a:t>Your slide deck has an audio narration. </a:t>
            </a:r>
          </a:p>
          <a:p>
            <a:pPr>
              <a:defRPr sz="5600" b="1">
                <a:latin typeface="Helvetica"/>
                <a:ea typeface="Helvetica"/>
                <a:cs typeface="Helvetica"/>
                <a:sym typeface="Helvetica"/>
              </a:defRPr>
            </a:pPr>
            <a:r>
              <a:t>If you’d like to hear the narration, be sure to turn up speakers or use headphones. </a:t>
            </a:r>
          </a:p>
          <a:p>
            <a:pPr>
              <a:defRPr sz="5600" b="1">
                <a:latin typeface="Helvetica"/>
                <a:ea typeface="Helvetica"/>
                <a:cs typeface="Helvetica"/>
                <a:sym typeface="Helvetica"/>
              </a:defRPr>
            </a:pPr>
            <a:endParaRPr/>
          </a:p>
          <a:p>
            <a:pPr>
              <a:defRPr sz="5600" b="1">
                <a:latin typeface="Helvetica"/>
                <a:ea typeface="Helvetica"/>
                <a:cs typeface="Helvetica"/>
                <a:sym typeface="Helvetica"/>
              </a:defRPr>
            </a:pPr>
            <a:r>
              <a:t>Click to start the program and advance slides.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42"/>
                                        </p:tgtEl>
                                        <p:attrNameLst>
                                          <p:attrName>style.visibility</p:attrName>
                                        </p:attrNameLst>
                                      </p:cBhvr>
                                      <p:to>
                                        <p:strVal val="visible"/>
                                      </p:to>
                                    </p:set>
                                    <p:animEffect transition="in" filter="dissolve">
                                      <p:cBhvr>
                                        <p:cTn id="7" dur="2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193"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194" name="The good folks at Gallup asked 10,000 people what qualities they want and feel are most important in leaders.…"/>
          <p:cNvSpPr txBox="1"/>
          <p:nvPr/>
        </p:nvSpPr>
        <p:spPr>
          <a:xfrm>
            <a:off x="1238613" y="1135062"/>
            <a:ext cx="19584489" cy="4308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l" defTabSz="457200">
              <a:spcBef>
                <a:spcPts val="1200"/>
              </a:spcBef>
              <a:defRPr sz="6600"/>
            </a:pPr>
            <a:r>
              <a:t>The good folks at Gallup asked 10,000 people what qualities they want and feel are most important in leaders. </a:t>
            </a:r>
          </a:p>
          <a:p>
            <a:pPr algn="l" defTabSz="457200">
              <a:spcBef>
                <a:spcPts val="1200"/>
              </a:spcBef>
              <a:defRPr sz="6600"/>
            </a:pPr>
            <a:r>
              <a:t>No big surprises—here’s what they want:</a:t>
            </a:r>
          </a:p>
        </p:txBody>
      </p:sp>
      <p:sp>
        <p:nvSpPr>
          <p:cNvPr id="195" name="Compassion…"/>
          <p:cNvSpPr txBox="1"/>
          <p:nvPr/>
        </p:nvSpPr>
        <p:spPr>
          <a:xfrm>
            <a:off x="12048127" y="5778545"/>
            <a:ext cx="10899140" cy="677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545453" indent="-545453" algn="l" defTabSz="457200">
              <a:spcBef>
                <a:spcPts val="1200"/>
              </a:spcBef>
              <a:buSzPct val="75000"/>
              <a:buChar char="•"/>
              <a:defRPr sz="9200" b="1">
                <a:latin typeface="Helvetica"/>
                <a:ea typeface="Helvetica"/>
                <a:cs typeface="Helvetica"/>
                <a:sym typeface="Helvetica"/>
              </a:defRPr>
            </a:pPr>
            <a:r>
              <a:rPr sz="13000"/>
              <a:t>Compassion</a:t>
            </a:r>
            <a:r>
              <a:t> </a:t>
            </a:r>
          </a:p>
          <a:p>
            <a:pPr marL="386013" indent="-386013" algn="l" defTabSz="457200">
              <a:spcBef>
                <a:spcPts val="1200"/>
              </a:spcBef>
              <a:buSzPct val="75000"/>
              <a:buChar char="•"/>
              <a:defRPr sz="9200" b="1">
                <a:latin typeface="Helvetica"/>
                <a:ea typeface="Helvetica"/>
                <a:cs typeface="Helvetica"/>
                <a:sym typeface="Helvetica"/>
              </a:defRPr>
            </a:pPr>
            <a:r>
              <a:t>Trust </a:t>
            </a:r>
          </a:p>
          <a:p>
            <a:pPr marL="386013" indent="-386013" algn="l" defTabSz="457200">
              <a:spcBef>
                <a:spcPts val="1200"/>
              </a:spcBef>
              <a:buSzPct val="75000"/>
              <a:buChar char="•"/>
              <a:defRPr sz="9200" b="1">
                <a:latin typeface="Helvetica"/>
                <a:ea typeface="Helvetica"/>
                <a:cs typeface="Helvetica"/>
                <a:sym typeface="Helvetica"/>
              </a:defRPr>
            </a:pPr>
            <a:r>
              <a:t>Stability </a:t>
            </a:r>
          </a:p>
          <a:p>
            <a:pPr marL="386013" indent="-386013" algn="l" defTabSz="457200">
              <a:spcBef>
                <a:spcPts val="1200"/>
              </a:spcBef>
              <a:buSzPct val="75000"/>
              <a:buChar char="•"/>
              <a:defRPr sz="9200" b="1">
                <a:latin typeface="Helvetica"/>
                <a:ea typeface="Helvetica"/>
                <a:cs typeface="Helvetica"/>
                <a:sym typeface="Helvetica"/>
              </a:defRPr>
            </a:pPr>
            <a:r>
              <a:t>Hope </a:t>
            </a:r>
          </a:p>
        </p:txBody>
      </p:sp>
      <p:pic>
        <p:nvPicPr>
          <p:cNvPr id="19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18680" y="1156681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30000" fill="hold"/>
                                        <p:tgtEl>
                                          <p:spTgt spid="1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6"/>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5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60" name="I am comfortable with the idea that power expands through sharing. I am willing to share power and authority with others."/>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comfortable with the idea that power expands through sharing. I am willing to share power and authority with others.</a:t>
            </a:r>
          </a:p>
        </p:txBody>
      </p:sp>
      <p:sp>
        <p:nvSpPr>
          <p:cNvPr id="76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76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44133" y="1138863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98321" fill="hold"/>
                                        <p:tgtEl>
                                          <p:spTgt spid="7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6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6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66" name="I am comfortable with the idea that power expands through sharing. I am willing to share power and authority with others."/>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comfortable with the idea that power expands through sharing. I am willing to share power and authority with others.</a:t>
            </a:r>
          </a:p>
        </p:txBody>
      </p:sp>
      <p:graphicFrame>
        <p:nvGraphicFramePr>
          <p:cNvPr id="767" name="2D Pie Chart"/>
          <p:cNvGraphicFramePr/>
          <p:nvPr/>
        </p:nvGraphicFramePr>
        <p:xfrm>
          <a:off x="922448" y="3316142"/>
          <a:ext cx="8558944" cy="855894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6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769" name="“Lead by sharing––not accumulating…”"/>
          <p:cNvSpPr txBox="1"/>
          <p:nvPr/>
        </p:nvSpPr>
        <p:spPr>
          <a:xfrm>
            <a:off x="10599510" y="12187939"/>
            <a:ext cx="12258092"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“Lead by sharing––not accumulating…”</a:t>
            </a:r>
          </a:p>
        </p:txBody>
      </p:sp>
      <p:pic>
        <p:nvPicPr>
          <p:cNvPr id="77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98663" y="1187224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231655" fill="hold"/>
                                        <p:tgtEl>
                                          <p:spTgt spid="7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70"/>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2" name="SLM Title Graphic Blank w Web 1812.jpg" descr="SLM Title Graphic Blank w Web 1812.jp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77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20227" y="11744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81678" fill="hold"/>
                                        <p:tgtEl>
                                          <p:spTgt spid="7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7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199"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00" name="Respect"/>
          <p:cNvSpPr txBox="1"/>
          <p:nvPr/>
        </p:nvSpPr>
        <p:spPr>
          <a:xfrm>
            <a:off x="2399756" y="4430712"/>
            <a:ext cx="19584489" cy="2339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defTabSz="457200">
              <a:spcBef>
                <a:spcPts val="1200"/>
              </a:spcBef>
              <a:defRPr sz="14400" b="1">
                <a:latin typeface="Helvetica"/>
                <a:ea typeface="Helvetica"/>
                <a:cs typeface="Helvetica"/>
                <a:sym typeface="Helvetica"/>
              </a:defRPr>
            </a:lvl1pPr>
          </a:lstStyle>
          <a:p>
            <a:r>
              <a:t>Respect</a:t>
            </a:r>
          </a:p>
        </p:txBody>
      </p:sp>
      <p:pic>
        <p:nvPicPr>
          <p:cNvPr id="20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864150" y="1154135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26666" fill="hold"/>
                                        <p:tgtEl>
                                          <p:spTgt spid="2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04"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05" name="Undercover Boss"/>
          <p:cNvSpPr txBox="1"/>
          <p:nvPr/>
        </p:nvSpPr>
        <p:spPr>
          <a:xfrm>
            <a:off x="2399756" y="5382593"/>
            <a:ext cx="19584489" cy="1844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1200" b="1">
                <a:latin typeface="Helvetica"/>
                <a:ea typeface="Helvetica"/>
                <a:cs typeface="Helvetica"/>
                <a:sym typeface="Helvetica"/>
              </a:defRPr>
            </a:lvl1pPr>
          </a:lstStyle>
          <a:p>
            <a:r>
              <a:t>Undercover Boss</a:t>
            </a:r>
          </a:p>
        </p:txBody>
      </p:sp>
      <p:pic>
        <p:nvPicPr>
          <p:cNvPr id="20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93227" y="1151590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8321" fill="hold"/>
                                        <p:tgtEl>
                                          <p:spTgt spid="2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209" name="WISDOM"/>
          <p:cNvSpPr txBox="1"/>
          <p:nvPr/>
        </p:nvSpPr>
        <p:spPr>
          <a:xfrm>
            <a:off x="2440317" y="4995862"/>
            <a:ext cx="19503366" cy="372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0000">
                <a:latin typeface="Arial Black"/>
                <a:ea typeface="Arial Black"/>
                <a:cs typeface="Arial Black"/>
                <a:sym typeface="Arial Black"/>
              </a:defRPr>
            </a:lvl1pPr>
          </a:lstStyle>
          <a:p>
            <a:r>
              <a:t>WISDOM</a:t>
            </a:r>
          </a:p>
        </p:txBody>
      </p:sp>
      <p:sp>
        <p:nvSpPr>
          <p:cNvPr id="210"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211"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1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322039" y="11744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8321" fill="hold"/>
                                        <p:tgtEl>
                                          <p:spTgt spid="2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15"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16" name="“Wisdom is knowledge and experience…"/>
          <p:cNvSpPr txBox="1"/>
          <p:nvPr/>
        </p:nvSpPr>
        <p:spPr>
          <a:xfrm>
            <a:off x="1517287" y="2852828"/>
            <a:ext cx="19584489" cy="298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457200">
              <a:spcBef>
                <a:spcPts val="1200"/>
              </a:spcBef>
              <a:defRPr sz="9300"/>
            </a:lvl1pPr>
          </a:lstStyle>
          <a:p>
            <a:r>
              <a:t>“Wisdom is knowledge and experience…</a:t>
            </a:r>
          </a:p>
        </p:txBody>
      </p:sp>
      <p:sp>
        <p:nvSpPr>
          <p:cNvPr id="217" name="~from THE SENSEI LEADER"/>
          <p:cNvSpPr txBox="1"/>
          <p:nvPr/>
        </p:nvSpPr>
        <p:spPr>
          <a:xfrm>
            <a:off x="13127990" y="10181431"/>
            <a:ext cx="10156009"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lgn="r"/>
            <a:r>
              <a:t>~from </a:t>
            </a:r>
            <a:r>
              <a:rPr>
                <a:latin typeface="Arial Black"/>
                <a:ea typeface="Arial Black"/>
                <a:cs typeface="Arial Black"/>
                <a:sym typeface="Arial Black"/>
              </a:rPr>
              <a:t>THE SENSEI LEADER</a:t>
            </a:r>
          </a:p>
        </p:txBody>
      </p:sp>
      <p:sp>
        <p:nvSpPr>
          <p:cNvPr id="218" name="…tempered by awareness.”"/>
          <p:cNvSpPr txBox="1"/>
          <p:nvPr/>
        </p:nvSpPr>
        <p:spPr>
          <a:xfrm>
            <a:off x="7194550" y="6640331"/>
            <a:ext cx="15334707" cy="1565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defTabSz="457200">
              <a:spcBef>
                <a:spcPts val="1200"/>
              </a:spcBef>
              <a:defRPr sz="9300"/>
            </a:lvl1pPr>
          </a:lstStyle>
          <a:p>
            <a:r>
              <a:t>…tempered by awareness.”</a:t>
            </a:r>
          </a:p>
        </p:txBody>
      </p:sp>
      <p:pic>
        <p:nvPicPr>
          <p:cNvPr id="21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42321" y="11592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8321" fill="hold"/>
                                        <p:tgtEl>
                                          <p:spTgt spid="2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8 ST Video Title Lg.jpg" descr="8 ST Video Title Lg.jpg"/>
          <p:cNvPicPr>
            <a:picLocks noChangeAspect="1"/>
          </p:cNvPicPr>
          <p:nvPr/>
        </p:nvPicPr>
        <p:blipFill>
          <a:blip r:embed="rId4">
            <a:extLst/>
          </a:blip>
          <a:stretch>
            <a:fillRect/>
          </a:stretch>
        </p:blipFill>
        <p:spPr>
          <a:xfrm>
            <a:off x="6578420" y="36738"/>
            <a:ext cx="24253374" cy="13642524"/>
          </a:xfrm>
          <a:prstGeom prst="rect">
            <a:avLst/>
          </a:prstGeom>
          <a:ln w="12700">
            <a:miter lim="400000"/>
          </a:ln>
        </p:spPr>
      </p:pic>
      <p:sp>
        <p:nvSpPr>
          <p:cNvPr id="222" name="ThatBlackBeltGuy.com"/>
          <p:cNvSpPr txBox="1"/>
          <p:nvPr/>
        </p:nvSpPr>
        <p:spPr>
          <a:xfrm>
            <a:off x="526625" y="12328479"/>
            <a:ext cx="8099277"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u="sng">
                <a:latin typeface="Arial Black"/>
                <a:ea typeface="Arial Black"/>
                <a:cs typeface="Arial Black"/>
                <a:sym typeface="Arial Black"/>
                <a:hlinkClick r:id="rId5"/>
              </a:defRPr>
            </a:lvl1pPr>
          </a:lstStyle>
          <a:p>
            <a:pPr>
              <a:defRPr u="none"/>
            </a:pPr>
            <a:r>
              <a:rPr u="sng">
                <a:hlinkClick r:id="rId5"/>
              </a:rPr>
              <a:t>ThatBlackBeltGuy.com</a:t>
            </a:r>
          </a:p>
        </p:txBody>
      </p:sp>
      <p:sp>
        <p:nvSpPr>
          <p:cNvPr id="223" name="TheSenseiLeader.com"/>
          <p:cNvSpPr txBox="1"/>
          <p:nvPr/>
        </p:nvSpPr>
        <p:spPr>
          <a:xfrm>
            <a:off x="500943" y="11402105"/>
            <a:ext cx="7850921"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u="sng">
                <a:latin typeface="Arial Black"/>
                <a:ea typeface="Arial Black"/>
                <a:cs typeface="Arial Black"/>
                <a:sym typeface="Arial Black"/>
                <a:hlinkClick r:id="rId6"/>
              </a:defRPr>
            </a:lvl1pPr>
          </a:lstStyle>
          <a:p>
            <a:pPr>
              <a:defRPr u="none"/>
            </a:pPr>
            <a:r>
              <a:rPr u="sng">
                <a:hlinkClick r:id="rId6"/>
              </a:rPr>
              <a:t>TheSenseiLeader.com</a:t>
            </a:r>
          </a:p>
        </p:txBody>
      </p:sp>
      <p:pic>
        <p:nvPicPr>
          <p:cNvPr id="22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067774" y="11592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34988" fill="hold"/>
                                        <p:tgtEl>
                                          <p:spTgt spid="2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ROI - RTL"/>
          <p:cNvSpPr txBox="1"/>
          <p:nvPr/>
        </p:nvSpPr>
        <p:spPr>
          <a:xfrm>
            <a:off x="826670" y="5529262"/>
            <a:ext cx="22730661" cy="2657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6500" b="1">
                <a:latin typeface="Helvetica"/>
                <a:ea typeface="Helvetica"/>
                <a:cs typeface="Helvetica"/>
                <a:sym typeface="Helvetica"/>
              </a:defRPr>
            </a:lvl1pPr>
          </a:lstStyle>
          <a:p>
            <a:r>
              <a:t>ROI - RTL</a:t>
            </a:r>
          </a:p>
        </p:txBody>
      </p:sp>
      <p:sp>
        <p:nvSpPr>
          <p:cNvPr id="227"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28"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2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47492" y="1171926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76666" fill="hold"/>
                                        <p:tgtEl>
                                          <p:spTgt spid="2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Respect…"/>
          <p:cNvSpPr txBox="1"/>
          <p:nvPr/>
        </p:nvSpPr>
        <p:spPr>
          <a:xfrm>
            <a:off x="826670" y="3014662"/>
            <a:ext cx="22730661" cy="7686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6500" b="1">
                <a:latin typeface="Helvetica"/>
                <a:ea typeface="Helvetica"/>
                <a:cs typeface="Helvetica"/>
                <a:sym typeface="Helvetica"/>
              </a:defRPr>
            </a:pPr>
            <a:r>
              <a:t>Respect</a:t>
            </a:r>
          </a:p>
          <a:p>
            <a:pPr>
              <a:defRPr sz="16500" b="1">
                <a:latin typeface="Helvetica"/>
                <a:ea typeface="Helvetica"/>
                <a:cs typeface="Helvetica"/>
                <a:sym typeface="Helvetica"/>
              </a:defRPr>
            </a:pPr>
            <a:r>
              <a:t>Trust</a:t>
            </a:r>
          </a:p>
          <a:p>
            <a:pPr>
              <a:defRPr sz="16500" b="1">
                <a:latin typeface="Helvetica"/>
                <a:ea typeface="Helvetica"/>
                <a:cs typeface="Helvetica"/>
                <a:sym typeface="Helvetica"/>
              </a:defRPr>
            </a:pPr>
            <a:r>
              <a:t>Loyalty</a:t>
            </a:r>
          </a:p>
        </p:txBody>
      </p:sp>
      <p:sp>
        <p:nvSpPr>
          <p:cNvPr id="232"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33"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3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69321" y="1161745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0000"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237" name="1. Never limit yourself to one leadership style…"/>
          <p:cNvSpPr txBox="1"/>
          <p:nvPr/>
        </p:nvSpPr>
        <p:spPr>
          <a:xfrm>
            <a:off x="2440317" y="5262562"/>
            <a:ext cx="19503366"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1. Never limit yourself to one leadership style…</a:t>
            </a:r>
          </a:p>
        </p:txBody>
      </p:sp>
      <p:sp>
        <p:nvSpPr>
          <p:cNvPr id="238"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239"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4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45680"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8321" fill="hold"/>
                                        <p:tgtEl>
                                          <p:spTgt spid="2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In primary freedom, one utilizes all ways and is bound by none …"/>
          <p:cNvSpPr txBox="1"/>
          <p:nvPr/>
        </p:nvSpPr>
        <p:spPr>
          <a:xfrm>
            <a:off x="1882437" y="2347912"/>
            <a:ext cx="21177005" cy="650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3900" b="1">
                <a:latin typeface="Helvetica"/>
                <a:ea typeface="Helvetica"/>
                <a:cs typeface="Helvetica"/>
                <a:sym typeface="Helvetica"/>
              </a:defRPr>
            </a:lvl1pPr>
          </a:lstStyle>
          <a:p>
            <a:r>
              <a:t>“In primary freedom, one utilizes all ways and is bound by none …</a:t>
            </a:r>
          </a:p>
        </p:txBody>
      </p:sp>
      <p:sp>
        <p:nvSpPr>
          <p:cNvPr id="243"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44"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45" name="~Bruce Lee"/>
          <p:cNvSpPr txBox="1"/>
          <p:nvPr/>
        </p:nvSpPr>
        <p:spPr>
          <a:xfrm>
            <a:off x="18205885" y="9792812"/>
            <a:ext cx="350456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~Bruce Lee</a:t>
            </a:r>
          </a:p>
        </p:txBody>
      </p:sp>
      <p:pic>
        <p:nvPicPr>
          <p:cNvPr id="24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45945" y="11719528"/>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28321" fill="hold"/>
                                        <p:tgtEl>
                                          <p:spTgt spid="2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SLM Title Graphic Blank w Web 1812.jpg" descr="SLM Title Graphic Blank w Web 1812.jpg"/>
          <p:cNvPicPr>
            <a:picLocks noChangeAspect="1"/>
          </p:cNvPicPr>
          <p:nvPr/>
        </p:nvPicPr>
        <p:blipFill>
          <a:blip r:embed="rId4">
            <a:extLst/>
          </a:blip>
          <a:stretch>
            <a:fillRect/>
          </a:stretch>
        </p:blipFill>
        <p:spPr>
          <a:xfrm>
            <a:off x="0" y="0"/>
            <a:ext cx="24384000" cy="13716000"/>
          </a:xfrm>
          <a:prstGeom prst="rect">
            <a:avLst/>
          </a:prstGeom>
          <a:ln w="12700">
            <a:miter lim="400000"/>
          </a:ln>
        </p:spPr>
      </p:pic>
      <p:pic>
        <p:nvPicPr>
          <p:cNvPr id="14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69321" y="116938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76666" fill="hold"/>
                                        <p:tgtEl>
                                          <p:spTgt spid="14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 and likewise uses any techniques or means which serves one’s end.”"/>
          <p:cNvSpPr txBox="1"/>
          <p:nvPr/>
        </p:nvSpPr>
        <p:spPr>
          <a:xfrm>
            <a:off x="1254823" y="2347912"/>
            <a:ext cx="21874354" cy="6505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3900" b="1">
                <a:latin typeface="Helvetica"/>
                <a:ea typeface="Helvetica"/>
                <a:cs typeface="Helvetica"/>
                <a:sym typeface="Helvetica"/>
              </a:defRPr>
            </a:lvl1pPr>
          </a:lstStyle>
          <a:p>
            <a:r>
              <a:t>… and likewise uses any techniques or means which serves one’s end.”</a:t>
            </a:r>
          </a:p>
        </p:txBody>
      </p:sp>
      <p:sp>
        <p:nvSpPr>
          <p:cNvPr id="249"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50"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51" name="~Bruce Lee"/>
          <p:cNvSpPr txBox="1"/>
          <p:nvPr/>
        </p:nvSpPr>
        <p:spPr>
          <a:xfrm>
            <a:off x="18205885" y="9792812"/>
            <a:ext cx="350456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~Bruce Lee</a:t>
            </a:r>
          </a:p>
        </p:txBody>
      </p:sp>
      <p:pic>
        <p:nvPicPr>
          <p:cNvPr id="25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47757" y="115668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24988" fill="hold"/>
                                        <p:tgtEl>
                                          <p:spTgt spid="2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255" name="2. Be tough-…"/>
          <p:cNvSpPr txBox="1"/>
          <p:nvPr/>
        </p:nvSpPr>
        <p:spPr>
          <a:xfrm>
            <a:off x="2440317" y="5262562"/>
            <a:ext cx="19503366"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2. Be tough- </a:t>
            </a:r>
          </a:p>
          <a:p>
            <a:pPr>
              <a:defRPr sz="10000" b="1">
                <a:latin typeface="Helvetica"/>
                <a:ea typeface="Helvetica"/>
                <a:cs typeface="Helvetica"/>
                <a:sym typeface="Helvetica"/>
              </a:defRPr>
            </a:pPr>
            <a:r>
              <a:t>yet compassionate…</a:t>
            </a:r>
          </a:p>
        </p:txBody>
      </p:sp>
      <p:sp>
        <p:nvSpPr>
          <p:cNvPr id="256"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257"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5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71133" y="11719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04988" fill="hold"/>
                                        <p:tgtEl>
                                          <p:spTgt spid="2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5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Gordon"/>
          <p:cNvSpPr txBox="1"/>
          <p:nvPr/>
        </p:nvSpPr>
        <p:spPr>
          <a:xfrm>
            <a:off x="2440317" y="5726112"/>
            <a:ext cx="19503366" cy="2263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3900" b="1">
                <a:latin typeface="Helvetica"/>
                <a:ea typeface="Helvetica"/>
                <a:cs typeface="Helvetica"/>
                <a:sym typeface="Helvetica"/>
              </a:defRPr>
            </a:lvl1pPr>
          </a:lstStyle>
          <a:p>
            <a:r>
              <a:t>Gordon</a:t>
            </a:r>
          </a:p>
        </p:txBody>
      </p:sp>
      <p:sp>
        <p:nvSpPr>
          <p:cNvPr id="261"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62"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6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43868"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43333" fill="hold"/>
                                        <p:tgtEl>
                                          <p:spTgt spid="2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266" name="3. Commit yourself to personal &amp; professional Mastery…"/>
          <p:cNvSpPr txBox="1"/>
          <p:nvPr/>
        </p:nvSpPr>
        <p:spPr>
          <a:xfrm>
            <a:off x="2440317" y="5262562"/>
            <a:ext cx="19503366"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3. Commit yourself to personal &amp; professional Mastery… </a:t>
            </a:r>
          </a:p>
        </p:txBody>
      </p:sp>
      <p:sp>
        <p:nvSpPr>
          <p:cNvPr id="267"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268"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6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20227" y="11490185"/>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11655" fill="hold"/>
                                        <p:tgtEl>
                                          <p:spTgt spid="2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6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Autonomy…"/>
          <p:cNvSpPr txBox="1"/>
          <p:nvPr/>
        </p:nvSpPr>
        <p:spPr>
          <a:xfrm>
            <a:off x="826670" y="4056062"/>
            <a:ext cx="22730661" cy="560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Autonomy</a:t>
            </a:r>
          </a:p>
          <a:p>
            <a:pPr>
              <a:defRPr sz="10000" b="1">
                <a:latin typeface="Helvetica"/>
                <a:ea typeface="Helvetica"/>
                <a:cs typeface="Helvetica"/>
                <a:sym typeface="Helvetica"/>
              </a:defRPr>
            </a:pPr>
            <a:r>
              <a:rPr sz="15800"/>
              <a:t>Mastery</a:t>
            </a:r>
            <a:r>
              <a:t> </a:t>
            </a:r>
          </a:p>
          <a:p>
            <a:pPr>
              <a:defRPr sz="10000" b="1">
                <a:latin typeface="Helvetica"/>
                <a:ea typeface="Helvetica"/>
                <a:cs typeface="Helvetica"/>
                <a:sym typeface="Helvetica"/>
              </a:defRPr>
            </a:pPr>
            <a:r>
              <a:t>Purpose</a:t>
            </a:r>
          </a:p>
        </p:txBody>
      </p:sp>
      <p:sp>
        <p:nvSpPr>
          <p:cNvPr id="272"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73"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274" name="~Dan Pink"/>
          <p:cNvSpPr txBox="1"/>
          <p:nvPr/>
        </p:nvSpPr>
        <p:spPr>
          <a:xfrm>
            <a:off x="17755810" y="10048506"/>
            <a:ext cx="3102993"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lvetica"/>
                <a:ea typeface="Helvetica"/>
                <a:cs typeface="Helvetica"/>
                <a:sym typeface="Helvetica"/>
              </a:defRPr>
            </a:lvl1pPr>
          </a:lstStyle>
          <a:p>
            <a:r>
              <a:t>~Dan Pink</a:t>
            </a:r>
          </a:p>
        </p:txBody>
      </p:sp>
      <p:pic>
        <p:nvPicPr>
          <p:cNvPr id="27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94774" y="1164290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3333" fill="hold"/>
                                        <p:tgtEl>
                                          <p:spTgt spid="2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7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Belt w Shadow.jpg" descr="Belt w Shadow.jpg"/>
          <p:cNvPicPr>
            <a:picLocks noChangeAspect="1"/>
          </p:cNvPicPr>
          <p:nvPr/>
        </p:nvPicPr>
        <p:blipFill>
          <a:blip r:embed="rId4">
            <a:extLst/>
          </a:blip>
          <a:srcRect l="492" r="492" b="40845"/>
          <a:stretch>
            <a:fillRect/>
          </a:stretch>
        </p:blipFill>
        <p:spPr>
          <a:xfrm>
            <a:off x="25322" y="-25321"/>
            <a:ext cx="24333357" cy="13766641"/>
          </a:xfrm>
          <a:prstGeom prst="rect">
            <a:avLst/>
          </a:prstGeom>
          <a:ln w="12700">
            <a:miter lim="400000"/>
          </a:ln>
        </p:spPr>
      </p:pic>
      <p:sp>
        <p:nvSpPr>
          <p:cNvPr id="278" name="Rectangle"/>
          <p:cNvSpPr/>
          <p:nvPr/>
        </p:nvSpPr>
        <p:spPr>
          <a:xfrm>
            <a:off x="-124458" y="7070594"/>
            <a:ext cx="24632916" cy="3803706"/>
          </a:xfrm>
          <a:prstGeom prst="rect">
            <a:avLst/>
          </a:prstGeom>
          <a:blipFill>
            <a:blip r:embed="rId5">
              <a:alphaModFix amt="74076"/>
            </a:blip>
          </a:blipFill>
          <a:ln w="12700">
            <a:miter lim="400000"/>
          </a:ln>
        </p:spPr>
        <p:txBody>
          <a:bodyPr lIns="71437" tIns="71437" rIns="71437" bIns="71437" anchor="ctr"/>
          <a:lstStyle/>
          <a:p>
            <a:pPr>
              <a:defRPr sz="3600"/>
            </a:pPr>
            <a:endParaRPr/>
          </a:p>
        </p:txBody>
      </p:sp>
      <p:sp>
        <p:nvSpPr>
          <p:cNvPr id="279"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solidFill>
                  <a:srgbClr val="000000"/>
                </a:solidFill>
                <a:latin typeface="Arial Black"/>
                <a:ea typeface="Arial Black"/>
                <a:cs typeface="Arial Black"/>
                <a:sym typeface="Arial Black"/>
                <a:hlinkClick r:id="rId6"/>
              </a:defRPr>
            </a:lvl1pPr>
          </a:lstStyle>
          <a:p>
            <a:pPr>
              <a:defRPr u="none"/>
            </a:pPr>
            <a:r>
              <a:rPr u="sng">
                <a:hlinkClick r:id="rId6"/>
              </a:rPr>
              <a:t>THESENSEILEADER.COM</a:t>
            </a:r>
          </a:p>
        </p:txBody>
      </p:sp>
      <p:sp>
        <p:nvSpPr>
          <p:cNvPr id="280"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solidFill>
                  <a:srgbClr val="000000"/>
                </a:solidFill>
                <a:latin typeface="Helvetica"/>
                <a:ea typeface="Helvetica"/>
                <a:cs typeface="Helvetica"/>
                <a:sym typeface="Helvetica"/>
              </a:defRPr>
            </a:lvl1pPr>
          </a:lstStyle>
          <a:p>
            <a:r>
              <a:t>© Black Belt Mindset Productions LLC</a:t>
            </a:r>
          </a:p>
        </p:txBody>
      </p:sp>
      <p:sp>
        <p:nvSpPr>
          <p:cNvPr id="281" name="“Perfection is NOT a destination…"/>
          <p:cNvSpPr txBox="1"/>
          <p:nvPr/>
        </p:nvSpPr>
        <p:spPr>
          <a:xfrm>
            <a:off x="2648458" y="7150492"/>
            <a:ext cx="19503365" cy="189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11300">
                <a:latin typeface="Impact"/>
                <a:ea typeface="Impact"/>
                <a:cs typeface="Impact"/>
                <a:sym typeface="Impact"/>
              </a:defRPr>
            </a:lvl1pPr>
          </a:lstStyle>
          <a:p>
            <a:r>
              <a:t>“Perfection is NOT a destination…</a:t>
            </a:r>
          </a:p>
        </p:txBody>
      </p:sp>
      <p:sp>
        <p:nvSpPr>
          <p:cNvPr id="282" name="…it’s a never-ending process!”"/>
          <p:cNvSpPr txBox="1"/>
          <p:nvPr/>
        </p:nvSpPr>
        <p:spPr>
          <a:xfrm>
            <a:off x="5893653" y="8877377"/>
            <a:ext cx="18003674" cy="189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l">
              <a:defRPr sz="11300">
                <a:latin typeface="Impact"/>
                <a:ea typeface="Impact"/>
                <a:cs typeface="Impact"/>
                <a:sym typeface="Impact"/>
              </a:defRPr>
            </a:lvl1pPr>
          </a:lstStyle>
          <a:p>
            <a:r>
              <a:t>…it’s a never-ending process!”</a:t>
            </a:r>
          </a:p>
        </p:txBody>
      </p:sp>
      <p:pic>
        <p:nvPicPr>
          <p:cNvPr id="28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47492" y="1166835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4988" fill="hold"/>
                                        <p:tgtEl>
                                          <p:spTgt spid="2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8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Marcus"/>
          <p:cNvSpPr txBox="1"/>
          <p:nvPr/>
        </p:nvSpPr>
        <p:spPr>
          <a:xfrm>
            <a:off x="826670" y="6024562"/>
            <a:ext cx="2273066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Marcus</a:t>
            </a:r>
          </a:p>
        </p:txBody>
      </p:sp>
      <p:sp>
        <p:nvSpPr>
          <p:cNvPr id="286"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87"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8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20227" y="115665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1655" fill="hold"/>
                                        <p:tgtEl>
                                          <p:spTgt spid="2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8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291" name="4. Be confident, yet humble.…"/>
          <p:cNvSpPr txBox="1"/>
          <p:nvPr/>
        </p:nvSpPr>
        <p:spPr>
          <a:xfrm>
            <a:off x="2440317" y="5262562"/>
            <a:ext cx="19503366"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4. Be confident, yet humble.</a:t>
            </a:r>
          </a:p>
          <a:p>
            <a:pPr>
              <a:defRPr sz="10000" b="1">
                <a:latin typeface="Helvetica"/>
                <a:ea typeface="Helvetica"/>
                <a:cs typeface="Helvetica"/>
                <a:sym typeface="Helvetica"/>
              </a:defRPr>
            </a:pPr>
            <a:r>
              <a:t>Lead by example…</a:t>
            </a:r>
          </a:p>
        </p:txBody>
      </p:sp>
      <p:sp>
        <p:nvSpPr>
          <p:cNvPr id="292"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293"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29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16603" y="11439279"/>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3333" fill="hold"/>
                                        <p:tgtEl>
                                          <p:spTgt spid="29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9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A leader leads by example––…"/>
          <p:cNvSpPr txBox="1"/>
          <p:nvPr/>
        </p:nvSpPr>
        <p:spPr>
          <a:xfrm>
            <a:off x="826670" y="5262562"/>
            <a:ext cx="2273066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“A leader leads by example––</a:t>
            </a:r>
          </a:p>
          <a:p>
            <a:pPr>
              <a:defRPr sz="10000" b="1">
                <a:latin typeface="Helvetica"/>
                <a:ea typeface="Helvetica"/>
                <a:cs typeface="Helvetica"/>
                <a:sym typeface="Helvetica"/>
              </a:defRPr>
            </a:pPr>
            <a:r>
              <a:t>not by force.”</a:t>
            </a:r>
          </a:p>
        </p:txBody>
      </p:sp>
      <p:sp>
        <p:nvSpPr>
          <p:cNvPr id="297" name="~Sun Tzu"/>
          <p:cNvSpPr txBox="1"/>
          <p:nvPr/>
        </p:nvSpPr>
        <p:spPr>
          <a:xfrm>
            <a:off x="17245227" y="9699831"/>
            <a:ext cx="2868931"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~Sun Tzu</a:t>
            </a:r>
          </a:p>
        </p:txBody>
      </p:sp>
      <p:sp>
        <p:nvSpPr>
          <p:cNvPr id="298"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299"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0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22039"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333" fill="hold"/>
                                        <p:tgtEl>
                                          <p:spTgt spid="30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0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03"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04" name="“When the people are not in awe of your majesty–– then great majesty has been achieved.”"/>
          <p:cNvSpPr txBox="1"/>
          <p:nvPr/>
        </p:nvSpPr>
        <p:spPr>
          <a:xfrm>
            <a:off x="826670" y="4500562"/>
            <a:ext cx="22730661" cy="471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“When the people are not in awe of your majesty–– then great majesty has been achieved.”</a:t>
            </a:r>
          </a:p>
        </p:txBody>
      </p:sp>
      <p:sp>
        <p:nvSpPr>
          <p:cNvPr id="305" name="~Lao Tzu"/>
          <p:cNvSpPr txBox="1"/>
          <p:nvPr/>
        </p:nvSpPr>
        <p:spPr>
          <a:xfrm>
            <a:off x="18297633" y="9839301"/>
            <a:ext cx="2809678"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Helvetica"/>
                <a:ea typeface="Helvetica"/>
                <a:cs typeface="Helvetica"/>
                <a:sym typeface="Helvetica"/>
              </a:defRPr>
            </a:lvl1pPr>
          </a:lstStyle>
          <a:p>
            <a:r>
              <a:t>~Lao Tzu</a:t>
            </a:r>
          </a:p>
        </p:txBody>
      </p:sp>
      <p:pic>
        <p:nvPicPr>
          <p:cNvPr id="30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96586" y="1161745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000" fill="hold"/>
                                        <p:tgtEl>
                                          <p:spTgt spid="30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0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1080p Genuine leader.jpg" descr="1080p Genuine leader.jp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
        <p:nvSpPr>
          <p:cNvPr id="148"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6"/>
              </a:defRPr>
            </a:lvl1pPr>
          </a:lstStyle>
          <a:p>
            <a:pPr>
              <a:defRPr u="none"/>
            </a:pPr>
            <a:r>
              <a:rPr u="sng">
                <a:hlinkClick r:id="rId6"/>
              </a:rPr>
              <a:t>THESENSEILEADER.COM</a:t>
            </a:r>
          </a:p>
        </p:txBody>
      </p:sp>
      <p:sp>
        <p:nvSpPr>
          <p:cNvPr id="149"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15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18415" y="115665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63333" fill="hold"/>
                                        <p:tgtEl>
                                          <p:spTgt spid="1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309" name="5. Be flexible, adaptable and…"/>
          <p:cNvSpPr txBox="1"/>
          <p:nvPr/>
        </p:nvSpPr>
        <p:spPr>
          <a:xfrm>
            <a:off x="2033530" y="5262562"/>
            <a:ext cx="2031694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5. Be flexible, adaptable and</a:t>
            </a:r>
          </a:p>
          <a:p>
            <a:pPr>
              <a:defRPr sz="10000" b="1">
                <a:latin typeface="Helvetica"/>
                <a:ea typeface="Helvetica"/>
                <a:cs typeface="Helvetica"/>
                <a:sym typeface="Helvetica"/>
              </a:defRPr>
            </a:pPr>
            <a:r>
              <a:t>comfortable with uncertainty…</a:t>
            </a:r>
          </a:p>
        </p:txBody>
      </p:sp>
      <p:sp>
        <p:nvSpPr>
          <p:cNvPr id="310"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311"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1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71133" y="11566544"/>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4988" fill="hold"/>
                                        <p:tgtEl>
                                          <p:spTgt spid="3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15"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16" name="What is going to happen––tomorrow?"/>
          <p:cNvSpPr txBox="1"/>
          <p:nvPr/>
        </p:nvSpPr>
        <p:spPr>
          <a:xfrm>
            <a:off x="2399756" y="4106862"/>
            <a:ext cx="19584489" cy="2987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9300"/>
            </a:lvl1pPr>
          </a:lstStyle>
          <a:p>
            <a:r>
              <a:t>What is going to happen––tomorrow?</a:t>
            </a:r>
          </a:p>
        </p:txBody>
      </p:sp>
      <p:pic>
        <p:nvPicPr>
          <p:cNvPr id="31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22304" y="1174498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91655" fill="hold"/>
                                        <p:tgtEl>
                                          <p:spTgt spid="3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320" name="6. Be a skilled communicator…"/>
          <p:cNvSpPr txBox="1"/>
          <p:nvPr/>
        </p:nvSpPr>
        <p:spPr>
          <a:xfrm>
            <a:off x="2033530" y="6024562"/>
            <a:ext cx="2031694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6. Be a skilled communicator…</a:t>
            </a:r>
          </a:p>
        </p:txBody>
      </p:sp>
      <p:sp>
        <p:nvSpPr>
          <p:cNvPr id="321"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322"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2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45680" y="1169381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6666" fill="hold"/>
                                        <p:tgtEl>
                                          <p:spTgt spid="3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2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26"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27" name="“Who you are as a leader becomes reality in the minds and hearts of others through what you say,  how you say it…”"/>
          <p:cNvSpPr txBox="1"/>
          <p:nvPr/>
        </p:nvSpPr>
        <p:spPr>
          <a:xfrm>
            <a:off x="826670" y="3738562"/>
            <a:ext cx="22730661" cy="6238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“Who you are as a leader becomes reality in the minds and hearts of others through what you say, </a:t>
            </a:r>
            <a:br/>
            <a:r>
              <a:t>how you say it…”</a:t>
            </a:r>
          </a:p>
        </p:txBody>
      </p:sp>
      <p:sp>
        <p:nvSpPr>
          <p:cNvPr id="328" name="~THE SENSEI LEADER"/>
          <p:cNvSpPr txBox="1"/>
          <p:nvPr/>
        </p:nvSpPr>
        <p:spPr>
          <a:xfrm>
            <a:off x="14927059" y="11276088"/>
            <a:ext cx="7877275"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Black"/>
                <a:ea typeface="Arial Black"/>
                <a:cs typeface="Arial Black"/>
                <a:sym typeface="Arial Black"/>
              </a:defRPr>
            </a:lvl1pPr>
          </a:lstStyle>
          <a:p>
            <a:r>
              <a:t>~THE SENSEI LEADER</a:t>
            </a:r>
          </a:p>
        </p:txBody>
      </p:sp>
      <p:pic>
        <p:nvPicPr>
          <p:cNvPr id="32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889338" y="11744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4988" fill="hold"/>
                                        <p:tgtEl>
                                          <p:spTgt spid="3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2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332" name="7. Be a dedicated teacher, coach and mentor…"/>
          <p:cNvSpPr txBox="1"/>
          <p:nvPr/>
        </p:nvSpPr>
        <p:spPr>
          <a:xfrm>
            <a:off x="2033530" y="5262562"/>
            <a:ext cx="2031694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7. Be a dedicated teacher, coach and mentor…</a:t>
            </a:r>
          </a:p>
        </p:txBody>
      </p:sp>
      <p:sp>
        <p:nvSpPr>
          <p:cNvPr id="333"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334"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3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322039"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24988" fill="hold"/>
                                        <p:tgtEl>
                                          <p:spTgt spid="3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3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Leaders don’t create followers…"/>
          <p:cNvSpPr txBox="1"/>
          <p:nvPr/>
        </p:nvSpPr>
        <p:spPr>
          <a:xfrm>
            <a:off x="826670" y="5243765"/>
            <a:ext cx="2273066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a:lvl1pPr>
          </a:lstStyle>
          <a:p>
            <a:r>
              <a:t>“Leaders don’t create followers…</a:t>
            </a:r>
          </a:p>
        </p:txBody>
      </p:sp>
      <p:sp>
        <p:nvSpPr>
          <p:cNvPr id="338" name="…they create more leaders.”"/>
          <p:cNvSpPr txBox="1"/>
          <p:nvPr/>
        </p:nvSpPr>
        <p:spPr>
          <a:xfrm>
            <a:off x="826670" y="6698120"/>
            <a:ext cx="2273066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…they create more leaders.”</a:t>
            </a:r>
          </a:p>
        </p:txBody>
      </p:sp>
      <p:sp>
        <p:nvSpPr>
          <p:cNvPr id="339" name="~Tom Peters"/>
          <p:cNvSpPr txBox="1"/>
          <p:nvPr/>
        </p:nvSpPr>
        <p:spPr>
          <a:xfrm>
            <a:off x="17030212" y="9075194"/>
            <a:ext cx="371538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~Tom Peters</a:t>
            </a:r>
          </a:p>
        </p:txBody>
      </p:sp>
      <p:sp>
        <p:nvSpPr>
          <p:cNvPr id="340"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341"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4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93227" y="11617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1655" fill="hold"/>
                                        <p:tgtEl>
                                          <p:spTgt spid="3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4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 they started calling me–– Master.”"/>
          <p:cNvSpPr txBox="1"/>
          <p:nvPr/>
        </p:nvSpPr>
        <p:spPr>
          <a:xfrm>
            <a:off x="826670" y="5262562"/>
            <a:ext cx="2273066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 they started calling me–– Master.”</a:t>
            </a:r>
          </a:p>
        </p:txBody>
      </p:sp>
      <p:sp>
        <p:nvSpPr>
          <p:cNvPr id="347"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48"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49" name="~THE SENSEI LEADER"/>
          <p:cNvSpPr txBox="1"/>
          <p:nvPr/>
        </p:nvSpPr>
        <p:spPr>
          <a:xfrm>
            <a:off x="14927014" y="11276575"/>
            <a:ext cx="7877275"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Black"/>
                <a:ea typeface="Arial Black"/>
                <a:cs typeface="Arial Black"/>
                <a:sym typeface="Arial Black"/>
              </a:defRPr>
            </a:lvl1pPr>
          </a:lstStyle>
          <a:p>
            <a:r>
              <a:t>~THE SENSEI LEADER</a:t>
            </a:r>
          </a:p>
        </p:txBody>
      </p:sp>
      <p:pic>
        <p:nvPicPr>
          <p:cNvPr id="35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45680" y="1154109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5832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5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353" name="8. Lead by sharing…"/>
          <p:cNvSpPr txBox="1"/>
          <p:nvPr/>
        </p:nvSpPr>
        <p:spPr>
          <a:xfrm>
            <a:off x="2033530" y="6024562"/>
            <a:ext cx="2031694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8. Lead by sharing…</a:t>
            </a:r>
          </a:p>
        </p:txBody>
      </p:sp>
      <p:sp>
        <p:nvSpPr>
          <p:cNvPr id="354"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355"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5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16603" y="1133746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3333" fill="hold"/>
                                        <p:tgtEl>
                                          <p:spTgt spid="3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5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The wise man does not lay up his own treasures …"/>
          <p:cNvSpPr txBox="1"/>
          <p:nvPr/>
        </p:nvSpPr>
        <p:spPr>
          <a:xfrm>
            <a:off x="826670" y="5262562"/>
            <a:ext cx="2273066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“The wise man does not lay up his own treasures …</a:t>
            </a:r>
          </a:p>
        </p:txBody>
      </p:sp>
      <p:sp>
        <p:nvSpPr>
          <p:cNvPr id="359"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60"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6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991150" y="11464732"/>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4988" fill="hold"/>
                                        <p:tgtEl>
                                          <p:spTgt spid="36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6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more he gives to others, the more he has for his own.”"/>
          <p:cNvSpPr txBox="1"/>
          <p:nvPr/>
        </p:nvSpPr>
        <p:spPr>
          <a:xfrm>
            <a:off x="826670" y="5262562"/>
            <a:ext cx="2273066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“The more he gives to others, the more he has for his own.”</a:t>
            </a:r>
          </a:p>
        </p:txBody>
      </p:sp>
      <p:sp>
        <p:nvSpPr>
          <p:cNvPr id="364"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65"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66" name="~Lao Tzu"/>
          <p:cNvSpPr txBox="1"/>
          <p:nvPr/>
        </p:nvSpPr>
        <p:spPr>
          <a:xfrm>
            <a:off x="17866067" y="10307180"/>
            <a:ext cx="283400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~Lao Tzu</a:t>
            </a:r>
          </a:p>
        </p:txBody>
      </p:sp>
      <p:pic>
        <p:nvPicPr>
          <p:cNvPr id="36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16603" y="1154109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6666" fill="hold"/>
                                        <p:tgtEl>
                                          <p:spTgt spid="36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6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Like too many.001.jpeg.001.jpeg" descr="Like too many.001.jpeg.001.jpeg"/>
          <p:cNvPicPr>
            <a:picLocks noChangeAspect="1"/>
          </p:cNvPicPr>
          <p:nvPr/>
        </p:nvPicPr>
        <p:blipFill>
          <a:blip r:embed="rId5">
            <a:extLst/>
          </a:blip>
          <a:stretch>
            <a:fillRect/>
          </a:stretch>
        </p:blipFill>
        <p:spPr>
          <a:xfrm>
            <a:off x="0" y="0"/>
            <a:ext cx="24384000" cy="13716000"/>
          </a:xfrm>
          <a:prstGeom prst="rect">
            <a:avLst/>
          </a:prstGeom>
          <a:ln w="12700">
            <a:miter lim="400000"/>
          </a:ln>
        </p:spPr>
      </p:pic>
      <p:sp>
        <p:nvSpPr>
          <p:cNvPr id="155"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6"/>
              </a:defRPr>
            </a:lvl1pPr>
          </a:lstStyle>
          <a:p>
            <a:pPr>
              <a:defRPr u="none"/>
            </a:pPr>
            <a:r>
              <a:rPr u="sng">
                <a:hlinkClick r:id="rId6"/>
              </a:rPr>
              <a:t>THESENSEILEADER.COM</a:t>
            </a:r>
          </a:p>
        </p:txBody>
      </p:sp>
      <p:sp>
        <p:nvSpPr>
          <p:cNvPr id="156"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15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18415" y="1149018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0000" fill="hold"/>
                                        <p:tgtEl>
                                          <p:spTgt spid="15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You grow as a leader, and as a person, in direct proportion to what you’re willing to share with others.”"/>
          <p:cNvSpPr txBox="1"/>
          <p:nvPr/>
        </p:nvSpPr>
        <p:spPr>
          <a:xfrm>
            <a:off x="826670" y="4500562"/>
            <a:ext cx="22730661" cy="471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“You grow as a leader, and as a person, in direct proportion to what you’re willing to share with others.”</a:t>
            </a:r>
          </a:p>
        </p:txBody>
      </p:sp>
      <p:sp>
        <p:nvSpPr>
          <p:cNvPr id="370"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71"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72" name="~THE SENSEI LEADER"/>
          <p:cNvSpPr txBox="1"/>
          <p:nvPr/>
        </p:nvSpPr>
        <p:spPr>
          <a:xfrm>
            <a:off x="14927014" y="11276575"/>
            <a:ext cx="7877275"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Black"/>
                <a:ea typeface="Arial Black"/>
                <a:cs typeface="Arial Black"/>
                <a:sym typeface="Arial Black"/>
              </a:defRPr>
            </a:lvl1pPr>
          </a:lstStyle>
          <a:p>
            <a:r>
              <a:t>~THE SENSEI LEADER</a:t>
            </a:r>
          </a:p>
        </p:txBody>
      </p:sp>
      <p:pic>
        <p:nvPicPr>
          <p:cNvPr id="37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45680" y="1171926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3333" fill="hold"/>
                                        <p:tgtEl>
                                          <p:spTgt spid="37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7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tay DOWN!”"/>
          <p:cNvSpPr txBox="1"/>
          <p:nvPr/>
        </p:nvSpPr>
        <p:spPr>
          <a:xfrm>
            <a:off x="826670" y="6024562"/>
            <a:ext cx="22730661"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“Stay DOWN!”</a:t>
            </a:r>
          </a:p>
        </p:txBody>
      </p:sp>
      <p:sp>
        <p:nvSpPr>
          <p:cNvPr id="376"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77"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37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94774" y="11566544"/>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71655" fill="hold"/>
                                        <p:tgtEl>
                                          <p:spTgt spid="3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7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Leadership is sharing––…"/>
          <p:cNvSpPr txBox="1"/>
          <p:nvPr/>
        </p:nvSpPr>
        <p:spPr>
          <a:xfrm>
            <a:off x="826670" y="5262562"/>
            <a:ext cx="22730661" cy="319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a:defRPr sz="10000" b="1">
                <a:latin typeface="Helvetica"/>
                <a:ea typeface="Helvetica"/>
                <a:cs typeface="Helvetica"/>
                <a:sym typeface="Helvetica"/>
              </a:defRPr>
            </a:pPr>
            <a:r>
              <a:t>“Leadership is sharing––</a:t>
            </a:r>
          </a:p>
          <a:p>
            <a:pPr>
              <a:defRPr sz="10000" b="1">
                <a:latin typeface="Helvetica"/>
                <a:ea typeface="Helvetica"/>
                <a:cs typeface="Helvetica"/>
                <a:sym typeface="Helvetica"/>
              </a:defRPr>
            </a:pPr>
            <a:r>
              <a:t>a leader shares.”</a:t>
            </a:r>
          </a:p>
        </p:txBody>
      </p:sp>
      <p:sp>
        <p:nvSpPr>
          <p:cNvPr id="381"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382"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383" name="~THE SENSEI LEADER"/>
          <p:cNvSpPr txBox="1"/>
          <p:nvPr/>
        </p:nvSpPr>
        <p:spPr>
          <a:xfrm>
            <a:off x="14927014" y="9558084"/>
            <a:ext cx="7877275" cy="1031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Arial Black"/>
                <a:ea typeface="Arial Black"/>
                <a:cs typeface="Arial Black"/>
                <a:sym typeface="Arial Black"/>
              </a:defRPr>
            </a:lvl1pPr>
          </a:lstStyle>
          <a:p>
            <a:r>
              <a:t>~THE SENSEI LEADER</a:t>
            </a:r>
          </a:p>
        </p:txBody>
      </p:sp>
      <p:pic>
        <p:nvPicPr>
          <p:cNvPr id="38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20227" y="1166835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0000" fill="hold"/>
                                        <p:tgtEl>
                                          <p:spTgt spid="3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8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L 15+"/>
          <p:cNvSpPr txBox="1"/>
          <p:nvPr/>
        </p:nvSpPr>
        <p:spPr>
          <a:xfrm>
            <a:off x="2440316" y="3738561"/>
            <a:ext cx="19503368" cy="372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20000">
                <a:latin typeface="Arial Black"/>
                <a:ea typeface="Arial Black"/>
                <a:cs typeface="Arial Black"/>
                <a:sym typeface="Arial Black"/>
              </a:defRPr>
            </a:lvl1pPr>
          </a:lstStyle>
          <a:p>
            <a:r>
              <a:t>SL 15+</a:t>
            </a:r>
          </a:p>
        </p:txBody>
      </p:sp>
      <p:sp>
        <p:nvSpPr>
          <p:cNvPr id="387"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388"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389" name="EFFECTIVE LEADERS"/>
          <p:cNvSpPr txBox="1"/>
          <p:nvPr/>
        </p:nvSpPr>
        <p:spPr>
          <a:xfrm>
            <a:off x="7488820" y="6738124"/>
            <a:ext cx="9406359" cy="1196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6900" b="1">
                <a:latin typeface="Helvetica"/>
                <a:ea typeface="Helvetica"/>
                <a:cs typeface="Helvetica"/>
                <a:sym typeface="Helvetica"/>
              </a:defRPr>
            </a:lvl1pPr>
          </a:lstStyle>
          <a:p>
            <a:r>
              <a:t>EFFECTIVE LEADERS</a:t>
            </a:r>
          </a:p>
        </p:txBody>
      </p:sp>
      <p:pic>
        <p:nvPicPr>
          <p:cNvPr id="39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22304" y="11719528"/>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48321" fill="hold"/>
                                        <p:tgtEl>
                                          <p:spTgt spid="3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9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393" name="COURAGE"/>
          <p:cNvSpPr txBox="1"/>
          <p:nvPr/>
        </p:nvSpPr>
        <p:spPr>
          <a:xfrm>
            <a:off x="2440316" y="4995861"/>
            <a:ext cx="19503368" cy="372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20000">
                <a:latin typeface="Arial Black"/>
                <a:ea typeface="Arial Black"/>
                <a:cs typeface="Arial Black"/>
                <a:sym typeface="Arial Black"/>
              </a:defRPr>
            </a:lvl1pPr>
          </a:lstStyle>
          <a:p>
            <a:r>
              <a:t>COURAGE</a:t>
            </a:r>
          </a:p>
        </p:txBody>
      </p:sp>
      <p:sp>
        <p:nvSpPr>
          <p:cNvPr id="39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39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39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118415" y="1161745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38321" fill="hold"/>
                                        <p:tgtEl>
                                          <p:spTgt spid="3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9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39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00" name="A1) There is no growth without risk."/>
          <p:cNvSpPr txBox="1"/>
          <p:nvPr/>
        </p:nvSpPr>
        <p:spPr>
          <a:xfrm>
            <a:off x="617821" y="1673082"/>
            <a:ext cx="23148358"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A1) There is no growth without risk.</a:t>
            </a:r>
          </a:p>
        </p:txBody>
      </p:sp>
      <p:sp>
        <p:nvSpPr>
          <p:cNvPr id="401" name="Results as of June, 2018"/>
          <p:cNvSpPr txBox="1"/>
          <p:nvPr/>
        </p:nvSpPr>
        <p:spPr>
          <a:xfrm>
            <a:off x="19488486" y="294581"/>
            <a:ext cx="4327906" cy="60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000"/>
            </a:lvl1pPr>
          </a:lstStyle>
          <a:p>
            <a:r>
              <a:t>Results as of June, 2018</a:t>
            </a:r>
          </a:p>
        </p:txBody>
      </p:sp>
      <p:sp>
        <p:nvSpPr>
          <p:cNvPr id="402" name="Strongly agree…"/>
          <p:cNvSpPr txBox="1"/>
          <p:nvPr/>
        </p:nvSpPr>
        <p:spPr>
          <a:xfrm>
            <a:off x="11004876" y="4221163"/>
            <a:ext cx="10008807"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40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762338" y="11388638"/>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655" fill="hold"/>
                                        <p:tgtEl>
                                          <p:spTgt spid="4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0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06"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07" name="A1) There is no growth without risk."/>
          <p:cNvSpPr txBox="1"/>
          <p:nvPr/>
        </p:nvSpPr>
        <p:spPr>
          <a:xfrm>
            <a:off x="617821" y="1673082"/>
            <a:ext cx="23148358"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A1) There is no growth without risk.</a:t>
            </a:r>
          </a:p>
        </p:txBody>
      </p:sp>
      <p:graphicFrame>
        <p:nvGraphicFramePr>
          <p:cNvPr id="408" name="2D Pie Chart"/>
          <p:cNvGraphicFramePr/>
          <p:nvPr/>
        </p:nvGraphicFramePr>
        <p:xfrm>
          <a:off x="1012230" y="3405923"/>
          <a:ext cx="8379380" cy="83793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9" name="2D Bar Chart"/>
          <p:cNvGraphicFramePr/>
          <p:nvPr/>
        </p:nvGraphicFramePr>
        <p:xfrm>
          <a:off x="9202136" y="3635783"/>
          <a:ext cx="14059177"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410" name="Results as of June, 2018"/>
          <p:cNvSpPr txBox="1"/>
          <p:nvPr/>
        </p:nvSpPr>
        <p:spPr>
          <a:xfrm>
            <a:off x="19488486" y="294581"/>
            <a:ext cx="4327906" cy="60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000"/>
            </a:lvl1pPr>
          </a:lstStyle>
          <a:p>
            <a:r>
              <a:t>Results as of June, 2018</a:t>
            </a:r>
          </a:p>
        </p:txBody>
      </p:sp>
      <p:pic>
        <p:nvPicPr>
          <p:cNvPr id="41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475022" y="1177043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68321" fill="hold"/>
                                        <p:tgtEl>
                                          <p:spTgt spid="4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14"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15" name="A2) Challenges and obstacles are the best ways to test my talent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A2) Challenges and obstacles are the best ways to test my talents…</a:t>
            </a:r>
          </a:p>
        </p:txBody>
      </p:sp>
      <p:sp>
        <p:nvSpPr>
          <p:cNvPr id="416" name="Strongly agree…"/>
          <p:cNvSpPr txBox="1"/>
          <p:nvPr/>
        </p:nvSpPr>
        <p:spPr>
          <a:xfrm>
            <a:off x="11004876" y="4221163"/>
            <a:ext cx="10008807"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41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16868" y="1151590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33333" fill="hold"/>
                                        <p:tgtEl>
                                          <p:spTgt spid="4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1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20"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21" name="A2) Challenges and obstacles are the best ways to test my talent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A2) Challenges and obstacles are the best ways to test my talents…</a:t>
            </a:r>
          </a:p>
        </p:txBody>
      </p:sp>
      <p:graphicFrame>
        <p:nvGraphicFramePr>
          <p:cNvPr id="422" name="2D Pie Chart"/>
          <p:cNvGraphicFramePr/>
          <p:nvPr/>
        </p:nvGraphicFramePr>
        <p:xfrm>
          <a:off x="893858" y="3287551"/>
          <a:ext cx="8616124" cy="86161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3" name="2D Bar Chart"/>
          <p:cNvGraphicFramePr/>
          <p:nvPr/>
        </p:nvGraphicFramePr>
        <p:xfrm>
          <a:off x="9202132" y="3635783"/>
          <a:ext cx="1427268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2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44133" y="115668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34988" fill="hold"/>
                                        <p:tgtEl>
                                          <p:spTgt spid="4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2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27"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28" name="A3) It takes genuine courage to be creative and innovativ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A3) It takes genuine courage to be creative and innovative.</a:t>
            </a:r>
          </a:p>
        </p:txBody>
      </p:sp>
      <p:sp>
        <p:nvSpPr>
          <p:cNvPr id="429" name="Strongly agree…"/>
          <p:cNvSpPr txBox="1"/>
          <p:nvPr/>
        </p:nvSpPr>
        <p:spPr>
          <a:xfrm>
            <a:off x="10967563" y="4288758"/>
            <a:ext cx="10008807"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Not necessarily</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43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95039" y="1156681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56666" fill="hold"/>
                                        <p:tgtEl>
                                          <p:spTgt spid="4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3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162"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163" name="SENSEI"/>
          <p:cNvSpPr txBox="1"/>
          <p:nvPr/>
        </p:nvSpPr>
        <p:spPr>
          <a:xfrm>
            <a:off x="2440317" y="4322762"/>
            <a:ext cx="19503366" cy="5070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7500">
                <a:latin typeface="Arial Black"/>
                <a:ea typeface="Arial Black"/>
                <a:cs typeface="Arial Black"/>
                <a:sym typeface="Arial Black"/>
              </a:defRPr>
            </a:lvl1pPr>
          </a:lstStyle>
          <a:p>
            <a:r>
              <a:t>SENSEI</a:t>
            </a:r>
          </a:p>
        </p:txBody>
      </p:sp>
      <p:pic>
        <p:nvPicPr>
          <p:cNvPr id="16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92962" y="1161745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000" fill="hold"/>
                                        <p:tgtEl>
                                          <p:spTgt spid="1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33"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34" name="A3) It takes genuine courage to be creative and innovativ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A3) It takes genuine courage to be creative and innovative.</a:t>
            </a:r>
          </a:p>
        </p:txBody>
      </p:sp>
      <p:graphicFrame>
        <p:nvGraphicFramePr>
          <p:cNvPr id="435" name="2D Pie Chart"/>
          <p:cNvGraphicFramePr/>
          <p:nvPr/>
        </p:nvGraphicFramePr>
        <p:xfrm>
          <a:off x="1854015" y="4139134"/>
          <a:ext cx="6915197" cy="69151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6" name="2D Bar Chart"/>
          <p:cNvGraphicFramePr/>
          <p:nvPr/>
        </p:nvGraphicFramePr>
        <p:xfrm>
          <a:off x="9202132" y="3635783"/>
          <a:ext cx="1427268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3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73210" y="1166862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98321" fill="hold"/>
                                        <p:tgtEl>
                                          <p:spTgt spid="4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3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40"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41" name="A4) Doing the right thing is always the most important consideration…"/>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A4) Doing the right thing is always the most important consideration…</a:t>
            </a:r>
          </a:p>
        </p:txBody>
      </p:sp>
      <p:sp>
        <p:nvSpPr>
          <p:cNvPr id="442" name="Strongly agree…"/>
          <p:cNvSpPr txBox="1"/>
          <p:nvPr/>
        </p:nvSpPr>
        <p:spPr>
          <a:xfrm>
            <a:off x="10631747" y="4344728"/>
            <a:ext cx="11966865"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There are exceptions</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44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762338" y="11439544"/>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3333" fill="hold"/>
                                        <p:tgtEl>
                                          <p:spTgt spid="4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4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46"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47" name="A4) Doing the right thing is always the most important consideration…"/>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A4) Doing the right thing is always the most important consideration…</a:t>
            </a:r>
          </a:p>
        </p:txBody>
      </p:sp>
      <p:graphicFrame>
        <p:nvGraphicFramePr>
          <p:cNvPr id="448"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49" name="2D Bar Chart"/>
          <p:cNvGraphicFramePr/>
          <p:nvPr/>
        </p:nvGraphicFramePr>
        <p:xfrm>
          <a:off x="8336591" y="3724683"/>
          <a:ext cx="15199198"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5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47757" y="1179588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4988" fill="hold"/>
                                        <p:tgtEl>
                                          <p:spTgt spid="4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5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53"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54" name="A5) Which of these statements best defines COURAG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A5) Which of these statements best defines COURAGE?</a:t>
            </a:r>
          </a:p>
        </p:txBody>
      </p:sp>
      <p:sp>
        <p:nvSpPr>
          <p:cNvPr id="455" name="Absence of fear…"/>
          <p:cNvSpPr txBox="1"/>
          <p:nvPr/>
        </p:nvSpPr>
        <p:spPr>
          <a:xfrm>
            <a:off x="9848175" y="4631605"/>
            <a:ext cx="12438799"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Absence of fear</a:t>
            </a:r>
          </a:p>
          <a:p>
            <a:pPr marL="842210" indent="-842210" algn="l">
              <a:buSzPct val="100000"/>
              <a:buChar char="•"/>
              <a:defRPr sz="8400" b="1">
                <a:latin typeface="Helvetica"/>
                <a:ea typeface="Helvetica"/>
                <a:cs typeface="Helvetica"/>
                <a:sym typeface="Helvetica"/>
              </a:defRPr>
            </a:pPr>
            <a:r>
              <a:t>Ability to manage fear</a:t>
            </a:r>
          </a:p>
          <a:p>
            <a:pPr marL="842210" indent="-842210" algn="l">
              <a:buSzPct val="100000"/>
              <a:buChar char="•"/>
              <a:defRPr sz="8400" b="1">
                <a:latin typeface="Helvetica"/>
                <a:ea typeface="Helvetica"/>
                <a:cs typeface="Helvetica"/>
                <a:sym typeface="Helvetica"/>
              </a:defRPr>
            </a:pPr>
            <a:r>
              <a:t>Act despite fear</a:t>
            </a:r>
          </a:p>
          <a:p>
            <a:pPr marL="842210" indent="-842210" algn="l">
              <a:buSzPct val="100000"/>
              <a:buChar char="•"/>
              <a:defRPr sz="8400" b="1">
                <a:latin typeface="Helvetica"/>
                <a:ea typeface="Helvetica"/>
                <a:cs typeface="Helvetica"/>
                <a:sym typeface="Helvetica"/>
              </a:defRPr>
            </a:pPr>
            <a:r>
              <a:t>Hide fear from others</a:t>
            </a:r>
          </a:p>
        </p:txBody>
      </p:sp>
      <p:pic>
        <p:nvPicPr>
          <p:cNvPr id="45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16868" y="11592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73333" fill="hold"/>
                                        <p:tgtEl>
                                          <p:spTgt spid="4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5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5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60" name="A5) Which of these statements best defines COURAG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A5) Which of these statements best defines COURAGE?</a:t>
            </a:r>
          </a:p>
        </p:txBody>
      </p:sp>
      <p:graphicFrame>
        <p:nvGraphicFramePr>
          <p:cNvPr id="461"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62" name="2D Bar Chart"/>
          <p:cNvGraphicFramePr/>
          <p:nvPr/>
        </p:nvGraphicFramePr>
        <p:xfrm>
          <a:off x="9631156" y="3635783"/>
          <a:ext cx="1384367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6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20492" y="1171952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046666" fill="hold"/>
                                        <p:tgtEl>
                                          <p:spTgt spid="4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6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466" name="COMPASSION"/>
          <p:cNvSpPr txBox="1"/>
          <p:nvPr/>
        </p:nvSpPr>
        <p:spPr>
          <a:xfrm>
            <a:off x="2440316" y="4995861"/>
            <a:ext cx="19503368" cy="372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20000">
                <a:latin typeface="Arial Black"/>
                <a:ea typeface="Arial Black"/>
                <a:cs typeface="Arial Black"/>
                <a:sym typeface="Arial Black"/>
              </a:defRPr>
            </a:lvl1pPr>
          </a:lstStyle>
          <a:p>
            <a:r>
              <a:t>COMPASSION</a:t>
            </a:r>
          </a:p>
        </p:txBody>
      </p:sp>
      <p:sp>
        <p:nvSpPr>
          <p:cNvPr id="467"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468"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46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20227"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4988" fill="hold"/>
                                        <p:tgtEl>
                                          <p:spTgt spid="4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6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72"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73" name="B1) I am comfortable expressing my feelings frankly with others."/>
          <p:cNvSpPr txBox="1"/>
          <p:nvPr/>
        </p:nvSpPr>
        <p:spPr>
          <a:xfrm>
            <a:off x="617821" y="585962"/>
            <a:ext cx="23148358" cy="319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B1) I am comfortable expressing my feelings frankly with others. </a:t>
            </a:r>
          </a:p>
        </p:txBody>
      </p:sp>
      <p:sp>
        <p:nvSpPr>
          <p:cNvPr id="474" name="Always…"/>
          <p:cNvSpPr txBox="1"/>
          <p:nvPr/>
        </p:nvSpPr>
        <p:spPr>
          <a:xfrm>
            <a:off x="11639196" y="4780856"/>
            <a:ext cx="6986034"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Never</a:t>
            </a:r>
          </a:p>
        </p:txBody>
      </p:sp>
      <p:pic>
        <p:nvPicPr>
          <p:cNvPr id="47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42321" y="114395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4988" fill="hold"/>
                                        <p:tgtEl>
                                          <p:spTgt spid="4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7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78"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79" name="B1) I am comfortable expressing my feelings frankly with others."/>
          <p:cNvSpPr txBox="1"/>
          <p:nvPr/>
        </p:nvSpPr>
        <p:spPr>
          <a:xfrm>
            <a:off x="617821" y="585962"/>
            <a:ext cx="23148358" cy="319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B1) I am comfortable expressing my feelings frankly with others. </a:t>
            </a:r>
          </a:p>
        </p:txBody>
      </p:sp>
      <p:graphicFrame>
        <p:nvGraphicFramePr>
          <p:cNvPr id="480"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81" name="2D Bar Chart"/>
          <p:cNvGraphicFramePr/>
          <p:nvPr/>
        </p:nvGraphicFramePr>
        <p:xfrm>
          <a:off x="10511820" y="3635783"/>
          <a:ext cx="12849993"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8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69586" y="1164316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80000" fill="hold"/>
                                        <p:tgtEl>
                                          <p:spTgt spid="4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8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8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86" name="B2) …it is important to solicit input from key players at all level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B2) …it is important to solicit input from key players at all levels.</a:t>
            </a:r>
          </a:p>
        </p:txBody>
      </p:sp>
      <p:sp>
        <p:nvSpPr>
          <p:cNvPr id="487" name="Strongly agree…"/>
          <p:cNvSpPr txBox="1"/>
          <p:nvPr/>
        </p:nvSpPr>
        <p:spPr>
          <a:xfrm>
            <a:off x="10930250" y="4501010"/>
            <a:ext cx="10008808"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48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16868" y="11643169"/>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000" fill="hold"/>
                                        <p:tgtEl>
                                          <p:spTgt spid="4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8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91"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92" name="B2) …it is important to solicit input from key players at all level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B2) …it is important to solicit input from key players at all levels.</a:t>
            </a:r>
          </a:p>
        </p:txBody>
      </p:sp>
      <p:graphicFrame>
        <p:nvGraphicFramePr>
          <p:cNvPr id="493"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94" name="2D Bar Chart"/>
          <p:cNvGraphicFramePr/>
          <p:nvPr/>
        </p:nvGraphicFramePr>
        <p:xfrm>
          <a:off x="9202132" y="3635783"/>
          <a:ext cx="1427268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49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47757" y="115668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903333" fill="hold"/>
                                        <p:tgtEl>
                                          <p:spTgt spid="4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9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167"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168" name="“If your actions inspire others to dream more, learn more, do more and become more…"/>
          <p:cNvSpPr txBox="1"/>
          <p:nvPr/>
        </p:nvSpPr>
        <p:spPr>
          <a:xfrm>
            <a:off x="2440317" y="2076579"/>
            <a:ext cx="19503366" cy="471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“If your actions inspire others to dream more, learn more, do more and become more…</a:t>
            </a:r>
          </a:p>
        </p:txBody>
      </p:sp>
      <p:sp>
        <p:nvSpPr>
          <p:cNvPr id="169" name="~John Quincy Adams"/>
          <p:cNvSpPr txBox="1"/>
          <p:nvPr/>
        </p:nvSpPr>
        <p:spPr>
          <a:xfrm>
            <a:off x="15176803" y="9968499"/>
            <a:ext cx="6327141"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~John Quincy Adams</a:t>
            </a:r>
          </a:p>
        </p:txBody>
      </p:sp>
      <p:sp>
        <p:nvSpPr>
          <p:cNvPr id="170" name="You are a leader.”"/>
          <p:cNvSpPr txBox="1"/>
          <p:nvPr/>
        </p:nvSpPr>
        <p:spPr>
          <a:xfrm>
            <a:off x="2440317" y="7233031"/>
            <a:ext cx="19503366" cy="1666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10000" b="1">
                <a:latin typeface="Helvetica"/>
                <a:ea typeface="Helvetica"/>
                <a:cs typeface="Helvetica"/>
                <a:sym typeface="Helvetica"/>
              </a:defRPr>
            </a:lvl1pPr>
          </a:lstStyle>
          <a:p>
            <a:r>
              <a:t>You are a leader.”</a:t>
            </a:r>
          </a:p>
        </p:txBody>
      </p:sp>
      <p:sp>
        <p:nvSpPr>
          <p:cNvPr id="171" name="or Dolly Parton!"/>
          <p:cNvSpPr txBox="1"/>
          <p:nvPr/>
        </p:nvSpPr>
        <p:spPr>
          <a:xfrm>
            <a:off x="16069296" y="10836904"/>
            <a:ext cx="4542156"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or Dolly Parton!</a:t>
            </a:r>
          </a:p>
        </p:txBody>
      </p:sp>
      <p:pic>
        <p:nvPicPr>
          <p:cNvPr id="17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940509" y="114395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44988"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498"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499" name="B3) How often do you openly recognize people for a job well don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B3) How often do you openly recognize people for a job well done?</a:t>
            </a:r>
          </a:p>
        </p:txBody>
      </p:sp>
      <p:sp>
        <p:nvSpPr>
          <p:cNvPr id="500" name="Never…"/>
          <p:cNvSpPr txBox="1"/>
          <p:nvPr/>
        </p:nvSpPr>
        <p:spPr>
          <a:xfrm>
            <a:off x="11564570" y="4456667"/>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Never</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Frequently</a:t>
            </a:r>
          </a:p>
          <a:p>
            <a:pPr marL="842210" indent="-842210" algn="l">
              <a:buSzPct val="100000"/>
              <a:buChar char="•"/>
              <a:defRPr sz="8400" b="1">
                <a:latin typeface="Helvetica"/>
                <a:ea typeface="Helvetica"/>
                <a:cs typeface="Helvetica"/>
                <a:sym typeface="Helvetica"/>
              </a:defRPr>
            </a:pPr>
            <a:r>
              <a:t>Daily</a:t>
            </a:r>
          </a:p>
        </p:txBody>
      </p:sp>
      <p:pic>
        <p:nvPicPr>
          <p:cNvPr id="50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69586" y="1174498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10000" fill="hold"/>
                                        <p:tgtEl>
                                          <p:spTgt spid="5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01"/>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04"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05" name="B3) How often do you openly recognize people for a job well don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B3) How often do you openly recognize people for a job well done?</a:t>
            </a:r>
          </a:p>
        </p:txBody>
      </p:sp>
      <p:graphicFrame>
        <p:nvGraphicFramePr>
          <p:cNvPr id="506" name="2D Pie Chart"/>
          <p:cNvGraphicFramePr/>
          <p:nvPr/>
        </p:nvGraphicFramePr>
        <p:xfrm>
          <a:off x="20308" y="4084065"/>
          <a:ext cx="9178858" cy="69350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07" name="2D Bar Chart"/>
          <p:cNvGraphicFramePr/>
          <p:nvPr/>
        </p:nvGraphicFramePr>
        <p:xfrm>
          <a:off x="10511819" y="3635783"/>
          <a:ext cx="12962995"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0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067774" y="1166862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28321" fill="hold"/>
                                        <p:tgtEl>
                                          <p:spTgt spid="5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0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11"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12" name="B4) I get as much satisfaction from the success of other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B4) I get as much satisfaction from the success of others…</a:t>
            </a:r>
          </a:p>
        </p:txBody>
      </p:sp>
      <p:sp>
        <p:nvSpPr>
          <p:cNvPr id="513" name="Strongly agree…"/>
          <p:cNvSpPr txBox="1"/>
          <p:nvPr/>
        </p:nvSpPr>
        <p:spPr>
          <a:xfrm>
            <a:off x="10948906" y="4251445"/>
            <a:ext cx="10008808"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About the same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51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42321" y="1154135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3333" fill="hold"/>
                                        <p:tgtEl>
                                          <p:spTgt spid="5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1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17"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18" name="B4) I get as much satisfaction from the success of other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B4) I get as much satisfaction from the success of others…</a:t>
            </a:r>
          </a:p>
        </p:txBody>
      </p:sp>
      <p:graphicFrame>
        <p:nvGraphicFramePr>
          <p:cNvPr id="519" name="2D Pie Chart"/>
          <p:cNvGraphicFramePr/>
          <p:nvPr/>
        </p:nvGraphicFramePr>
        <p:xfrm>
          <a:off x="-357232" y="4100989"/>
          <a:ext cx="9777571" cy="74566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0" name="2D Bar Chart"/>
          <p:cNvGraphicFramePr/>
          <p:nvPr/>
        </p:nvGraphicFramePr>
        <p:xfrm>
          <a:off x="9631749" y="3635783"/>
          <a:ext cx="13843067"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21"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69586" y="1154135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33333" fill="hold"/>
                                        <p:tgtEl>
                                          <p:spTgt spid="5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21"/>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24"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25" name="B5) How well to you know your  co-workers and subordinate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defRPr sz="10000" b="1">
                <a:latin typeface="Helvetica"/>
                <a:ea typeface="Helvetica"/>
                <a:cs typeface="Helvetica"/>
                <a:sym typeface="Helvetica"/>
              </a:defRPr>
            </a:pPr>
            <a:r>
              <a:t>B5) How well to you know your </a:t>
            </a:r>
            <a:br/>
            <a:r>
              <a:t>co-workers and subordinates?</a:t>
            </a:r>
          </a:p>
        </p:txBody>
      </p:sp>
      <p:sp>
        <p:nvSpPr>
          <p:cNvPr id="526" name="Know each personally…"/>
          <p:cNvSpPr txBox="1"/>
          <p:nvPr/>
        </p:nvSpPr>
        <p:spPr>
          <a:xfrm>
            <a:off x="4736303" y="4724887"/>
            <a:ext cx="18802615"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Know each personally</a:t>
            </a:r>
          </a:p>
          <a:p>
            <a:pPr marL="842210" indent="-842210" algn="l">
              <a:buSzPct val="100000"/>
              <a:buChar char="•"/>
              <a:defRPr sz="8400" b="1">
                <a:latin typeface="Helvetica"/>
                <a:ea typeface="Helvetica"/>
                <a:cs typeface="Helvetica"/>
                <a:sym typeface="Helvetica"/>
              </a:defRPr>
            </a:pPr>
            <a:r>
              <a:t>Well professionally, not personally</a:t>
            </a:r>
          </a:p>
          <a:p>
            <a:pPr marL="842210" indent="-842210" algn="l">
              <a:buSzPct val="100000"/>
              <a:buChar char="•"/>
              <a:defRPr sz="8400" b="1">
                <a:latin typeface="Helvetica"/>
                <a:ea typeface="Helvetica"/>
                <a:cs typeface="Helvetica"/>
                <a:sym typeface="Helvetica"/>
              </a:defRPr>
            </a:pPr>
            <a:r>
              <a:t>Some well, others…</a:t>
            </a:r>
          </a:p>
          <a:p>
            <a:pPr marL="842210" indent="-842210" algn="l">
              <a:buSzPct val="100000"/>
              <a:buChar char="•"/>
              <a:defRPr sz="8400" b="1">
                <a:latin typeface="Helvetica"/>
                <a:ea typeface="Helvetica"/>
                <a:cs typeface="Helvetica"/>
                <a:sym typeface="Helvetica"/>
              </a:defRPr>
            </a:pPr>
            <a:r>
              <a:t>Know little outside of work</a:t>
            </a:r>
          </a:p>
        </p:txBody>
      </p:sp>
      <p:pic>
        <p:nvPicPr>
          <p:cNvPr id="527"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965962" y="11592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64988" fill="hold"/>
                                        <p:tgtEl>
                                          <p:spTgt spid="5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2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30"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31" name="B5) How well to you know your  co-workers and subordinates?"/>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defRPr sz="10000" b="1">
                <a:latin typeface="Helvetica"/>
                <a:ea typeface="Helvetica"/>
                <a:cs typeface="Helvetica"/>
                <a:sym typeface="Helvetica"/>
              </a:defRPr>
            </a:pPr>
            <a:r>
              <a:t>B5) How well to you know your </a:t>
            </a:r>
            <a:br/>
            <a:r>
              <a:t>co-workers and subordinates?</a:t>
            </a:r>
          </a:p>
        </p:txBody>
      </p:sp>
      <p:graphicFrame>
        <p:nvGraphicFramePr>
          <p:cNvPr id="532"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3" name="2D Bar Chart"/>
          <p:cNvGraphicFramePr/>
          <p:nvPr/>
        </p:nvGraphicFramePr>
        <p:xfrm>
          <a:off x="8480014" y="3635783"/>
          <a:ext cx="14994796"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3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093227" y="1171952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68321" fill="hold"/>
                                        <p:tgtEl>
                                          <p:spTgt spid="5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3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537" name="WISDOM"/>
          <p:cNvSpPr txBox="1"/>
          <p:nvPr/>
        </p:nvSpPr>
        <p:spPr>
          <a:xfrm>
            <a:off x="2440316" y="4995861"/>
            <a:ext cx="19503368" cy="372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20000">
                <a:latin typeface="Arial Black"/>
                <a:ea typeface="Arial Black"/>
                <a:cs typeface="Arial Black"/>
                <a:sym typeface="Arial Black"/>
              </a:defRPr>
            </a:lvl1pPr>
          </a:lstStyle>
          <a:p>
            <a:r>
              <a:t>WISDOM</a:t>
            </a:r>
          </a:p>
        </p:txBody>
      </p:sp>
      <p:sp>
        <p:nvSpPr>
          <p:cNvPr id="53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53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54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1991150"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4988" fill="hold"/>
                                        <p:tgtEl>
                                          <p:spTgt spid="5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40"/>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43"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44" name="C1) I am usually well aware of how my words &amp; actions are perceived…"/>
          <p:cNvSpPr txBox="1"/>
          <p:nvPr/>
        </p:nvSpPr>
        <p:spPr>
          <a:xfrm>
            <a:off x="617821" y="562739"/>
            <a:ext cx="23148358" cy="319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C1) I am usually well aware of how my words &amp; actions are perceived…</a:t>
            </a:r>
          </a:p>
        </p:txBody>
      </p:sp>
      <p:sp>
        <p:nvSpPr>
          <p:cNvPr id="545" name="Usually…"/>
          <p:cNvSpPr txBox="1"/>
          <p:nvPr/>
        </p:nvSpPr>
        <p:spPr>
          <a:xfrm>
            <a:off x="9269824" y="4818169"/>
            <a:ext cx="13565503"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 surprised</a:t>
            </a:r>
          </a:p>
          <a:p>
            <a:pPr marL="842210" indent="-842210" algn="l">
              <a:buSzPct val="100000"/>
              <a:buChar char="•"/>
              <a:defRPr sz="8400" b="1">
                <a:latin typeface="Helvetica"/>
                <a:ea typeface="Helvetica"/>
                <a:cs typeface="Helvetica"/>
                <a:sym typeface="Helvetica"/>
              </a:defRPr>
            </a:pPr>
            <a:r>
              <a:t>Sometimes taken wrong</a:t>
            </a:r>
          </a:p>
          <a:p>
            <a:pPr marL="842210" indent="-842210" algn="l">
              <a:buSzPct val="100000"/>
              <a:buChar char="•"/>
              <a:defRPr sz="8400" b="1">
                <a:latin typeface="Helvetica"/>
                <a:ea typeface="Helvetica"/>
                <a:cs typeface="Helvetica"/>
                <a:sym typeface="Helvetica"/>
              </a:defRPr>
            </a:pPr>
            <a:r>
              <a:t>They just don’t get me!</a:t>
            </a:r>
          </a:p>
        </p:txBody>
      </p:sp>
      <p:pic>
        <p:nvPicPr>
          <p:cNvPr id="54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787791" y="1138863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38321" fill="hold"/>
                                        <p:tgtEl>
                                          <p:spTgt spid="5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4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4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50" name="C1) I am usually well aware of how my words &amp; actions are perceived…"/>
          <p:cNvSpPr txBox="1"/>
          <p:nvPr/>
        </p:nvSpPr>
        <p:spPr>
          <a:xfrm>
            <a:off x="617821" y="562739"/>
            <a:ext cx="23148358" cy="3190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C1) I am usually well aware of how my words &amp; actions are perceived…</a:t>
            </a:r>
          </a:p>
        </p:txBody>
      </p:sp>
      <p:graphicFrame>
        <p:nvGraphicFramePr>
          <p:cNvPr id="551" name="2D Pie Chart"/>
          <p:cNvGraphicFramePr/>
          <p:nvPr/>
        </p:nvGraphicFramePr>
        <p:xfrm>
          <a:off x="949855" y="3928924"/>
          <a:ext cx="7157204" cy="71572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52" name="2D Bar Chart"/>
          <p:cNvGraphicFramePr/>
          <p:nvPr/>
        </p:nvGraphicFramePr>
        <p:xfrm>
          <a:off x="7666619" y="3635783"/>
          <a:ext cx="1580820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53"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475022" y="1171952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21655" fill="hold"/>
                                        <p:tgtEl>
                                          <p:spTgt spid="5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5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56"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57" name="C2) When is it appropriate to relax personal &amp; professional development?"/>
          <p:cNvSpPr txBox="1"/>
          <p:nvPr/>
        </p:nvSpPr>
        <p:spPr>
          <a:xfrm>
            <a:off x="617821" y="495247"/>
            <a:ext cx="23148358" cy="314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9800" b="1">
                <a:latin typeface="Helvetica"/>
                <a:ea typeface="Helvetica"/>
                <a:cs typeface="Helvetica"/>
                <a:sym typeface="Helvetica"/>
              </a:defRPr>
            </a:lvl1pPr>
          </a:lstStyle>
          <a:p>
            <a:r>
              <a:t>C2) When is it appropriate to relax personal &amp; professional development?</a:t>
            </a:r>
          </a:p>
        </p:txBody>
      </p:sp>
      <p:sp>
        <p:nvSpPr>
          <p:cNvPr id="558" name="When goal is reached…"/>
          <p:cNvSpPr txBox="1"/>
          <p:nvPr/>
        </p:nvSpPr>
        <p:spPr>
          <a:xfrm>
            <a:off x="9512358" y="4948765"/>
            <a:ext cx="12261173"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When goal is reached</a:t>
            </a:r>
          </a:p>
          <a:p>
            <a:pPr marL="842210" indent="-842210" algn="l">
              <a:buSzPct val="100000"/>
              <a:buChar char="•"/>
              <a:defRPr sz="8400" b="1">
                <a:latin typeface="Helvetica"/>
                <a:ea typeface="Helvetica"/>
                <a:cs typeface="Helvetica"/>
                <a:sym typeface="Helvetica"/>
              </a:defRPr>
            </a:pPr>
            <a:r>
              <a:t>When “successful”</a:t>
            </a:r>
          </a:p>
          <a:p>
            <a:pPr marL="842210" indent="-842210" algn="l">
              <a:buSzPct val="100000"/>
              <a:buChar char="•"/>
              <a:defRPr sz="8400" b="1">
                <a:latin typeface="Helvetica"/>
                <a:ea typeface="Helvetica"/>
                <a:cs typeface="Helvetica"/>
                <a:sym typeface="Helvetica"/>
              </a:defRPr>
            </a:pPr>
            <a:r>
              <a:t>Approaching goal</a:t>
            </a:r>
          </a:p>
          <a:p>
            <a:pPr marL="842210" indent="-842210" algn="l">
              <a:buSzPct val="100000"/>
              <a:buChar char="•"/>
              <a:defRPr sz="8400" b="1">
                <a:latin typeface="Helvetica"/>
                <a:ea typeface="Helvetica"/>
                <a:cs typeface="Helvetica"/>
                <a:sym typeface="Helvetica"/>
              </a:defRPr>
            </a:pPr>
            <a:r>
              <a:t>Never</a:t>
            </a:r>
          </a:p>
        </p:txBody>
      </p:sp>
      <p:pic>
        <p:nvPicPr>
          <p:cNvPr id="55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18680" y="11617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41655" fill="hold"/>
                                        <p:tgtEl>
                                          <p:spTgt spid="5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175" name="COURAGE"/>
          <p:cNvSpPr txBox="1"/>
          <p:nvPr/>
        </p:nvSpPr>
        <p:spPr>
          <a:xfrm>
            <a:off x="2440317" y="4995862"/>
            <a:ext cx="19503366" cy="372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0000">
                <a:latin typeface="Arial Black"/>
                <a:ea typeface="Arial Black"/>
                <a:cs typeface="Arial Black"/>
                <a:sym typeface="Arial Black"/>
              </a:defRPr>
            </a:lvl1pPr>
          </a:lstStyle>
          <a:p>
            <a:r>
              <a:t>COURAGE</a:t>
            </a:r>
          </a:p>
        </p:txBody>
      </p:sp>
      <p:sp>
        <p:nvSpPr>
          <p:cNvPr id="176"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177"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17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96586" y="1164290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50000"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8"/>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62"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63" name="C2) When is it appropriate to relax personal &amp; professional development?"/>
          <p:cNvSpPr txBox="1"/>
          <p:nvPr/>
        </p:nvSpPr>
        <p:spPr>
          <a:xfrm>
            <a:off x="617821" y="495247"/>
            <a:ext cx="23148358" cy="3140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9800" b="1">
                <a:latin typeface="Helvetica"/>
                <a:ea typeface="Helvetica"/>
                <a:cs typeface="Helvetica"/>
                <a:sym typeface="Helvetica"/>
              </a:defRPr>
            </a:lvl1pPr>
          </a:lstStyle>
          <a:p>
            <a:r>
              <a:t>C2) When is it appropriate to relax personal &amp; professional development?</a:t>
            </a:r>
          </a:p>
        </p:txBody>
      </p:sp>
      <p:graphicFrame>
        <p:nvGraphicFramePr>
          <p:cNvPr id="564" name="2D Pie Chart"/>
          <p:cNvGraphicFramePr/>
          <p:nvPr/>
        </p:nvGraphicFramePr>
        <p:xfrm>
          <a:off x="1070033"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65" name="2D Bar Chart"/>
          <p:cNvGraphicFramePr/>
          <p:nvPr/>
        </p:nvGraphicFramePr>
        <p:xfrm>
          <a:off x="8887012" y="3635783"/>
          <a:ext cx="14587808"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6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45945" y="1177043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13333" fill="hold"/>
                                        <p:tgtEl>
                                          <p:spTgt spid="56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6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6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70" name="C3) Personal &amp; professional development are inseparabl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C3) Personal &amp; professional development are inseparable.</a:t>
            </a:r>
          </a:p>
        </p:txBody>
      </p:sp>
      <p:sp>
        <p:nvSpPr>
          <p:cNvPr id="571" name="Strongly agree…"/>
          <p:cNvSpPr txBox="1"/>
          <p:nvPr/>
        </p:nvSpPr>
        <p:spPr>
          <a:xfrm>
            <a:off x="11004876" y="4221163"/>
            <a:ext cx="10008807"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57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347757" y="11719528"/>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4988" fill="hold"/>
                                        <p:tgtEl>
                                          <p:spTgt spid="5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7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7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76" name="C3) Personal &amp; professional development are inseparable."/>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C3) Personal &amp; professional development are inseparable.</a:t>
            </a:r>
          </a:p>
        </p:txBody>
      </p:sp>
      <p:graphicFrame>
        <p:nvGraphicFramePr>
          <p:cNvPr id="577"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78" name="2D Bar Chart"/>
          <p:cNvGraphicFramePr/>
          <p:nvPr/>
        </p:nvGraphicFramePr>
        <p:xfrm>
          <a:off x="9202132" y="3635783"/>
          <a:ext cx="1427268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79"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44133" y="1171952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6666" fill="hold"/>
                                        <p:tgtEl>
                                          <p:spTgt spid="5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79"/>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82"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83" name="C4) How important is emotional intelligence &amp; inter-personal skill…?"/>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C4) How important is emotional intelligence &amp; inter-personal skill…?</a:t>
            </a:r>
          </a:p>
        </p:txBody>
      </p:sp>
      <p:sp>
        <p:nvSpPr>
          <p:cNvPr id="584" name="Hard skills more important…"/>
          <p:cNvSpPr txBox="1"/>
          <p:nvPr/>
        </p:nvSpPr>
        <p:spPr>
          <a:xfrm>
            <a:off x="7851933" y="4862513"/>
            <a:ext cx="14810450" cy="39909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Hard skills more important</a:t>
            </a:r>
          </a:p>
          <a:p>
            <a:pPr marL="842210" indent="-842210" algn="l">
              <a:buSzPct val="100000"/>
              <a:buChar char="•"/>
              <a:defRPr sz="8400" b="1">
                <a:latin typeface="Helvetica"/>
                <a:ea typeface="Helvetica"/>
                <a:cs typeface="Helvetica"/>
                <a:sym typeface="Helvetica"/>
              </a:defRPr>
            </a:pPr>
            <a:r>
              <a:t>Equally important</a:t>
            </a:r>
          </a:p>
          <a:p>
            <a:pPr marL="842210" indent="-842210" algn="l">
              <a:buSzPct val="100000"/>
              <a:buChar char="•"/>
              <a:defRPr sz="8400" b="1">
                <a:latin typeface="Helvetica"/>
                <a:ea typeface="Helvetica"/>
                <a:cs typeface="Helvetica"/>
                <a:sym typeface="Helvetica"/>
              </a:defRPr>
            </a:pPr>
            <a:r>
              <a:t>Soft skills more important</a:t>
            </a:r>
          </a:p>
        </p:txBody>
      </p:sp>
      <p:pic>
        <p:nvPicPr>
          <p:cNvPr id="58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1965962" y="1161771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0000" fill="hold"/>
                                        <p:tgtEl>
                                          <p:spTgt spid="5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8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88"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89" name="C4) How important is emotional intelligence &amp; inter-personal skill…?"/>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C4) How important is emotional intelligence &amp; inter-personal skill…?</a:t>
            </a:r>
          </a:p>
        </p:txBody>
      </p:sp>
      <p:graphicFrame>
        <p:nvGraphicFramePr>
          <p:cNvPr id="590" name="2D Pie Chart"/>
          <p:cNvGraphicFramePr/>
          <p:nvPr/>
        </p:nvGraphicFramePr>
        <p:xfrm>
          <a:off x="807697" y="4152364"/>
          <a:ext cx="6711452" cy="67114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91" name="2D Bar Chart"/>
          <p:cNvGraphicFramePr/>
          <p:nvPr/>
        </p:nvGraphicFramePr>
        <p:xfrm>
          <a:off x="6806998" y="3635783"/>
          <a:ext cx="16667828"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59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45945" y="1166862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34988" fill="hold"/>
                                        <p:tgtEl>
                                          <p:spTgt spid="5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9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59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596" name="C5) Ideas and vision must always flow from the top down."/>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C5) Ideas and vision must always flow from the top down.</a:t>
            </a:r>
          </a:p>
        </p:txBody>
      </p:sp>
      <p:sp>
        <p:nvSpPr>
          <p:cNvPr id="597" name="Strongly agree…"/>
          <p:cNvSpPr txBox="1"/>
          <p:nvPr/>
        </p:nvSpPr>
        <p:spPr>
          <a:xfrm>
            <a:off x="11004876" y="4221163"/>
            <a:ext cx="10008807" cy="5273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Strongly agree</a:t>
            </a:r>
          </a:p>
          <a:p>
            <a:pPr marL="842210" indent="-842210" algn="l">
              <a:buSzPct val="100000"/>
              <a:buChar char="•"/>
              <a:defRPr sz="8400" b="1">
                <a:latin typeface="Helvetica"/>
                <a:ea typeface="Helvetica"/>
                <a:cs typeface="Helvetica"/>
                <a:sym typeface="Helvetica"/>
              </a:defRPr>
            </a:pPr>
            <a:r>
              <a:t>Agree</a:t>
            </a:r>
          </a:p>
          <a:p>
            <a:pPr marL="842210" indent="-842210" algn="l">
              <a:buSzPct val="100000"/>
              <a:buChar char="•"/>
              <a:defRPr sz="8400" b="1">
                <a:latin typeface="Helvetica"/>
                <a:ea typeface="Helvetica"/>
                <a:cs typeface="Helvetica"/>
                <a:sym typeface="Helvetica"/>
              </a:defRPr>
            </a:pPr>
            <a:r>
              <a:t>Disagree</a:t>
            </a:r>
          </a:p>
          <a:p>
            <a:pPr marL="842210" indent="-842210" algn="l">
              <a:buSzPct val="100000"/>
              <a:buChar char="•"/>
              <a:defRPr sz="8400" b="1">
                <a:latin typeface="Helvetica"/>
                <a:ea typeface="Helvetica"/>
                <a:cs typeface="Helvetica"/>
                <a:sym typeface="Helvetica"/>
              </a:defRPr>
            </a:pPr>
            <a:r>
              <a:t>Strongly disagree</a:t>
            </a:r>
          </a:p>
        </p:txBody>
      </p:sp>
      <p:pic>
        <p:nvPicPr>
          <p:cNvPr id="598"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44133" y="11566810"/>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pull/>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1655" fill="hold"/>
                                        <p:tgtEl>
                                          <p:spTgt spid="5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598"/>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01"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02" name="C5) Ideas and vision must always flow from the top down."/>
          <p:cNvSpPr txBox="1"/>
          <p:nvPr/>
        </p:nvSpPr>
        <p:spPr>
          <a:xfrm>
            <a:off x="617821" y="469847"/>
            <a:ext cx="2314835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C5) Ideas and vision must always flow from the top down.</a:t>
            </a:r>
          </a:p>
        </p:txBody>
      </p:sp>
      <p:graphicFrame>
        <p:nvGraphicFramePr>
          <p:cNvPr id="603"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4" name="2D Bar Chart"/>
          <p:cNvGraphicFramePr/>
          <p:nvPr/>
        </p:nvGraphicFramePr>
        <p:xfrm>
          <a:off x="9202132" y="3635783"/>
          <a:ext cx="14272684" cy="7840168"/>
        </p:xfrm>
        <a:graphic>
          <a:graphicData uri="http://schemas.openxmlformats.org/drawingml/2006/chart">
            <c:chart xmlns:c="http://schemas.openxmlformats.org/drawingml/2006/chart" xmlns:r="http://schemas.openxmlformats.org/officeDocument/2006/relationships" r:id="rId6"/>
          </a:graphicData>
        </a:graphic>
      </p:graphicFrame>
      <p:pic>
        <p:nvPicPr>
          <p:cNvPr id="605"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20492" y="1166862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36666" fill="hold"/>
                                        <p:tgtEl>
                                          <p:spTgt spid="60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05"/>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8 ST Video Title Lg.jpg" descr="8 ST Video Title Lg.jpg"/>
          <p:cNvPicPr>
            <a:picLocks noChangeAspect="1"/>
          </p:cNvPicPr>
          <p:nvPr/>
        </p:nvPicPr>
        <p:blipFill>
          <a:blip r:embed="rId4">
            <a:extLst/>
          </a:blip>
          <a:stretch>
            <a:fillRect/>
          </a:stretch>
        </p:blipFill>
        <p:spPr>
          <a:xfrm>
            <a:off x="6578420" y="36738"/>
            <a:ext cx="24253375" cy="13642524"/>
          </a:xfrm>
          <a:prstGeom prst="rect">
            <a:avLst/>
          </a:prstGeom>
          <a:ln w="12700">
            <a:miter lim="400000"/>
          </a:ln>
        </p:spPr>
      </p:pic>
      <p:sp>
        <p:nvSpPr>
          <p:cNvPr id="608" name="ThatBlackBeltGuy.com"/>
          <p:cNvSpPr txBox="1"/>
          <p:nvPr/>
        </p:nvSpPr>
        <p:spPr>
          <a:xfrm>
            <a:off x="526624" y="12328479"/>
            <a:ext cx="8099276" cy="1031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ThatBlackBeltGuy.com</a:t>
            </a:r>
          </a:p>
        </p:txBody>
      </p:sp>
      <p:sp>
        <p:nvSpPr>
          <p:cNvPr id="609" name="TheSenseiLeader.com"/>
          <p:cNvSpPr txBox="1"/>
          <p:nvPr/>
        </p:nvSpPr>
        <p:spPr>
          <a:xfrm>
            <a:off x="500943" y="11402105"/>
            <a:ext cx="7850919" cy="1031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u="sng">
                <a:solidFill>
                  <a:srgbClr val="0000FF"/>
                </a:solidFill>
                <a:uFill>
                  <a:solidFill>
                    <a:srgbClr val="0000FF"/>
                  </a:solidFill>
                </a:uFill>
                <a:latin typeface="Arial Black"/>
                <a:ea typeface="Arial Black"/>
                <a:cs typeface="Arial Black"/>
                <a:sym typeface="Arial Black"/>
                <a:hlinkClick r:id="rId6"/>
              </a:defRPr>
            </a:lvl1pPr>
          </a:lstStyle>
          <a:p>
            <a:pPr>
              <a:defRPr>
                <a:solidFill>
                  <a:srgbClr val="FFFFFF"/>
                </a:solidFill>
                <a:uFillTx/>
              </a:defRPr>
            </a:pPr>
            <a:r>
              <a:rPr>
                <a:solidFill>
                  <a:srgbClr val="0000FF"/>
                </a:solidFill>
                <a:uFill>
                  <a:solidFill>
                    <a:srgbClr val="0000FF"/>
                  </a:solidFill>
                </a:uFill>
                <a:hlinkClick r:id="rId6"/>
              </a:rPr>
              <a:t>TheSenseiLeader.com</a:t>
            </a:r>
          </a:p>
        </p:txBody>
      </p:sp>
      <p:pic>
        <p:nvPicPr>
          <p:cNvPr id="61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20492" y="11668622"/>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84988" fill="hold"/>
                                        <p:tgtEl>
                                          <p:spTgt spid="6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10"/>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613" name="1. Never limit yourself to one leadership style…"/>
          <p:cNvSpPr txBox="1"/>
          <p:nvPr/>
        </p:nvSpPr>
        <p:spPr>
          <a:xfrm>
            <a:off x="2440316" y="5262562"/>
            <a:ext cx="1950336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1. Never limit yourself to one leadership style…</a:t>
            </a:r>
          </a:p>
        </p:txBody>
      </p:sp>
      <p:sp>
        <p:nvSpPr>
          <p:cNvPr id="61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61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61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1965697" y="1161745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30000" fill="hold"/>
                                        <p:tgtEl>
                                          <p:spTgt spid="6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16"/>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1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20" name="I am familiar with and utilize several leadership styles depending on the situation."/>
          <p:cNvSpPr txBox="1"/>
          <p:nvPr/>
        </p:nvSpPr>
        <p:spPr>
          <a:xfrm>
            <a:off x="617821" y="315692"/>
            <a:ext cx="23148358" cy="291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9100">
                <a:latin typeface="Helvetica"/>
                <a:ea typeface="Helvetica"/>
                <a:cs typeface="Helvetica"/>
                <a:sym typeface="Helvetica"/>
              </a:defRPr>
            </a:lvl1pPr>
          </a:lstStyle>
          <a:p>
            <a:r>
              <a:t>I am familiar with and utilize several leadership styles depending on the situation.</a:t>
            </a:r>
          </a:p>
        </p:txBody>
      </p:sp>
      <p:sp>
        <p:nvSpPr>
          <p:cNvPr id="62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62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20492" y="1164316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3333" fill="hold"/>
                                        <p:tgtEl>
                                          <p:spTgt spid="6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4"/>
              </a:defRPr>
            </a:lvl1pPr>
          </a:lstStyle>
          <a:p>
            <a:pPr>
              <a:defRPr u="none"/>
            </a:pPr>
            <a:r>
              <a:rPr u="sng">
                <a:hlinkClick r:id="rId4"/>
              </a:rPr>
              <a:t>THESENSEILEADER.COM</a:t>
            </a:r>
          </a:p>
        </p:txBody>
      </p:sp>
      <p:sp>
        <p:nvSpPr>
          <p:cNvPr id="181"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sp>
        <p:nvSpPr>
          <p:cNvPr id="182" name="“I learned that courage was not the absence of fear, but the triumph over it. The brave man is not he who does not feel afraid, but he who conquers that fear.”"/>
          <p:cNvSpPr txBox="1"/>
          <p:nvPr/>
        </p:nvSpPr>
        <p:spPr>
          <a:xfrm>
            <a:off x="2399756" y="1973262"/>
            <a:ext cx="19584489" cy="725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9300"/>
            </a:lvl1pPr>
          </a:lstStyle>
          <a:p>
            <a:r>
              <a:t>“I learned that courage was not the absence of fear, but the triumph over it. The brave man is not he who does not feel afraid, but he who conquers that fear.”</a:t>
            </a:r>
          </a:p>
        </p:txBody>
      </p:sp>
      <p:sp>
        <p:nvSpPr>
          <p:cNvPr id="183" name="~Nelson Mandela"/>
          <p:cNvSpPr txBox="1"/>
          <p:nvPr/>
        </p:nvSpPr>
        <p:spPr>
          <a:xfrm>
            <a:off x="12849316" y="9780474"/>
            <a:ext cx="10156009" cy="904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gn="r"/>
          </a:lstStyle>
          <a:p>
            <a:r>
              <a:t>~Nelson Mandela</a:t>
            </a:r>
          </a:p>
        </p:txBody>
      </p:sp>
      <p:pic>
        <p:nvPicPr>
          <p:cNvPr id="184"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16868" y="1159226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med" p14:dur="699">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44988" fill="hold"/>
                                        <p:tgtEl>
                                          <p:spTgt spid="1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2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26" name="I am familiar with and utilize several leadership styles depending on the situation."/>
          <p:cNvSpPr txBox="1"/>
          <p:nvPr/>
        </p:nvSpPr>
        <p:spPr>
          <a:xfrm>
            <a:off x="617821" y="315692"/>
            <a:ext cx="23148358" cy="291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9100">
                <a:latin typeface="Helvetica"/>
                <a:ea typeface="Helvetica"/>
                <a:cs typeface="Helvetica"/>
                <a:sym typeface="Helvetica"/>
              </a:defRPr>
            </a:lvl1pPr>
          </a:lstStyle>
          <a:p>
            <a:r>
              <a:t>I am familiar with and utilize several leadership styles depending on the situation.</a:t>
            </a:r>
          </a:p>
        </p:txBody>
      </p:sp>
      <p:graphicFrame>
        <p:nvGraphicFramePr>
          <p:cNvPr id="627"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28" name="2D Bar Chart"/>
          <p:cNvGraphicFramePr/>
          <p:nvPr/>
        </p:nvGraphicFramePr>
        <p:xfrm>
          <a:off x="8427477" y="3737850"/>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629" name="“Never limit yourself to one leadership style…”"/>
          <p:cNvSpPr txBox="1"/>
          <p:nvPr/>
        </p:nvSpPr>
        <p:spPr>
          <a:xfrm>
            <a:off x="9183151" y="12187939"/>
            <a:ext cx="14376722"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“Never limit yourself to one leadership style…”</a:t>
            </a:r>
          </a:p>
        </p:txBody>
      </p:sp>
      <p:pic>
        <p:nvPicPr>
          <p:cNvPr id="63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22304" y="1182134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48321" fill="hold"/>
                                        <p:tgtEl>
                                          <p:spTgt spid="6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30"/>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633" name="2. Be tough-…"/>
          <p:cNvSpPr txBox="1"/>
          <p:nvPr/>
        </p:nvSpPr>
        <p:spPr>
          <a:xfrm>
            <a:off x="2440316" y="5262562"/>
            <a:ext cx="1950336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defRPr sz="10000" b="1">
                <a:latin typeface="Helvetica"/>
                <a:ea typeface="Helvetica"/>
                <a:cs typeface="Helvetica"/>
                <a:sym typeface="Helvetica"/>
              </a:defRPr>
            </a:pPr>
            <a:r>
              <a:t>2. Be tough- </a:t>
            </a:r>
          </a:p>
          <a:p>
            <a:pPr>
              <a:defRPr sz="10000" b="1">
                <a:latin typeface="Helvetica"/>
                <a:ea typeface="Helvetica"/>
                <a:cs typeface="Helvetica"/>
                <a:sym typeface="Helvetica"/>
              </a:defRPr>
            </a:pPr>
            <a:r>
              <a:t>yet compassionate…</a:t>
            </a:r>
          </a:p>
        </p:txBody>
      </p:sp>
      <p:sp>
        <p:nvSpPr>
          <p:cNvPr id="63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63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63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347492" y="11642903"/>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4988" fill="hold"/>
                                        <p:tgtEl>
                                          <p:spTgt spid="6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36"/>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3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40" name="I understand the motivations, ambitions and concerns of the people I serve. I do not confuse kindness with compassion and I’m willing to be tough when the situation requires it."/>
          <p:cNvSpPr txBox="1"/>
          <p:nvPr/>
        </p:nvSpPr>
        <p:spPr>
          <a:xfrm>
            <a:off x="617821" y="137891"/>
            <a:ext cx="23148358" cy="3267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6800">
                <a:latin typeface="Helvetica"/>
                <a:ea typeface="Helvetica"/>
                <a:cs typeface="Helvetica"/>
                <a:sym typeface="Helvetica"/>
              </a:defRPr>
            </a:lvl1pPr>
          </a:lstStyle>
          <a:p>
            <a:r>
              <a:t>I understand the motivations, ambitions and concerns of the people I serve. I do not confuse kindness with compassion and I’m willing to be tough when the situation requires it.</a:t>
            </a:r>
          </a:p>
        </p:txBody>
      </p:sp>
      <p:sp>
        <p:nvSpPr>
          <p:cNvPr id="64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64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271398" y="1161771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58321" fill="hold"/>
                                        <p:tgtEl>
                                          <p:spTgt spid="6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4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4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46" name="I understand the motivations, ambitions and concerns of the people I serve. I do not confuse kindness with compassion and I’m willing to be tough when the situation requires it."/>
          <p:cNvSpPr txBox="1"/>
          <p:nvPr/>
        </p:nvSpPr>
        <p:spPr>
          <a:xfrm>
            <a:off x="617821" y="137891"/>
            <a:ext cx="23148358" cy="3267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6800">
                <a:latin typeface="Helvetica"/>
                <a:ea typeface="Helvetica"/>
                <a:cs typeface="Helvetica"/>
                <a:sym typeface="Helvetica"/>
              </a:defRPr>
            </a:lvl1pPr>
          </a:lstStyle>
          <a:p>
            <a:r>
              <a:t>I understand the motivations, ambitions and concerns of the people I serve. I do not confuse kindness with compassion and I’m willing to be tough when the situation requires it.</a:t>
            </a:r>
          </a:p>
        </p:txBody>
      </p:sp>
      <p:graphicFrame>
        <p:nvGraphicFramePr>
          <p:cNvPr id="647"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649" name="“Be tough, yet compassionate…”"/>
          <p:cNvSpPr txBox="1"/>
          <p:nvPr/>
        </p:nvSpPr>
        <p:spPr>
          <a:xfrm>
            <a:off x="11248142" y="12187939"/>
            <a:ext cx="10246742"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“Be tough, yet compassionate…”</a:t>
            </a:r>
          </a:p>
        </p:txBody>
      </p:sp>
      <p:pic>
        <p:nvPicPr>
          <p:cNvPr id="65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98663" y="1169407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11655" fill="hold"/>
                                        <p:tgtEl>
                                          <p:spTgt spid="6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50"/>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653" name="3. Commit yourself to personal &amp; professional Mastery…"/>
          <p:cNvSpPr txBox="1"/>
          <p:nvPr/>
        </p:nvSpPr>
        <p:spPr>
          <a:xfrm>
            <a:off x="2440316" y="5262562"/>
            <a:ext cx="1950336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3. Commit yourself to personal &amp; professional Mastery… </a:t>
            </a:r>
          </a:p>
        </p:txBody>
      </p:sp>
      <p:sp>
        <p:nvSpPr>
          <p:cNvPr id="65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65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65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16603" y="1154109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4988" fill="hold"/>
                                        <p:tgtEl>
                                          <p:spTgt spid="6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56"/>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5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60" name="I am consistently engaged in my own learning, growth and development––personally and professionally."/>
          <p:cNvSpPr txBox="1"/>
          <p:nvPr/>
        </p:nvSpPr>
        <p:spPr>
          <a:xfrm>
            <a:off x="617821" y="544292"/>
            <a:ext cx="23148358" cy="245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600">
                <a:latin typeface="Helvetica"/>
                <a:ea typeface="Helvetica"/>
                <a:cs typeface="Helvetica"/>
                <a:sym typeface="Helvetica"/>
              </a:defRPr>
            </a:lvl1pPr>
          </a:lstStyle>
          <a:p>
            <a:r>
              <a:t>I am consistently engaged in my own learning, growth and development––personally and professionally.</a:t>
            </a:r>
          </a:p>
        </p:txBody>
      </p:sp>
      <p:sp>
        <p:nvSpPr>
          <p:cNvPr id="66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66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93227" y="1156681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94988" fill="hold"/>
                                        <p:tgtEl>
                                          <p:spTgt spid="6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6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6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66" name="I am consistently engaged in my own learning, growth and development––personally and professionally."/>
          <p:cNvSpPr txBox="1"/>
          <p:nvPr/>
        </p:nvSpPr>
        <p:spPr>
          <a:xfrm>
            <a:off x="617821" y="544292"/>
            <a:ext cx="23148358" cy="2454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600">
                <a:latin typeface="Helvetica"/>
                <a:ea typeface="Helvetica"/>
                <a:cs typeface="Helvetica"/>
                <a:sym typeface="Helvetica"/>
              </a:defRPr>
            </a:lvl1pPr>
          </a:lstStyle>
          <a:p>
            <a:r>
              <a:t>I am consistently engaged in my own learning, growth and development––personally and professionally.</a:t>
            </a:r>
          </a:p>
        </p:txBody>
      </p:sp>
      <p:graphicFrame>
        <p:nvGraphicFramePr>
          <p:cNvPr id="667" name="2D Pie Chart"/>
          <p:cNvGraphicFramePr/>
          <p:nvPr/>
        </p:nvGraphicFramePr>
        <p:xfrm>
          <a:off x="936331" y="3330024"/>
          <a:ext cx="8531179" cy="853117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6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669" name="“Commit yourself to personal…"/>
          <p:cNvSpPr txBox="1"/>
          <p:nvPr/>
        </p:nvSpPr>
        <p:spPr>
          <a:xfrm>
            <a:off x="12515114" y="11659920"/>
            <a:ext cx="9435009"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defRPr b="1">
                <a:latin typeface="Helvetica"/>
                <a:ea typeface="Helvetica"/>
                <a:cs typeface="Helvetica"/>
                <a:sym typeface="Helvetica"/>
              </a:defRPr>
            </a:pPr>
            <a:r>
              <a:t>“Commit yourself to personal </a:t>
            </a:r>
          </a:p>
          <a:p>
            <a:pPr>
              <a:defRPr b="1">
                <a:latin typeface="Helvetica"/>
                <a:ea typeface="Helvetica"/>
                <a:cs typeface="Helvetica"/>
                <a:sym typeface="Helvetica"/>
              </a:defRPr>
            </a:pPr>
            <a:r>
              <a:t>&amp; professional Mastery…”</a:t>
            </a:r>
          </a:p>
        </p:txBody>
      </p:sp>
      <p:pic>
        <p:nvPicPr>
          <p:cNvPr id="67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71398" y="1179588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06666" fill="hold"/>
                                        <p:tgtEl>
                                          <p:spTgt spid="6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70"/>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673" name="4. Be confident, yet humble.…"/>
          <p:cNvSpPr txBox="1"/>
          <p:nvPr/>
        </p:nvSpPr>
        <p:spPr>
          <a:xfrm>
            <a:off x="2440316" y="5262562"/>
            <a:ext cx="19503368"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defRPr sz="10000" b="1">
                <a:latin typeface="Helvetica"/>
                <a:ea typeface="Helvetica"/>
                <a:cs typeface="Helvetica"/>
                <a:sym typeface="Helvetica"/>
              </a:defRPr>
            </a:pPr>
            <a:r>
              <a:t>4. Be confident, yet humble.</a:t>
            </a:r>
          </a:p>
          <a:p>
            <a:pPr>
              <a:defRPr sz="10000" b="1">
                <a:latin typeface="Helvetica"/>
                <a:ea typeface="Helvetica"/>
                <a:cs typeface="Helvetica"/>
                <a:sym typeface="Helvetica"/>
              </a:defRPr>
            </a:pPr>
            <a:r>
              <a:t>Lead by example…</a:t>
            </a:r>
          </a:p>
        </p:txBody>
      </p:sp>
      <p:sp>
        <p:nvSpPr>
          <p:cNvPr id="67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67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67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20227" y="11541091"/>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6666" fill="hold"/>
                                        <p:tgtEl>
                                          <p:spTgt spid="67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76"/>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7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80" name="I model the behavior I expect from others. I am reasonably confident in my own ability to perform based on my training and preparation."/>
          <p:cNvSpPr txBox="1"/>
          <p:nvPr/>
        </p:nvSpPr>
        <p:spPr>
          <a:xfrm>
            <a:off x="617821" y="-33559"/>
            <a:ext cx="23148358" cy="3609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600">
                <a:latin typeface="Helvetica"/>
                <a:ea typeface="Helvetica"/>
                <a:cs typeface="Helvetica"/>
                <a:sym typeface="Helvetica"/>
              </a:defRPr>
            </a:lvl1pPr>
          </a:lstStyle>
          <a:p>
            <a:r>
              <a:t>I model the behavior I expect from others. I am reasonably confident in my own ability to perform based on my training and preparation.</a:t>
            </a:r>
          </a:p>
        </p:txBody>
      </p:sp>
      <p:sp>
        <p:nvSpPr>
          <p:cNvPr id="68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68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93227" y="1182134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53333" fill="hold"/>
                                        <p:tgtEl>
                                          <p:spTgt spid="68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8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8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686" name="I model the behavior I expect from others. I am reasonably confident in my own ability to perform based on my training and preparation."/>
          <p:cNvSpPr txBox="1"/>
          <p:nvPr/>
        </p:nvSpPr>
        <p:spPr>
          <a:xfrm>
            <a:off x="617821" y="-33559"/>
            <a:ext cx="23148358" cy="3609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600">
                <a:latin typeface="Helvetica"/>
                <a:ea typeface="Helvetica"/>
                <a:cs typeface="Helvetica"/>
                <a:sym typeface="Helvetica"/>
              </a:defRPr>
            </a:lvl1pPr>
          </a:lstStyle>
          <a:p>
            <a:r>
              <a:t>I model the behavior I expect from others. I am reasonably confident in my own ability to perform based on my training and preparation.</a:t>
            </a:r>
          </a:p>
        </p:txBody>
      </p:sp>
      <p:graphicFrame>
        <p:nvGraphicFramePr>
          <p:cNvPr id="687" name="2D Pie Chart"/>
          <p:cNvGraphicFramePr/>
          <p:nvPr/>
        </p:nvGraphicFramePr>
        <p:xfrm>
          <a:off x="260899" y="2608817"/>
          <a:ext cx="9882043" cy="988204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8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689" name="“Be confident yet humble––lead by example…”"/>
          <p:cNvSpPr txBox="1"/>
          <p:nvPr/>
        </p:nvSpPr>
        <p:spPr>
          <a:xfrm>
            <a:off x="9165635" y="12187939"/>
            <a:ext cx="14411759"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“Be confident yet humble––lead by example…”</a:t>
            </a:r>
          </a:p>
        </p:txBody>
      </p:sp>
      <p:pic>
        <p:nvPicPr>
          <p:cNvPr id="69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95039" y="1174498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00000" fill="hold"/>
                                        <p:tgtEl>
                                          <p:spTgt spid="6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9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ctangle"/>
          <p:cNvSpPr/>
          <p:nvPr/>
        </p:nvSpPr>
        <p:spPr>
          <a:xfrm>
            <a:off x="-194192" y="5262562"/>
            <a:ext cx="24772385" cy="3353591"/>
          </a:xfrm>
          <a:prstGeom prst="rect">
            <a:avLst/>
          </a:prstGeom>
          <a:blipFill>
            <a:blip r:embed="rId4"/>
          </a:blipFill>
          <a:ln w="12700">
            <a:miter lim="400000"/>
          </a:ln>
        </p:spPr>
        <p:txBody>
          <a:bodyPr lIns="71437" tIns="71437" rIns="71437" bIns="71437" anchor="ctr"/>
          <a:lstStyle/>
          <a:p>
            <a:pPr>
              <a:defRPr sz="3600"/>
            </a:pPr>
            <a:endParaRPr/>
          </a:p>
        </p:txBody>
      </p:sp>
      <p:sp>
        <p:nvSpPr>
          <p:cNvPr id="187" name="COMPASSION"/>
          <p:cNvSpPr txBox="1"/>
          <p:nvPr/>
        </p:nvSpPr>
        <p:spPr>
          <a:xfrm>
            <a:off x="2440317" y="4995862"/>
            <a:ext cx="19503366" cy="3724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20000">
                <a:latin typeface="Arial Black"/>
                <a:ea typeface="Arial Black"/>
                <a:cs typeface="Arial Black"/>
                <a:sym typeface="Arial Black"/>
              </a:defRPr>
            </a:lvl1pPr>
          </a:lstStyle>
          <a:p>
            <a:r>
              <a:t>COMPASSION</a:t>
            </a:r>
          </a:p>
        </p:txBody>
      </p:sp>
      <p:sp>
        <p:nvSpPr>
          <p:cNvPr id="188" name="THESENSEILEADER.COM"/>
          <p:cNvSpPr txBox="1"/>
          <p:nvPr/>
        </p:nvSpPr>
        <p:spPr>
          <a:xfrm>
            <a:off x="477343" y="12238739"/>
            <a:ext cx="6602934" cy="803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u="sng">
                <a:latin typeface="Arial Black"/>
                <a:ea typeface="Arial Black"/>
                <a:cs typeface="Arial Black"/>
                <a:sym typeface="Arial Black"/>
                <a:hlinkClick r:id="rId5"/>
              </a:defRPr>
            </a:lvl1pPr>
          </a:lstStyle>
          <a:p>
            <a:pPr>
              <a:defRPr u="none"/>
            </a:pPr>
            <a:r>
              <a:rPr u="sng">
                <a:hlinkClick r:id="rId5"/>
              </a:rPr>
              <a:t>THESENSEILEADER.COM</a:t>
            </a:r>
          </a:p>
        </p:txBody>
      </p:sp>
      <p:sp>
        <p:nvSpPr>
          <p:cNvPr id="189" name="© Black Belt Mindset Productions LLC"/>
          <p:cNvSpPr txBox="1"/>
          <p:nvPr/>
        </p:nvSpPr>
        <p:spPr>
          <a:xfrm>
            <a:off x="503432" y="12954000"/>
            <a:ext cx="5946386" cy="523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b="1">
                <a:latin typeface="Helvetica"/>
                <a:ea typeface="Helvetica"/>
                <a:cs typeface="Helvetica"/>
                <a:sym typeface="Helvetica"/>
              </a:defRPr>
            </a:lvl1pPr>
          </a:lstStyle>
          <a:p>
            <a:r>
              <a:t>© Black Belt Mindset Productions LLC</a:t>
            </a:r>
          </a:p>
        </p:txBody>
      </p:sp>
      <p:pic>
        <p:nvPicPr>
          <p:cNvPr id="19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92962" y="11566544"/>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53333" fill="hold"/>
                                        <p:tgtEl>
                                          <p:spTgt spid="19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0"/>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693" name="5. Be flexible, adaptable and…"/>
          <p:cNvSpPr txBox="1"/>
          <p:nvPr/>
        </p:nvSpPr>
        <p:spPr>
          <a:xfrm>
            <a:off x="2033531" y="5262562"/>
            <a:ext cx="20316940"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p>
            <a:pPr>
              <a:defRPr sz="10000" b="1">
                <a:latin typeface="Helvetica"/>
                <a:ea typeface="Helvetica"/>
                <a:cs typeface="Helvetica"/>
                <a:sym typeface="Helvetica"/>
              </a:defRPr>
            </a:pPr>
            <a:r>
              <a:t>5. Be flexible, adaptable and</a:t>
            </a:r>
          </a:p>
          <a:p>
            <a:pPr>
              <a:defRPr sz="10000" b="1">
                <a:latin typeface="Helvetica"/>
                <a:ea typeface="Helvetica"/>
                <a:cs typeface="Helvetica"/>
                <a:sym typeface="Helvetica"/>
              </a:defRPr>
            </a:pPr>
            <a:r>
              <a:t>comfortable with uncertainty…</a:t>
            </a:r>
          </a:p>
        </p:txBody>
      </p:sp>
      <p:sp>
        <p:nvSpPr>
          <p:cNvPr id="69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69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69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067509" y="11464732"/>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04988" fill="hold"/>
                                        <p:tgtEl>
                                          <p:spTgt spid="6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696"/>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69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00" name="I am comfortable dealing with unforeseen circumstances, conditions and situations. I embrace uncertainty as a welcome opportunity to test my skills and competency."/>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comfortable dealing with unforeseen circumstances, conditions and situations. I embrace uncertainty as a welcome opportunity to test my skills and competency.</a:t>
            </a:r>
          </a:p>
        </p:txBody>
      </p:sp>
      <p:sp>
        <p:nvSpPr>
          <p:cNvPr id="70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70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093227" y="1164316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0000" fill="hold"/>
                                        <p:tgtEl>
                                          <p:spTgt spid="7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0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0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06" name="I am comfortable dealing with unforeseen circumstances, conditions and situations. I embrace uncertainty as a welcome opportunity to test my skills and competency."/>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comfortable dealing with unforeseen circumstances, conditions and situations. I embrace uncertainty as a welcome opportunity to test my skills and competency.</a:t>
            </a:r>
          </a:p>
        </p:txBody>
      </p:sp>
      <p:graphicFrame>
        <p:nvGraphicFramePr>
          <p:cNvPr id="707" name="2D Pie Chart"/>
          <p:cNvGraphicFramePr/>
          <p:nvPr/>
        </p:nvGraphicFramePr>
        <p:xfrm>
          <a:off x="983192" y="3376885"/>
          <a:ext cx="8437456" cy="843745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0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709" name="“Be flexible, adaptable…"/>
          <p:cNvSpPr txBox="1"/>
          <p:nvPr/>
        </p:nvSpPr>
        <p:spPr>
          <a:xfrm>
            <a:off x="10930079" y="11806939"/>
            <a:ext cx="11092892"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defRPr b="1">
                <a:latin typeface="Helvetica"/>
                <a:ea typeface="Helvetica"/>
                <a:cs typeface="Helvetica"/>
                <a:sym typeface="Helvetica"/>
              </a:defRPr>
            </a:pPr>
            <a:r>
              <a:t>“Be flexible, adaptable </a:t>
            </a:r>
          </a:p>
          <a:p>
            <a:pPr>
              <a:defRPr b="1">
                <a:latin typeface="Helvetica"/>
                <a:ea typeface="Helvetica"/>
                <a:cs typeface="Helvetica"/>
                <a:sym typeface="Helvetica"/>
              </a:defRPr>
            </a:pPr>
            <a:r>
              <a:t>and comfortable with uncertainty…”</a:t>
            </a:r>
          </a:p>
        </p:txBody>
      </p:sp>
      <p:pic>
        <p:nvPicPr>
          <p:cNvPr id="71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296851" y="11694075"/>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13333" fill="hold"/>
                                        <p:tgtEl>
                                          <p:spTgt spid="7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10"/>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713" name="6. Be a skilled communicator…"/>
          <p:cNvSpPr txBox="1"/>
          <p:nvPr/>
        </p:nvSpPr>
        <p:spPr>
          <a:xfrm>
            <a:off x="2033531" y="6024562"/>
            <a:ext cx="20316940"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6. Be a skilled communicator…</a:t>
            </a:r>
          </a:p>
        </p:txBody>
      </p:sp>
      <p:sp>
        <p:nvSpPr>
          <p:cNvPr id="71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71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71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1812979" y="11668356"/>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3333" fill="hold"/>
                                        <p:tgtEl>
                                          <p:spTgt spid="7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16"/>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1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20" name="I am reasonably articulate and most people understand what I’m saying. I am honest, sincere and transparent."/>
          <p:cNvSpPr txBox="1"/>
          <p:nvPr/>
        </p:nvSpPr>
        <p:spPr>
          <a:xfrm>
            <a:off x="617821" y="620492"/>
            <a:ext cx="23148358" cy="2301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reasonably articulate and most people understand what I’m saying. I am honest, sincere and transparent.</a:t>
            </a:r>
          </a:p>
        </p:txBody>
      </p:sp>
      <p:sp>
        <p:nvSpPr>
          <p:cNvPr id="72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72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18680" y="1141409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44988" fill="hold"/>
                                        <p:tgtEl>
                                          <p:spTgt spid="7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22"/>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2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26" name="I am reasonably articulate and most people understand what I’m saying. I am honest, sincere and transparent."/>
          <p:cNvSpPr txBox="1"/>
          <p:nvPr/>
        </p:nvSpPr>
        <p:spPr>
          <a:xfrm>
            <a:off x="617821" y="620492"/>
            <a:ext cx="23148358" cy="2301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am reasonably articulate and most people understand what I’m saying. I am honest, sincere and transparent.</a:t>
            </a:r>
          </a:p>
        </p:txBody>
      </p:sp>
      <p:graphicFrame>
        <p:nvGraphicFramePr>
          <p:cNvPr id="727" name="2D Pie Chart"/>
          <p:cNvGraphicFramePr/>
          <p:nvPr/>
        </p:nvGraphicFramePr>
        <p:xfrm>
          <a:off x="1302261" y="3695955"/>
          <a:ext cx="7799318" cy="77993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2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729" name="“Be a skilled communicator…”"/>
          <p:cNvSpPr txBox="1"/>
          <p:nvPr/>
        </p:nvSpPr>
        <p:spPr>
          <a:xfrm>
            <a:off x="12433813" y="12187939"/>
            <a:ext cx="9471596"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“Be a skilled communicator…”</a:t>
            </a:r>
          </a:p>
        </p:txBody>
      </p:sp>
      <p:pic>
        <p:nvPicPr>
          <p:cNvPr id="73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195039" y="1182134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66666" fill="hold"/>
                                        <p:tgtEl>
                                          <p:spTgt spid="7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30"/>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733" name="7. Be a dedicated teacher, coach and mentor…"/>
          <p:cNvSpPr txBox="1"/>
          <p:nvPr/>
        </p:nvSpPr>
        <p:spPr>
          <a:xfrm>
            <a:off x="2033531" y="5262562"/>
            <a:ext cx="20316940" cy="3190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7. Be a dedicated teacher, coach and mentor…</a:t>
            </a:r>
          </a:p>
        </p:txBody>
      </p:sp>
      <p:sp>
        <p:nvSpPr>
          <p:cNvPr id="73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73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73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118415"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4988" fill="hold"/>
                                        <p:tgtEl>
                                          <p:spTgt spid="73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36"/>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39"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40" name="I share my knowledge, experience and wisdom without reservation or hesitation. I enjoy helping others learn, grow and achieve their goals."/>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share my knowledge, experience and wisdom without reservation or hesitation. I enjoy helping others learn, grow and achieve their goals.</a:t>
            </a:r>
          </a:p>
        </p:txBody>
      </p:sp>
      <p:sp>
        <p:nvSpPr>
          <p:cNvPr id="741" name="Always…"/>
          <p:cNvSpPr txBox="1"/>
          <p:nvPr/>
        </p:nvSpPr>
        <p:spPr>
          <a:xfrm>
            <a:off x="12049638" y="4382040"/>
            <a:ext cx="6986034" cy="6556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marL="842210" indent="-842210" algn="l">
              <a:buSzPct val="100000"/>
              <a:buChar char="•"/>
              <a:defRPr sz="8400" b="1">
                <a:latin typeface="Helvetica"/>
                <a:ea typeface="Helvetica"/>
                <a:cs typeface="Helvetica"/>
                <a:sym typeface="Helvetica"/>
              </a:defRPr>
            </a:pPr>
            <a:r>
              <a:t>Always</a:t>
            </a:r>
          </a:p>
          <a:p>
            <a:pPr marL="842210" indent="-842210" algn="l">
              <a:buSzPct val="100000"/>
              <a:buChar char="•"/>
              <a:defRPr sz="8400" b="1">
                <a:latin typeface="Helvetica"/>
                <a:ea typeface="Helvetica"/>
                <a:cs typeface="Helvetica"/>
                <a:sym typeface="Helvetica"/>
              </a:defRPr>
            </a:pPr>
            <a:r>
              <a:t>Usually</a:t>
            </a:r>
          </a:p>
          <a:p>
            <a:pPr marL="842210" indent="-842210" algn="l">
              <a:buSzPct val="100000"/>
              <a:buChar char="•"/>
              <a:defRPr sz="8400" b="1">
                <a:latin typeface="Helvetica"/>
                <a:ea typeface="Helvetica"/>
                <a:cs typeface="Helvetica"/>
                <a:sym typeface="Helvetica"/>
              </a:defRPr>
            </a:pPr>
            <a:r>
              <a:t>Sometimes</a:t>
            </a:r>
          </a:p>
          <a:p>
            <a:pPr marL="842210" indent="-842210" algn="l">
              <a:buSzPct val="100000"/>
              <a:buChar char="•"/>
              <a:defRPr sz="8400" b="1">
                <a:latin typeface="Helvetica"/>
                <a:ea typeface="Helvetica"/>
                <a:cs typeface="Helvetica"/>
                <a:sym typeface="Helvetica"/>
              </a:defRPr>
            </a:pPr>
            <a:r>
              <a:t>Rarely</a:t>
            </a:r>
          </a:p>
          <a:p>
            <a:pPr marL="842210" indent="-842210" algn="l">
              <a:buSzPct val="100000"/>
              <a:buChar char="•"/>
              <a:defRPr sz="8400" b="1">
                <a:latin typeface="Helvetica"/>
                <a:ea typeface="Helvetica"/>
                <a:cs typeface="Helvetica"/>
                <a:sym typeface="Helvetica"/>
              </a:defRPr>
            </a:pPr>
            <a:r>
              <a:t>Never</a:t>
            </a:r>
          </a:p>
        </p:txBody>
      </p:sp>
      <p:pic>
        <p:nvPicPr>
          <p:cNvPr id="742"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22169586" y="1161771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53333" fill="hold"/>
                                        <p:tgtEl>
                                          <p:spTgt spid="7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4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4"/>
              </a:defRPr>
            </a:lvl1pPr>
          </a:lstStyle>
          <a:p>
            <a:pPr>
              <a:defRPr>
                <a:solidFill>
                  <a:srgbClr val="FFFFFF"/>
                </a:solidFill>
                <a:uFillTx/>
              </a:defRPr>
            </a:pPr>
            <a:r>
              <a:rPr>
                <a:solidFill>
                  <a:srgbClr val="0000FF"/>
                </a:solidFill>
                <a:uFill>
                  <a:solidFill>
                    <a:srgbClr val="0000FF"/>
                  </a:solidFill>
                </a:uFill>
                <a:hlinkClick r:id="rId4"/>
              </a:rPr>
              <a:t>THESENSEILEADER.COM</a:t>
            </a:r>
          </a:p>
        </p:txBody>
      </p:sp>
      <p:sp>
        <p:nvSpPr>
          <p:cNvPr id="74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sp>
        <p:nvSpPr>
          <p:cNvPr id="746" name="I share my knowledge, experience and wisdom without reservation or hesitation. I enjoy helping others learn, grow and achieve their goals."/>
          <p:cNvSpPr txBox="1"/>
          <p:nvPr/>
        </p:nvSpPr>
        <p:spPr>
          <a:xfrm>
            <a:off x="617821" y="80741"/>
            <a:ext cx="23148358" cy="3381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lgn="l">
              <a:defRPr sz="7100">
                <a:latin typeface="Helvetica"/>
                <a:ea typeface="Helvetica"/>
                <a:cs typeface="Helvetica"/>
                <a:sym typeface="Helvetica"/>
              </a:defRPr>
            </a:lvl1pPr>
          </a:lstStyle>
          <a:p>
            <a:r>
              <a:t>I share my knowledge, experience and wisdom without reservation or hesitation. I enjoy helping others learn, grow and achieve their goals.</a:t>
            </a:r>
          </a:p>
        </p:txBody>
      </p:sp>
      <p:graphicFrame>
        <p:nvGraphicFramePr>
          <p:cNvPr id="747" name="2D Pie Chart"/>
          <p:cNvGraphicFramePr/>
          <p:nvPr/>
        </p:nvGraphicFramePr>
        <p:xfrm>
          <a:off x="247578" y="2595390"/>
          <a:ext cx="9908683" cy="99086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48" name="2D Bar Chart"/>
          <p:cNvGraphicFramePr/>
          <p:nvPr/>
        </p:nvGraphicFramePr>
        <p:xfrm>
          <a:off x="8366517" y="3635783"/>
          <a:ext cx="15108306" cy="7840168"/>
        </p:xfrm>
        <a:graphic>
          <a:graphicData uri="http://schemas.openxmlformats.org/drawingml/2006/chart">
            <c:chart xmlns:c="http://schemas.openxmlformats.org/drawingml/2006/chart" xmlns:r="http://schemas.openxmlformats.org/officeDocument/2006/relationships" r:id="rId6"/>
          </a:graphicData>
        </a:graphic>
      </p:graphicFrame>
      <p:sp>
        <p:nvSpPr>
          <p:cNvPr id="749" name="“Be a dedicated teacher, coach and mentor…”"/>
          <p:cNvSpPr txBox="1"/>
          <p:nvPr/>
        </p:nvSpPr>
        <p:spPr>
          <a:xfrm>
            <a:off x="9306400" y="12187939"/>
            <a:ext cx="14130226" cy="904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b="1">
                <a:latin typeface="Helvetica"/>
                <a:ea typeface="Helvetica"/>
                <a:cs typeface="Helvetica"/>
                <a:sym typeface="Helvetica"/>
              </a:defRPr>
            </a:lvl1pPr>
          </a:lstStyle>
          <a:p>
            <a:r>
              <a:t>“Be a dedicated teacher, coach and mentor…”</a:t>
            </a:r>
          </a:p>
        </p:txBody>
      </p:sp>
      <p:pic>
        <p:nvPicPr>
          <p:cNvPr id="750"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7">
            <a:extLst/>
          </a:blip>
          <a:stretch>
            <a:fillRect/>
          </a:stretch>
        </p:blipFill>
        <p:spPr>
          <a:xfrm>
            <a:off x="22373210" y="1182134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91655" fill="hold"/>
                                        <p:tgtEl>
                                          <p:spTgt spid="7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50"/>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Rectangle"/>
          <p:cNvSpPr/>
          <p:nvPr/>
        </p:nvSpPr>
        <p:spPr>
          <a:xfrm>
            <a:off x="-194192" y="5262562"/>
            <a:ext cx="24772386" cy="3353592"/>
          </a:xfrm>
          <a:prstGeom prst="rect">
            <a:avLst/>
          </a:prstGeom>
          <a:blipFill>
            <a:blip r:embed="rId4"/>
          </a:blipFill>
          <a:ln w="12700">
            <a:miter lim="400000"/>
          </a:ln>
        </p:spPr>
        <p:txBody>
          <a:bodyPr lIns="71436" tIns="71436" rIns="71436" bIns="71436" anchor="ctr"/>
          <a:lstStyle/>
          <a:p>
            <a:pPr>
              <a:defRPr sz="3600"/>
            </a:pPr>
            <a:endParaRPr/>
          </a:p>
        </p:txBody>
      </p:sp>
      <p:sp>
        <p:nvSpPr>
          <p:cNvPr id="753" name="8. Lead by sharing…"/>
          <p:cNvSpPr txBox="1"/>
          <p:nvPr/>
        </p:nvSpPr>
        <p:spPr>
          <a:xfrm>
            <a:off x="2033531" y="6024562"/>
            <a:ext cx="20316940" cy="1666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spAutoFit/>
          </a:bodyPr>
          <a:lstStyle>
            <a:lvl1pPr>
              <a:defRPr sz="10000" b="1">
                <a:latin typeface="Helvetica"/>
                <a:ea typeface="Helvetica"/>
                <a:cs typeface="Helvetica"/>
                <a:sym typeface="Helvetica"/>
              </a:defRPr>
            </a:lvl1pPr>
          </a:lstStyle>
          <a:p>
            <a:r>
              <a:t>8. Lead by sharing…</a:t>
            </a:r>
          </a:p>
        </p:txBody>
      </p:sp>
      <p:sp>
        <p:nvSpPr>
          <p:cNvPr id="754" name="THESENSEILEADER.COM"/>
          <p:cNvSpPr txBox="1"/>
          <p:nvPr/>
        </p:nvSpPr>
        <p:spPr>
          <a:xfrm>
            <a:off x="477342" y="12238739"/>
            <a:ext cx="6602934" cy="803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3700" u="sng">
                <a:solidFill>
                  <a:srgbClr val="0000FF"/>
                </a:solidFill>
                <a:uFill>
                  <a:solidFill>
                    <a:srgbClr val="0000FF"/>
                  </a:solidFill>
                </a:uFill>
                <a:latin typeface="Arial Black"/>
                <a:ea typeface="Arial Black"/>
                <a:cs typeface="Arial Black"/>
                <a:sym typeface="Arial Black"/>
                <a:hlinkClick r:id="rId5"/>
              </a:defRPr>
            </a:lvl1pPr>
          </a:lstStyle>
          <a:p>
            <a:pPr>
              <a:defRPr>
                <a:solidFill>
                  <a:srgbClr val="FFFFFF"/>
                </a:solidFill>
                <a:uFillTx/>
              </a:defRPr>
            </a:pPr>
            <a:r>
              <a:rPr>
                <a:solidFill>
                  <a:srgbClr val="0000FF"/>
                </a:solidFill>
                <a:uFill>
                  <a:solidFill>
                    <a:srgbClr val="0000FF"/>
                  </a:solidFill>
                </a:uFill>
                <a:hlinkClick r:id="rId5"/>
              </a:rPr>
              <a:t>THESENSEILEADER.COM</a:t>
            </a:r>
          </a:p>
        </p:txBody>
      </p:sp>
      <p:sp>
        <p:nvSpPr>
          <p:cNvPr id="755" name="© Black Belt Mindset Productions LLC"/>
          <p:cNvSpPr txBox="1"/>
          <p:nvPr/>
        </p:nvSpPr>
        <p:spPr>
          <a:xfrm>
            <a:off x="503431" y="12953999"/>
            <a:ext cx="5946385" cy="5238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a:defRPr sz="2500" b="1">
                <a:latin typeface="Helvetica"/>
                <a:ea typeface="Helvetica"/>
                <a:cs typeface="Helvetica"/>
                <a:sym typeface="Helvetica"/>
              </a:defRPr>
            </a:lvl1pPr>
          </a:lstStyle>
          <a:p>
            <a:r>
              <a:t>© Black Belt Mindset Productions LLC</a:t>
            </a:r>
          </a:p>
        </p:txBody>
      </p:sp>
      <p:pic>
        <p:nvPicPr>
          <p:cNvPr id="756" name="Audio Recording.m4a" descr="Audio Recording.m4a"/>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22271133" y="11591997"/>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pull/>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16666" fill="hold"/>
                                        <p:tgtEl>
                                          <p:spTgt spid="7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75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2425</Words>
  <Application>Microsoft Office PowerPoint</Application>
  <PresentationFormat>Custom</PresentationFormat>
  <Paragraphs>449</Paragraphs>
  <Slides>102</Slides>
  <Notes>3</Notes>
  <HiddenSlides>0</HiddenSlides>
  <MMClips>101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102</vt:i4>
      </vt:variant>
    </vt:vector>
  </HeadingPairs>
  <TitlesOfParts>
    <vt:vector size="109" baseType="lpstr">
      <vt:lpstr>Arial Black</vt:lpstr>
      <vt:lpstr>Avenir Roman</vt:lpstr>
      <vt:lpstr>Century Gothic</vt:lpstr>
      <vt:lpstr>Helvetica</vt:lpstr>
      <vt:lpstr>Helvetica Light</vt:lpstr>
      <vt:lpstr>Impact</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Mueller</dc:creator>
  <cp:lastModifiedBy>Paul Mueller</cp:lastModifiedBy>
  <cp:revision>2</cp:revision>
  <dcterms:modified xsi:type="dcterms:W3CDTF">2019-04-15T19:02:13Z</dcterms:modified>
</cp:coreProperties>
</file>